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9" r:id="rId1"/>
  </p:sldMasterIdLst>
  <p:sldIdLst>
    <p:sldId id="286" r:id="rId2"/>
    <p:sldId id="362" r:id="rId3"/>
    <p:sldId id="338" r:id="rId4"/>
    <p:sldId id="282" r:id="rId5"/>
    <p:sldId id="344" r:id="rId6"/>
    <p:sldId id="376" r:id="rId7"/>
    <p:sldId id="377" r:id="rId8"/>
    <p:sldId id="378" r:id="rId9"/>
    <p:sldId id="379" r:id="rId10"/>
    <p:sldId id="269" r:id="rId11"/>
    <p:sldId id="337" r:id="rId12"/>
    <p:sldId id="293" r:id="rId13"/>
    <p:sldId id="336" r:id="rId14"/>
    <p:sldId id="374" r:id="rId15"/>
    <p:sldId id="375" r:id="rId16"/>
    <p:sldId id="270" r:id="rId17"/>
    <p:sldId id="272" r:id="rId18"/>
    <p:sldId id="306" r:id="rId19"/>
    <p:sldId id="380" r:id="rId20"/>
    <p:sldId id="277" r:id="rId21"/>
    <p:sldId id="381" r:id="rId22"/>
    <p:sldId id="301" r:id="rId23"/>
    <p:sldId id="316" r:id="rId24"/>
  </p:sldIdLst>
  <p:sldSz cx="9144000" cy="6858000" type="screen4x3"/>
  <p:notesSz cx="6858000" cy="9144000"/>
  <p:custShowLst>
    <p:custShow name="Произвольный показ 1" id="0">
      <p:sldLst>
        <p:sld r:id="rId2"/>
      </p:sldLst>
    </p:custShow>
    <p:custShow name="Произвольный показ 2" id="1">
      <p:sldLst>
        <p:sld r:id="rId5"/>
        <p:sld r:id="rId11"/>
        <p:sld r:id="rId17"/>
        <p:sld r:id="rId18"/>
        <p:sld r:id="rId13"/>
        <p:sld r:id="rId21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5402" autoAdjust="0"/>
  </p:normalViewPr>
  <p:slideViewPr>
    <p:cSldViewPr>
      <p:cViewPr varScale="1">
        <p:scale>
          <a:sx n="109" d="100"/>
          <a:sy n="109" d="100"/>
        </p:scale>
        <p:origin x="1740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3E0E9-4CFE-4A12-A50B-4C57FF7EC8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CC819-BE8C-418D-9CBC-FA34AEBFE8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6032-0D7A-4CA7-865F-B08C5CE004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D950-E1E2-4647-9AC1-ED14FFAC4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1091-E724-4E10-83C7-AEB2FDAE9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A8D3-65F4-4B86-A5E7-50BAE551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4FCD8-75FD-4797-BBA3-CC76331DC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A06F5-7745-4D67-8112-18A89CD77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380E5-EB69-4DA0-B74A-710E66ABA2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6613B-5BAB-4596-86D0-E8D34D3D5F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E174E-BDB5-4BC0-807C-817A6035A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7AA6D-C25B-4027-84AF-A9B75C76BE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17531-2936-4E42-BE98-ED6BF71DB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6CD7A-CF67-48DD-82A8-DE261D0F6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7BBBF3E-CAFA-4BC9-944A-9D5FE21C9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4" r:id="rId14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.%20&#1053;&#1072;&#1074;&#1072;&#1078;&#1076;&#1077;&#1085;&#1080;&#1077;..mp4" TargetMode="External"/><Relationship Id="rId2" Type="http://schemas.openxmlformats.org/officeDocument/2006/relationships/hyperlink" Target="https://ok.r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5500688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FF00"/>
                </a:solidFill>
              </a:rPr>
              <a:t>Емельяновский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дорожно-строительный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техникум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2500330" cy="26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-785842"/>
            <a:ext cx="9144000" cy="7643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Емельяновский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дорожно-строительный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техникум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 </a:t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7283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528638" y="692150"/>
            <a:ext cx="8075612" cy="543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642918"/>
            <a:ext cx="6429420" cy="492922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b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специалистов ведется по следующим профессиям </a:t>
            </a:r>
            <a:b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специальностям:</a:t>
            </a:r>
            <a:br>
              <a:rPr lang="ru-RU" sz="8000" dirty="0">
                <a:solidFill>
                  <a:srgbClr val="FFFF00"/>
                </a:solidFill>
              </a:rPr>
            </a:b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86766" cy="121444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br>
              <a:rPr lang="ru-RU" sz="4400" dirty="0">
                <a:solidFill>
                  <a:srgbClr val="FFFF00"/>
                </a:solidFill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>
                <a:solidFill>
                  <a:srgbClr val="FFFF00"/>
                </a:solidFill>
              </a:rPr>
            </a:br>
            <a:r>
              <a:rPr lang="ru-RU" sz="4400" dirty="0">
                <a:solidFill>
                  <a:srgbClr val="FFFF00"/>
                </a:solidFill>
              </a:rPr>
              <a:t> </a:t>
            </a:r>
            <a:br>
              <a:rPr lang="ru-RU" sz="44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23.02.01 Организация перевозок и управление на транспорте </a:t>
            </a:r>
            <a:br>
              <a:rPr lang="ru-RU" sz="31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(по видам) </a:t>
            </a: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58" y="2285992"/>
            <a:ext cx="4500594" cy="4429156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База: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r>
              <a:rPr lang="ru-RU" sz="2600" b="1" dirty="0"/>
              <a:t>9 классов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Срок обучения: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dirty="0"/>
              <a:t> </a:t>
            </a:r>
            <a:r>
              <a:rPr lang="ru-RU" sz="2600" b="1" dirty="0"/>
              <a:t>3 года 10 месяцев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Квалификация: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/>
              <a:t>Техник</a:t>
            </a:r>
          </a:p>
        </p:txBody>
      </p:sp>
      <p:pic>
        <p:nvPicPr>
          <p:cNvPr id="5" name="Содержимое 4" descr="https://www.vtc35.ru/images/sliderprof/gruzoperevozki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85992"/>
            <a:ext cx="492922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57167"/>
            <a:ext cx="8229600" cy="106364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23.02.04 Техническая эксплуатация подъемно-транспортных, строительных, дорожных машин и оборудования </a:t>
            </a:r>
          </a:p>
          <a:p>
            <a:pPr algn="ctr">
              <a:defRPr/>
            </a:pP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(по отраслям)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85720" y="2357430"/>
            <a:ext cx="36433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База: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/>
              <a:t>9 классов</a:t>
            </a:r>
          </a:p>
          <a:p>
            <a:r>
              <a:rPr lang="ru-RU" sz="2400" b="1" dirty="0"/>
              <a:t>11 классов (заочная)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Срок обучения::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b="1" dirty="0"/>
              <a:t>3 года 10 месяцев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Квалификация: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b="1" dirty="0"/>
              <a:t>техник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Профессия: </a:t>
            </a:r>
          </a:p>
          <a:p>
            <a:r>
              <a:rPr lang="ru-RU" sz="2400" b="1" dirty="0"/>
              <a:t>машинист </a:t>
            </a:r>
          </a:p>
          <a:p>
            <a:r>
              <a:rPr lang="ru-RU" sz="2400" b="1" dirty="0"/>
              <a:t>автогрейдера;  </a:t>
            </a:r>
          </a:p>
          <a:p>
            <a:endParaRPr lang="ru-RU" sz="2800" b="1" dirty="0"/>
          </a:p>
          <a:p>
            <a:pPr algn="r"/>
            <a:endParaRPr lang="ru-RU" sz="2800" b="1" dirty="0"/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44" name="Picture 4" descr="Дорожно-строительная техника и подъемно-транспортное оборудование Mitsuber - продам.купить Дорожно-строительная техника и подъ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2"/>
            <a:ext cx="55112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857232"/>
            <a:ext cx="8229600" cy="78581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</a:rPr>
              <a:t>23.02.07 Техническое обслуживание 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и ремонт двигателей, систем и агрегатов автомобилей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643050"/>
            <a:ext cx="4071966" cy="507209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ru-RU" sz="20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База: </a:t>
            </a:r>
            <a:r>
              <a:rPr lang="ru-RU" sz="2600" b="1" dirty="0"/>
              <a:t>9 классов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Срок обучения: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dirty="0"/>
              <a:t> </a:t>
            </a:r>
            <a:r>
              <a:rPr lang="ru-RU" sz="2600" b="1" dirty="0"/>
              <a:t>3 года 10 месяцев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Квалификация: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специалист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0070C0"/>
                </a:solidFill>
              </a:rPr>
              <a:t>Профессия: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/>
              <a:t>слесарь по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/>
              <a:t>ремонту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/>
              <a:t>автомобилей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b="1" dirty="0"/>
          </a:p>
          <a:p>
            <a:pPr>
              <a:lnSpc>
                <a:spcPct val="80000"/>
              </a:lnSpc>
              <a:buNone/>
              <a:defRPr/>
            </a:pPr>
            <a:endParaRPr lang="ru-RU" b="1" dirty="0"/>
          </a:p>
          <a:p>
            <a:pPr algn="r">
              <a:lnSpc>
                <a:spcPct val="80000"/>
              </a:lnSpc>
              <a:buNone/>
              <a:defRPr/>
            </a:pPr>
            <a:r>
              <a:rPr lang="ru-RU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40964" name="Picture 4" descr="https://static.tildacdn.com/tild3830-6232-4331-b738-636236656434/tem_b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901" y="1928802"/>
            <a:ext cx="49292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788241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21.02.08 Прикладная геодезия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База</a:t>
            </a:r>
            <a:r>
              <a:rPr lang="ru-RU" dirty="0"/>
              <a:t>: 9 классов </a:t>
            </a:r>
          </a:p>
          <a:p>
            <a:pPr>
              <a:buNone/>
            </a:pPr>
            <a:r>
              <a:rPr lang="ru-RU" dirty="0"/>
              <a:t>Срок обучения: 3 года 10 месяцев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Квалификация: </a:t>
            </a:r>
            <a:r>
              <a:rPr lang="ru-RU" dirty="0"/>
              <a:t>техник- геодезист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 flipV="1">
            <a:off x="8641080" y="6130924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Admin\Downloads\sa-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rgbClr val="FFFF00"/>
                </a:solidFill>
                <a:latin typeface="+mn-lt"/>
              </a:rPr>
            </a:br>
            <a:br>
              <a:rPr lang="ru-RU" sz="2700" dirty="0">
                <a:solidFill>
                  <a:srgbClr val="FFFF00"/>
                </a:solidFill>
                <a:latin typeface="+mn-lt"/>
              </a:rPr>
            </a:br>
            <a:r>
              <a:rPr lang="ru-RU" sz="2700" b="0" cap="all" dirty="0">
                <a:solidFill>
                  <a:srgbClr val="FFFF00"/>
                </a:solidFill>
                <a:latin typeface="+mn-lt"/>
              </a:rPr>
              <a:t> </a:t>
            </a:r>
            <a:br>
              <a:rPr lang="ru-RU" b="0" cap="all" dirty="0"/>
            </a:br>
            <a:r>
              <a:rPr lang="ru-RU" b="0" cap="all" dirty="0">
                <a:solidFill>
                  <a:srgbClr val="FFFF00"/>
                </a:solidFill>
              </a:rPr>
              <a:t> </a:t>
            </a:r>
            <a:br>
              <a:rPr lang="ru-RU" b="0" cap="all" dirty="0">
                <a:solidFill>
                  <a:srgbClr val="FFFF00"/>
                </a:solidFill>
              </a:rPr>
            </a:br>
            <a:br>
              <a:rPr lang="ru-RU" b="0" cap="all" dirty="0">
                <a:solidFill>
                  <a:srgbClr val="FFFF00"/>
                </a:solidFill>
              </a:rPr>
            </a:br>
            <a:br>
              <a:rPr lang="ru-RU" b="0" cap="all" dirty="0">
                <a:solidFill>
                  <a:srgbClr val="FFFF00"/>
                </a:solidFill>
              </a:rPr>
            </a:br>
            <a:r>
              <a:rPr lang="ru-RU" sz="2000" b="0" cap="all" dirty="0">
                <a:solidFill>
                  <a:srgbClr val="0070C0"/>
                </a:solidFill>
              </a:rPr>
              <a:t>08.02.12 "СТРОИТЕЛЬСТВО И ЭКСПЛУАТАЦИЯ АВТОМОБИЛЬНЫХ ДОРОГ, АЭРОДРОМОВ и городских путей сообщения</a:t>
            </a:r>
            <a:r>
              <a:rPr lang="ru-RU" sz="2700" b="0" cap="all" dirty="0">
                <a:solidFill>
                  <a:srgbClr val="0070C0"/>
                </a:solidFill>
              </a:rPr>
              <a:t>"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3214710" cy="42862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База: </a:t>
            </a:r>
            <a:r>
              <a:rPr lang="ru-RU" sz="2400" b="1" dirty="0"/>
              <a:t>9 классов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Срок обучения: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/>
              <a:t>3 года 10 месяцев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Квалификация: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400" dirty="0"/>
              <a:t>техник</a:t>
            </a:r>
          </a:p>
        </p:txBody>
      </p:sp>
      <p:pic>
        <p:nvPicPr>
          <p:cNvPr id="1026" name="Picture 2" descr="C:\Users\Admin\Downloads\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5992"/>
            <a:ext cx="4574513" cy="256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713788" cy="150019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70C0"/>
                </a:solidFill>
                <a:cs typeface="Aharoni" pitchFamily="2" charset="-79"/>
              </a:rPr>
              <a:t>23.01.06 Машинист дорожных </a:t>
            </a:r>
            <a:br>
              <a:rPr lang="ru-RU" sz="2800" dirty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2800" dirty="0">
                <a:solidFill>
                  <a:srgbClr val="0070C0"/>
                </a:solidFill>
                <a:cs typeface="Aharoni" pitchFamily="2" charset="-79"/>
              </a:rPr>
              <a:t>и </a:t>
            </a:r>
            <a:r>
              <a:rPr lang="ru-RU" sz="2800" dirty="0">
                <a:solidFill>
                  <a:srgbClr val="0070C0"/>
                </a:solidFill>
                <a:effectLst/>
                <a:cs typeface="Aharoni" pitchFamily="2" charset="-79"/>
              </a:rPr>
              <a:t>строительных</a:t>
            </a:r>
            <a:r>
              <a:rPr lang="ru-RU" sz="2800" dirty="0">
                <a:solidFill>
                  <a:srgbClr val="0070C0"/>
                </a:solidFill>
                <a:cs typeface="Aharoni" pitchFamily="2" charset="-79"/>
              </a:rPr>
              <a:t> машин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071678"/>
            <a:ext cx="3500462" cy="45005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ru-RU" sz="5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База: </a:t>
            </a:r>
            <a:r>
              <a:rPr lang="ru-RU" sz="2400" b="1" dirty="0"/>
              <a:t>9 классов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Срок обучения: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1 год 10 месяцев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70C0"/>
                </a:solidFill>
              </a:rPr>
              <a:t>Квалификация:</a:t>
            </a: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dirty="0"/>
              <a:t>-машинист экскаватора одноковшового;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400" b="1" dirty="0"/>
              <a:t>-тракторист.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ru-RU" sz="3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s://images.ua.prom.st/1148679975_w640_h640_kachestvennyj-s-100.jpg"/>
          <p:cNvPicPr>
            <a:picLocks noChangeAspect="1" noChangeArrowheads="1"/>
          </p:cNvPicPr>
          <p:nvPr/>
        </p:nvPicPr>
        <p:blipFill>
          <a:blip r:embed="rId3"/>
          <a:srcRect b="3373"/>
          <a:stretch>
            <a:fillRect/>
          </a:stretch>
        </p:blipFill>
        <p:spPr bwMode="auto">
          <a:xfrm>
            <a:off x="3571868" y="2071678"/>
            <a:ext cx="532309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500174"/>
            <a:ext cx="4214842" cy="2857520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0070C0"/>
              </a:solidFill>
            </a:endParaRP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70C0"/>
                </a:solidFill>
              </a:rPr>
              <a:t>База: </a:t>
            </a:r>
            <a:r>
              <a:rPr lang="ru-RU" sz="2200" b="1" dirty="0"/>
              <a:t>9 классов</a:t>
            </a: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70C0"/>
                </a:solidFill>
              </a:rPr>
              <a:t>Срок обучения:</a:t>
            </a: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/>
              <a:t>1 года 10 месяцев                                </a:t>
            </a: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rgbClr val="0070C0"/>
                </a:solidFill>
              </a:rPr>
              <a:t>Квалификация:</a:t>
            </a: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/>
              <a:t>-слесарь по ремонту сельскохозяйственных машин и оборудования</a:t>
            </a:r>
          </a:p>
          <a:p>
            <a:pPr marL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/>
              <a:t>-тракторист-машинист сельскохозяйственного производства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500042"/>
            <a:ext cx="8358246" cy="1500198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400" b="1" i="0" u="none" strike="noStrike" kern="1200" cap="none" spc="0" normalizeH="0" baseline="0" noProof="0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35.01.13 Мастер  сельскохозяйственного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400" b="1" i="0" u="none" strike="noStrike" kern="1200" cap="none" spc="0" normalizeH="0" baseline="0" noProof="0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производства</a:t>
            </a:r>
            <a:br>
              <a:rPr kumimoji="0" lang="ru-RU" sz="96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96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8" name="AutoShape 2" descr="https://fb.ru/misc/i/gallery/43355/14142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D:\Nata\Desktop\1414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413" y="2571744"/>
            <a:ext cx="45664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2295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>
                <a:solidFill>
                  <a:srgbClr val="0070C0"/>
                </a:solidFill>
              </a:rPr>
              <a:t>«Профессионалы» </a:t>
            </a:r>
            <a:br>
              <a:rPr lang="ru-RU" sz="2400" u="sng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2910" y="764704"/>
            <a:ext cx="7745514" cy="58075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Это Всероссийское чемпионатное движение по профессиональному мастерству, целью которого является повышение престижа рабочих профессий и развитие профессионального образования.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Студенты техникума ежегодно принимают участие во Всероссийском чемпионате «Профессионалы» по компетенциям: Управление бульдозером, Управление экскаватором, Управление автогрейдером, Управление фронтальным погрузчиком и  занимают почетные лидирующие места.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Наши партнеры</a:t>
            </a:r>
          </a:p>
        </p:txBody>
      </p:sp>
      <p:pic>
        <p:nvPicPr>
          <p:cNvPr id="8194" name="Picture 2" descr="C:\Users\Admin\Downloads\ro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41363"/>
            <a:ext cx="4038600" cy="210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dmin\Downloads\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dmin\Desktop\глухих\Фото мероприятий\21-22\день откр дверей\день откр дверей\04.04\тк логистик.b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4038600" cy="1216665"/>
          </a:xfrm>
          <a:prstGeom prst="rect">
            <a:avLst/>
          </a:prstGeom>
          <a:noFill/>
        </p:spPr>
      </p:pic>
      <p:pic>
        <p:nvPicPr>
          <p:cNvPr id="8198" name="Picture 6" descr="C:\Users\Admin\Desktop\глухих\Фото мероприятий\21-22\день откр дверей\день откр дверей\04.04\тк логистик логотип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500570"/>
            <a:ext cx="752475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1537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>
                <a:solidFill>
                  <a:srgbClr val="0070C0"/>
                </a:solidFill>
              </a:rPr>
              <a:t>Емельяновский дорожно-строительный</a:t>
            </a:r>
          </a:p>
          <a:p>
            <a:pPr algn="ctr"/>
            <a:r>
              <a:rPr lang="ru-RU" sz="3300" b="1" dirty="0">
                <a:solidFill>
                  <a:srgbClr val="0070C0"/>
                </a:solidFill>
              </a:rPr>
              <a:t>техникум </a:t>
            </a:r>
            <a:r>
              <a:rPr lang="ru-RU" sz="3300" dirty="0"/>
              <a:t>-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sz="3300" dirty="0"/>
              <a:t>это</a:t>
            </a:r>
            <a:r>
              <a:rPr lang="ru-RU" sz="3300" b="1" dirty="0"/>
              <a:t> </a:t>
            </a:r>
            <a:r>
              <a:rPr lang="ru-RU" sz="3300" dirty="0"/>
              <a:t>старейшее учебное заведение Красноярского края. </a:t>
            </a:r>
          </a:p>
          <a:p>
            <a:pPr algn="ctr"/>
            <a:r>
              <a:rPr lang="ru-RU" sz="3300" dirty="0"/>
              <a:t>История техникума начинается с 1976 года. </a:t>
            </a:r>
          </a:p>
          <a:p>
            <a:pPr algn="ctr"/>
            <a:r>
              <a:rPr lang="ru-RU" sz="3300" b="1" dirty="0">
                <a:solidFill>
                  <a:srgbClr val="0070C0"/>
                </a:solidFill>
              </a:rPr>
              <a:t>Сегодня техникум </a:t>
            </a:r>
            <a:r>
              <a:rPr lang="ru-RU" sz="3300" dirty="0"/>
              <a:t>– это динамично развивающееся среднее профессиональное образовательное учреждение, имеющее современную материально –техническую базу для обучения специалистов-профессионалов с высокой образовательной культурой.</a:t>
            </a:r>
          </a:p>
          <a:p>
            <a:endParaRPr lang="ru-RU" sz="3200" b="1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eaLnBrk="1" hangingPunct="1">
              <a:defRPr/>
            </a:pP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Почему мы советуем поступать в Емельяновский дорожно-строительный техникум?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500174"/>
            <a:ext cx="8215370" cy="52149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err="1">
                <a:solidFill>
                  <a:srgbClr val="0070C0"/>
                </a:solidFill>
              </a:rPr>
              <a:t>Востребованость</a:t>
            </a:r>
            <a:r>
              <a:rPr lang="ru-RU" sz="2400" b="1" dirty="0">
                <a:solidFill>
                  <a:srgbClr val="0070C0"/>
                </a:solidFill>
              </a:rPr>
              <a:t> получаемой специальности/профессии на рынке труда;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</a:rPr>
              <a:t>Прием в техникум без вступительных экзаменов ( конкурс аттестатов);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</a:rPr>
              <a:t>Высококвалифицированные педагоги;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</a:rPr>
              <a:t>Современная материально-техническая база;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70C0"/>
                </a:solidFill>
              </a:rPr>
              <a:t>Помощь в трудоустройстве;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</a:rPr>
              <a:t>Интересная студенческая жизнь;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Стипендия;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>
                <a:solidFill>
                  <a:srgbClr val="0070C0"/>
                </a:solidFill>
              </a:rPr>
              <a:t>Общежитие;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Информер</a:t>
            </a:r>
            <a:r>
              <a:rPr lang="ru-RU" dirty="0"/>
              <a:t> техникума</a:t>
            </a:r>
          </a:p>
        </p:txBody>
      </p:sp>
      <p:pic>
        <p:nvPicPr>
          <p:cNvPr id="1027" name="Picture 3" descr="C:\Users\Admin\Desktop\глухих\Профориентация\qr-code на группу в контакте (1)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500462" cy="350046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8588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Контакты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8472518" cy="435771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600" b="1" dirty="0">
                <a:solidFill>
                  <a:srgbClr val="0070C0"/>
                </a:solidFill>
                <a:latin typeface="+mj-lt"/>
              </a:rPr>
              <a:t>График работы:</a:t>
            </a:r>
            <a:r>
              <a:rPr lang="ru-RU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600" dirty="0">
                <a:latin typeface="+mj-lt"/>
              </a:rPr>
              <a:t>с 08-00 до 17-00 часов</a:t>
            </a:r>
          </a:p>
          <a:p>
            <a:pPr indent="0">
              <a:buNone/>
            </a:pPr>
            <a:r>
              <a:rPr lang="ru-RU" sz="2600" b="1" dirty="0">
                <a:solidFill>
                  <a:srgbClr val="0070C0"/>
                </a:solidFill>
                <a:latin typeface="+mj-lt"/>
              </a:rPr>
              <a:t>Режим работы:</a:t>
            </a:r>
            <a:r>
              <a:rPr lang="ru-RU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600" dirty="0">
                <a:latin typeface="+mj-lt"/>
              </a:rPr>
              <a:t>с понедельника по пятницу</a:t>
            </a:r>
          </a:p>
          <a:p>
            <a:pPr indent="0">
              <a:buNone/>
            </a:pPr>
            <a:r>
              <a:rPr lang="ru-RU" sz="2600" b="1" dirty="0">
                <a:solidFill>
                  <a:srgbClr val="0070C0"/>
                </a:solidFill>
                <a:latin typeface="+mj-lt"/>
              </a:rPr>
              <a:t>Телефон для справок:</a:t>
            </a:r>
            <a:r>
              <a:rPr lang="ru-RU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600" dirty="0">
                <a:latin typeface="+mj-lt"/>
              </a:rPr>
              <a:t>8 (391) 226-32-34, </a:t>
            </a:r>
          </a:p>
          <a:p>
            <a:pPr indent="0">
              <a:buNone/>
            </a:pPr>
            <a:r>
              <a:rPr lang="ru-RU" sz="2600" dirty="0">
                <a:latin typeface="+mj-lt"/>
              </a:rPr>
              <a:t>8 (391) 226-32-35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u="sng" dirty="0">
              <a:solidFill>
                <a:srgbClr val="FFFF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ru-RU" sz="2600" b="1" u="sng" dirty="0">
                <a:solidFill>
                  <a:srgbClr val="0070C0"/>
                </a:solidFill>
                <a:latin typeface="+mj-lt"/>
              </a:rPr>
              <a:t>Наш  сайт</a:t>
            </a:r>
            <a:r>
              <a:rPr lang="ru-RU" sz="26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600" b="1" dirty="0">
                <a:latin typeface="+mj-lt"/>
              </a:rPr>
              <a:t>edst24.ru</a:t>
            </a:r>
            <a:endParaRPr lang="ru-RU" sz="26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ru-RU" sz="2200" b="1" u="sng" dirty="0">
                <a:solidFill>
                  <a:srgbClr val="0070C0"/>
                </a:solidFill>
                <a:latin typeface="+mj-lt"/>
              </a:rPr>
              <a:t>Социальные сети</a:t>
            </a:r>
            <a:r>
              <a:rPr lang="ru-RU" sz="2200" b="1" u="sng" dirty="0">
                <a:solidFill>
                  <a:srgbClr val="FFFF00"/>
                </a:solidFill>
                <a:latin typeface="+mj-lt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latin typeface="+mj-lt"/>
              </a:rPr>
              <a:t>      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2200" b="1" dirty="0" err="1">
                <a:solidFill>
                  <a:srgbClr val="0070C0"/>
                </a:solidFill>
                <a:latin typeface="+mj-lt"/>
              </a:rPr>
              <a:t>Информер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 ЕДСТ»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latin typeface="+mj-lt"/>
              </a:rPr>
              <a:t>       </a:t>
            </a:r>
            <a:r>
              <a:rPr lang="en-US" sz="2200" b="1" dirty="0">
                <a:latin typeface="+mj-lt"/>
              </a:rPr>
              <a:t>http://vk.com/edst24</a:t>
            </a:r>
            <a:endParaRPr lang="ru-RU" sz="22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latin typeface="+mj-lt"/>
              </a:rPr>
              <a:t>       </a:t>
            </a:r>
            <a:r>
              <a:rPr lang="en-US" sz="2200" b="1" dirty="0">
                <a:latin typeface="+mj-lt"/>
                <a:hlinkClick r:id="rId2"/>
              </a:rPr>
              <a:t>https://ok.ru/</a:t>
            </a:r>
            <a:endParaRPr lang="ru-RU" sz="22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+mj-lt"/>
              </a:rPr>
              <a:t>Слово и дело:</a:t>
            </a:r>
            <a:r>
              <a:rPr lang="ru-RU" sz="2200" b="1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https://vk.com/public216919777</a:t>
            </a:r>
            <a:endParaRPr lang="ru-RU" sz="2200" b="1" dirty="0"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log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714620"/>
            <a:ext cx="3143240" cy="22157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214282" y="500042"/>
            <a:ext cx="8472518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ru-RU" sz="800" b="1" dirty="0">
              <a:solidFill>
                <a:srgbClr val="0070C0"/>
              </a:solidFill>
              <a:latin typeface="+mj-lt"/>
            </a:endParaRPr>
          </a:p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</a:rPr>
              <a:t>ЖДЕМ ВАС В ГОСТИ НА ДНИ ОТКРЫТЫХ ДВЕРЕЙ!</a:t>
            </a:r>
          </a:p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БУДЕМ РАДЫ ВИДЕТЬ ВАС </a:t>
            </a:r>
          </a:p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 ЧИСЛЕ АБИТУРИЕНТОВ </a:t>
            </a:r>
          </a:p>
          <a:p>
            <a:pPr marL="54864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!Емельяновского</a:t>
            </a:r>
            <a:r>
              <a:rPr kumimoji="0" lang="ru-RU" sz="2200" b="1" i="0" u="sng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дорожно-строительного </a:t>
            </a: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техникума!</a:t>
            </a:r>
            <a:endParaRPr kumimoji="0" lang="ru-RU" sz="2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-4114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\\ANP\Obchay\_ФОТО\2020-2021 учебный год\Выпускной 1.07.2021\DSCN0061.JPG"/>
          <p:cNvPicPr>
            <a:picLocks noChangeAspect="1" noChangeArrowheads="1"/>
          </p:cNvPicPr>
          <p:nvPr/>
        </p:nvPicPr>
        <p:blipFill>
          <a:blip r:embed="rId2" cstate="print"/>
          <a:srcRect l="11508" t="37766" r="8821" b="17387"/>
          <a:stretch>
            <a:fillRect/>
          </a:stretch>
        </p:blipFill>
        <p:spPr bwMode="auto">
          <a:xfrm>
            <a:off x="985060" y="3357562"/>
            <a:ext cx="7516030" cy="324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5506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15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Емельяновский дорожно-строительный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техникум имеет и два филиала:</a:t>
            </a:r>
          </a:p>
          <a:p>
            <a:r>
              <a:rPr lang="ru-RU" sz="3200" b="1" u="sng" dirty="0"/>
              <a:t>Головное:</a:t>
            </a:r>
          </a:p>
          <a:p>
            <a:r>
              <a:rPr lang="ru-RU" sz="3200" b="1" dirty="0"/>
              <a:t>п. Емельяново, ул. СПТУ-81, стр. 2М</a:t>
            </a:r>
          </a:p>
          <a:p>
            <a:r>
              <a:rPr lang="ru-RU" sz="3200" b="1" u="sng" dirty="0"/>
              <a:t>Структурное подразделение:</a:t>
            </a:r>
          </a:p>
          <a:p>
            <a:r>
              <a:rPr lang="ru-RU" sz="3200" b="1" dirty="0"/>
              <a:t>с. Замятино, ул. Новая, стр. 1</a:t>
            </a:r>
          </a:p>
          <a:p>
            <a:r>
              <a:rPr lang="ru-RU" sz="3200" b="1" u="sng" dirty="0"/>
              <a:t>Березовский филиал:</a:t>
            </a:r>
          </a:p>
          <a:p>
            <a:r>
              <a:rPr lang="ru-RU" sz="3200" b="1" dirty="0"/>
              <a:t>п. Березовка, ул. Полевая, 2</a:t>
            </a:r>
          </a:p>
          <a:p>
            <a:r>
              <a:rPr lang="ru-RU" sz="3200" b="1" u="sng" dirty="0"/>
              <a:t>Козульский филиал:</a:t>
            </a:r>
          </a:p>
          <a:p>
            <a:r>
              <a:rPr lang="ru-RU" sz="3200" b="1" dirty="0"/>
              <a:t>п. Козулька, ул. Школьная, 6а</a:t>
            </a:r>
          </a:p>
          <a:p>
            <a:endParaRPr lang="ru-RU" sz="3200" b="1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785950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 являемся лауреатом конкурса «100 лучших образовательных учреждений СПО России»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>
                <a:solidFill>
                  <a:srgbClr val="FFFF00"/>
                </a:solidFill>
                <a:effectLst/>
              </a:rPr>
              <a:t> </a:t>
            </a:r>
          </a:p>
        </p:txBody>
      </p:sp>
      <p:pic>
        <p:nvPicPr>
          <p:cNvPr id="5" name="Picture 4" descr="E:\Новая папка (3)\IMG_2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14" t="13280" r="15907" b="9460"/>
          <a:stretch>
            <a:fillRect/>
          </a:stretch>
        </p:blipFill>
        <p:spPr>
          <a:xfrm rot="20853073">
            <a:off x="374989" y="2549173"/>
            <a:ext cx="257176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1398">
            <a:off x="5269551" y="3219347"/>
            <a:ext cx="3637047" cy="267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ои документы\Мои рисунки\100 лучших НПО\IMG_91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15112"/>
            <a:ext cx="2214578" cy="198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42844" y="642918"/>
            <a:ext cx="8715436" cy="5929354"/>
          </a:xfrm>
          <a:prstGeom prst="rect">
            <a:avLst/>
          </a:prstGeom>
        </p:spPr>
        <p:txBody>
          <a:bodyPr/>
          <a:lstStyle/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     Профессиональные навыки студенты получают в новых   мастерских, оснащенных по стандартам регионального проекта «Профессионалы». Мастерские открыты, по четырем компетенциям: Кузовной ремонт, Управление экскаватором, Управление автогрейдером, Обслуживание грузовой техники.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     Открытие стало возможным благодаря </a:t>
            </a:r>
            <a:r>
              <a:rPr lang="ru-RU" sz="2400" u="sng" dirty="0">
                <a:solidFill>
                  <a:srgbClr val="0070C0"/>
                </a:solidFill>
                <a:cs typeface="Times New Roman" pitchFamily="18" charset="0"/>
              </a:rPr>
              <a:t>гранту Национального проекта «Образование»</a:t>
            </a:r>
            <a:r>
              <a:rPr lang="ru-RU" sz="2400" dirty="0">
                <a:solidFill>
                  <a:srgbClr val="0070C0"/>
                </a:solidFill>
                <a:cs typeface="Times New Roman" pitchFamily="18" charset="0"/>
              </a:rPr>
              <a:t>, который выиграл техникум.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 descr="D:\Nata\Desktop\Фото мастерских\DSCN0624.JPG"/>
          <p:cNvPicPr>
            <a:picLocks noChangeAspect="1" noChangeArrowheads="1"/>
          </p:cNvPicPr>
          <p:nvPr/>
        </p:nvPicPr>
        <p:blipFill>
          <a:blip r:embed="rId2" cstate="print"/>
          <a:srcRect l="11502" t="5576" r="21576" b="16357"/>
          <a:stretch>
            <a:fillRect/>
          </a:stretch>
        </p:blipFill>
        <p:spPr bwMode="auto">
          <a:xfrm>
            <a:off x="5715008" y="3786190"/>
            <a:ext cx="3000364" cy="262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«Кузовной ремонт»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Admin\Desktop\глухих\Фото мероприятий\21-22\день откр дверей\05.04\км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3112"/>
            <a:ext cx="4214842" cy="232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dmin\Desktop\глухих\Фото мероприятий\21-22\день откр дверей\05.04\км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4143404" cy="221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Admin\Desktop\глухих\Фото мероприятий\21-22\день откр дверей\05.04\км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222085" cy="22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Admin\Desktop\глухих\Фото мероприятий\21-22\день откр дверей\05.04\км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4224336" cy="240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«Управление экскаватором»</a:t>
            </a:r>
          </a:p>
        </p:txBody>
      </p:sp>
      <p:pic>
        <p:nvPicPr>
          <p:cNvPr id="5123" name="Picture 3" descr="C:\Users\Admin\Desktop\глухих\Фото мероприятий\21-22\день откр дверей\04.04\УЭ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38921"/>
            <a:ext cx="3932237" cy="431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dmin\Desktop\глухих\Фото мероприятий\21-22\день откр дверей\05.04\уэ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932237" cy="199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dmin\Desktop\глухих\Фото мероприятий\21-22\день откр дверей\05.04\уэ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3714776" cy="167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«Управление автогрейдером»</a:t>
            </a:r>
          </a:p>
        </p:txBody>
      </p:sp>
      <p:pic>
        <p:nvPicPr>
          <p:cNvPr id="5" name="Picture 2" descr="D:\Nata\Desktop\Фото мастерских\DSCN0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932238" cy="295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Admin\Desktop\глухих\Фото мероприятий\21-22\день откр дверей\день откр дверей\04.04\у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3349"/>
            <a:ext cx="1663463" cy="246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Admin\Desktop\глухих\Фото мероприятий\21-22\день откр дверей\день откр дверей\04.04\у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2"/>
            <a:ext cx="2159949" cy="318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dmin\Desktop\глухих\Фото мероприятий\21-22\день откр дверей\день откр дверей\04.04\у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7298"/>
            <a:ext cx="1509713" cy="22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Admin\Desktop\глухих\Фото мероприятий\21-22\день откр дверей\день откр дверей\04.04\уа 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643314"/>
            <a:ext cx="1447790" cy="221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«Обслуживание грузовой техники»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Admin\Desktop\глухих\Фото мероприятий\21-22\день откр дверей\день откр дверей\04.04\ог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862396" cy="289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глухих\Фото мероприятий\21-22\день откр дверей\день откр дверей\04.04\ог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649533" cy="273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dmin\Desktop\глухих\Фото мероприятий\21-22\день откр дверей\день откр дверей\04.04\огт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3857652" cy="173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Admin\Desktop\глухих\Фото мероприятий\21-22\день откр дверей\день откр дверей\04.04\огт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00174"/>
            <a:ext cx="3899145" cy="199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.1|2.3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3739</TotalTime>
  <Words>669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  <vt:variant>
        <vt:lpstr>Произвольные показы</vt:lpstr>
      </vt:variant>
      <vt:variant>
        <vt:i4>2</vt:i4>
      </vt:variant>
    </vt:vector>
  </HeadingPairs>
  <TitlesOfParts>
    <vt:vector size="31" baseType="lpstr">
      <vt:lpstr>Impact</vt:lpstr>
      <vt:lpstr>Times New Roman</vt:lpstr>
      <vt:lpstr>Verdana</vt:lpstr>
      <vt:lpstr>Wingdings</vt:lpstr>
      <vt:lpstr>Wingdings 2</vt:lpstr>
      <vt:lpstr>Аспект</vt:lpstr>
      <vt:lpstr> Емельяновский  дорожно-строительный  техникум</vt:lpstr>
      <vt:lpstr>Презентация PowerPoint</vt:lpstr>
      <vt:lpstr>Презентация PowerPoint</vt:lpstr>
      <vt:lpstr> Мы являемся лауреатом конкурса «100 лучших образовательных учреждений СПО России»  </vt:lpstr>
      <vt:lpstr>Презентация PowerPoint</vt:lpstr>
      <vt:lpstr>«Кузовной ремонт»</vt:lpstr>
      <vt:lpstr>«Управление экскаватором»</vt:lpstr>
      <vt:lpstr>«Управление автогрейдером»</vt:lpstr>
      <vt:lpstr>«Обслуживание грузовой техники»</vt:lpstr>
      <vt:lpstr>Подготовка  специалистов ведется по следующим профессиям  и специальностям: </vt:lpstr>
      <vt:lpstr>                                    23.02.01 Организация перевозок и управление на транспорте  (по видам) </vt:lpstr>
      <vt:lpstr>Презентация PowerPoint</vt:lpstr>
      <vt:lpstr>23.02.07 Техническое обслуживание  и ремонт двигателей, систем и агрегатов автомобилей</vt:lpstr>
      <vt:lpstr>21.02.08 Прикладная геодезия</vt:lpstr>
      <vt:lpstr>        08.02.12 "СТРОИТЕЛЬСТВО И ЭКСПЛУАТАЦИЯ АВТОМОБИЛЬНЫХ ДОРОГ, АЭРОДРОМОВ и городских путей сообщения"  </vt:lpstr>
      <vt:lpstr>23.01.06 Машинист дорожных  и строительных машин</vt:lpstr>
      <vt:lpstr>Презентация PowerPoint</vt:lpstr>
      <vt:lpstr>«Профессионалы»  </vt:lpstr>
      <vt:lpstr>Наши партнеры</vt:lpstr>
      <vt:lpstr> Почему мы советуем поступать в Емельяновский дорожно-строительный техникум?</vt:lpstr>
      <vt:lpstr>Презентация PowerPoint</vt:lpstr>
      <vt:lpstr>Контакты</vt:lpstr>
      <vt:lpstr>Презентация PowerPoint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Возглавляет коллектив Профессионального лицея № 88  директор, Почетный работник начального профессионального образования, депутат Емельяновского районного совета Калачев Владимир Петрович</dc:title>
  <dc:creator>SLA</dc:creator>
  <cp:lastModifiedBy>appcvv</cp:lastModifiedBy>
  <cp:revision>385</cp:revision>
  <dcterms:created xsi:type="dcterms:W3CDTF">2007-12-19T03:31:31Z</dcterms:created>
  <dcterms:modified xsi:type="dcterms:W3CDTF">2026-02-06T07:01:02Z</dcterms:modified>
</cp:coreProperties>
</file>