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9" r:id="rId1"/>
  </p:sldMasterIdLst>
  <p:sldIdLst>
    <p:sldId id="286" r:id="rId2"/>
    <p:sldId id="362" r:id="rId3"/>
    <p:sldId id="338" r:id="rId4"/>
    <p:sldId id="282" r:id="rId5"/>
    <p:sldId id="344" r:id="rId6"/>
    <p:sldId id="356" r:id="rId7"/>
    <p:sldId id="358" r:id="rId8"/>
    <p:sldId id="354" r:id="rId9"/>
    <p:sldId id="352" r:id="rId10"/>
    <p:sldId id="269" r:id="rId11"/>
    <p:sldId id="359" r:id="rId12"/>
    <p:sldId id="337" r:id="rId13"/>
    <p:sldId id="293" r:id="rId14"/>
    <p:sldId id="336" r:id="rId15"/>
    <p:sldId id="270" r:id="rId16"/>
    <p:sldId id="374" r:id="rId17"/>
    <p:sldId id="375" r:id="rId18"/>
    <p:sldId id="377" r:id="rId19"/>
    <p:sldId id="360" r:id="rId20"/>
    <p:sldId id="272" r:id="rId21"/>
    <p:sldId id="347" r:id="rId22"/>
    <p:sldId id="361" r:id="rId23"/>
    <p:sldId id="367" r:id="rId24"/>
    <p:sldId id="371" r:id="rId25"/>
    <p:sldId id="370" r:id="rId26"/>
    <p:sldId id="363" r:id="rId27"/>
    <p:sldId id="372" r:id="rId28"/>
    <p:sldId id="373" r:id="rId29"/>
    <p:sldId id="300" r:id="rId30"/>
    <p:sldId id="260" r:id="rId31"/>
    <p:sldId id="306" r:id="rId32"/>
    <p:sldId id="349" r:id="rId33"/>
    <p:sldId id="351" r:id="rId34"/>
    <p:sldId id="277" r:id="rId35"/>
    <p:sldId id="301" r:id="rId36"/>
    <p:sldId id="316" r:id="rId37"/>
  </p:sldIdLst>
  <p:sldSz cx="9144000" cy="6858000" type="screen4x3"/>
  <p:notesSz cx="6858000" cy="9144000"/>
  <p:custShowLst>
    <p:custShow name="Произвольный показ 1" id="0">
      <p:sldLst>
        <p:sld r:id="rId2"/>
      </p:sldLst>
    </p:custShow>
    <p:custShow name="Произвольный показ 2" id="1">
      <p:sldLst>
        <p:sld r:id="rId5"/>
        <p:sld r:id="rId11"/>
        <p:sld r:id="rId16"/>
        <p:sld r:id="rId21"/>
        <p:sld r:id="rId30"/>
        <p:sld r:id="rId31"/>
        <p:sld r:id="rId14"/>
        <p:sld r:id="rId35"/>
      </p:sldLst>
    </p:custShow>
  </p:custShow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492" autoAdjust="0"/>
    <p:restoredTop sz="94660" autoAdjust="0"/>
  </p:normalViewPr>
  <p:slideViewPr>
    <p:cSldViewPr>
      <p:cViewPr varScale="1">
        <p:scale>
          <a:sx n="88" d="100"/>
          <a:sy n="88" d="100"/>
        </p:scale>
        <p:origin x="-14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3E0E9-4CFE-4A12-A50B-4C57FF7EC8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1CC819-BE8C-418D-9CBC-FA34AEBFE8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D6032-0D7A-4CA7-865F-B08C5CE004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91091-E724-4E10-83C7-AEB2FDAE9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2D950-E1E2-4647-9AC1-ED14FFAC4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EA8D3-65F4-4B86-A5E7-50BAE5510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FC65-38C7-454B-B533-4160126B1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04FCD8-75FD-4797-BBA3-CC76331DCA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9F0A06F5-7745-4D67-8112-18A89CD774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380E5-EB69-4DA0-B74A-710E66ABA2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C6613B-5BAB-4596-86D0-E8D34D3D5F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E174E-BDB5-4BC0-807C-817A6035A2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AA6D-C25B-4027-84AF-A9B75C76BE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17531-2936-4E42-BE98-ED6BF71DBD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76CD7A-CF67-48DD-82A8-DE261D0F68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7BBBF3E-CAFA-4BC9-944A-9D5FE21C97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  <p:sldLayoutId id="2147484272" r:id="rId13"/>
    <p:sldLayoutId id="2147484273" r:id="rId14"/>
    <p:sldLayoutId id="2147484274" r:id="rId15"/>
  </p:sldLayoutIdLst>
  <p:transition advClick="0" advTm="4000">
    <p:wipe dir="d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1.%20&#1053;&#1072;&#1074;&#1072;&#1078;&#1076;&#1077;&#1085;&#1080;&#1077;..mp4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7813"/>
            <a:ext cx="5500688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Емельяновский </a:t>
            </a:r>
            <a:br>
              <a:rPr lang="ru-RU" sz="36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дорожно-строительный </a:t>
            </a:r>
            <a:br>
              <a:rPr lang="ru-RU" sz="36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техникум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357430"/>
            <a:ext cx="2500330" cy="26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Рисуно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56436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Емельяновский </a:t>
            </a:r>
            <a:br>
              <a:rPr lang="ru-RU" sz="3600" b="1" dirty="0" smtClean="0">
                <a:solidFill>
                  <a:srgbClr val="FFFF00"/>
                </a:solidFill>
              </a:rPr>
            </a:br>
            <a:r>
              <a:rPr lang="ru-RU" sz="3600" b="1" dirty="0" smtClean="0">
                <a:solidFill>
                  <a:srgbClr val="FFFF00"/>
                </a:solidFill>
              </a:rPr>
              <a:t>дорожно-строительный</a:t>
            </a:r>
          </a:p>
          <a:p>
            <a:r>
              <a:rPr lang="ru-RU" sz="3600" b="1" dirty="0" smtClean="0">
                <a:solidFill>
                  <a:srgbClr val="FFFF00"/>
                </a:solidFill>
              </a:rPr>
              <a:t>техникум</a:t>
            </a:r>
          </a:p>
          <a:p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br>
              <a:rPr lang="ru-RU" sz="3600" b="1" dirty="0" smtClean="0">
                <a:solidFill>
                  <a:srgbClr val="FFFF00"/>
                </a:solidFill>
              </a:rPr>
            </a:br>
            <a:endParaRPr lang="ru-RU" sz="36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272834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5"/>
          <p:cNvSpPr>
            <a:spLocks noChangeArrowheads="1" noChangeShapeType="1" noTextEdit="1"/>
          </p:cNvSpPr>
          <p:nvPr/>
        </p:nvSpPr>
        <p:spPr bwMode="auto">
          <a:xfrm>
            <a:off x="528638" y="692150"/>
            <a:ext cx="8075612" cy="543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357298"/>
            <a:ext cx="9144000" cy="4940312"/>
          </a:xfrm>
        </p:spPr>
        <p:txBody>
          <a:bodyPr>
            <a:noAutofit/>
          </a:bodyPr>
          <a:lstStyle/>
          <a:p>
            <a:r>
              <a:rPr lang="ru-RU" sz="5200" dirty="0" smtClean="0">
                <a:solidFill>
                  <a:srgbClr val="FFFF00"/>
                </a:solidFill>
              </a:rPr>
              <a:t>Техникум ведет подготовку </a:t>
            </a:r>
            <a:br>
              <a:rPr lang="ru-RU" sz="5200" dirty="0" smtClean="0">
                <a:solidFill>
                  <a:srgbClr val="FFFF00"/>
                </a:solidFill>
              </a:rPr>
            </a:br>
            <a:r>
              <a:rPr lang="ru-RU" sz="5200" dirty="0" smtClean="0">
                <a:solidFill>
                  <a:srgbClr val="FFFF00"/>
                </a:solidFill>
              </a:rPr>
              <a:t>специалистов по следующим профессиям </a:t>
            </a:r>
            <a:br>
              <a:rPr lang="ru-RU" sz="5200" dirty="0" smtClean="0">
                <a:solidFill>
                  <a:srgbClr val="FFFF00"/>
                </a:solidFill>
              </a:rPr>
            </a:br>
            <a:r>
              <a:rPr lang="ru-RU" sz="5200" dirty="0" smtClean="0">
                <a:solidFill>
                  <a:srgbClr val="FFFF00"/>
                </a:solidFill>
              </a:rPr>
              <a:t>и специальностям</a:t>
            </a:r>
            <a:r>
              <a:rPr lang="ru-RU" sz="8000" dirty="0" smtClean="0">
                <a:solidFill>
                  <a:srgbClr val="FFFF00"/>
                </a:solidFill>
              </a:rPr>
              <a:t/>
            </a:r>
            <a:br>
              <a:rPr lang="ru-RU" sz="8000" dirty="0" smtClean="0">
                <a:solidFill>
                  <a:srgbClr val="FFFF00"/>
                </a:solidFill>
              </a:rPr>
            </a:br>
            <a:endParaRPr lang="ru-RU" sz="8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Емельяновский 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дорожно-строительный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техникум</a:t>
            </a:r>
            <a:br>
              <a:rPr lang="ru-RU" sz="4400" dirty="0" smtClean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0200"/>
            <a:ext cx="3500462" cy="4709160"/>
          </a:xfrm>
        </p:spPr>
        <p:txBody>
          <a:bodyPr/>
          <a:lstStyle/>
          <a:p>
            <a:endParaRPr lang="ru-RU" b="1" dirty="0" smtClean="0"/>
          </a:p>
          <a:p>
            <a:pPr>
              <a:buNone/>
            </a:pPr>
            <a:endParaRPr lang="ru-RU" sz="3200" b="1" dirty="0" smtClean="0"/>
          </a:p>
          <a:p>
            <a:pPr>
              <a:buNone/>
            </a:pPr>
            <a:endParaRPr lang="ru-RU" sz="32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 smtClean="0"/>
              <a:t>п. Емельяново ул.СПТУ-81 строение 2М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4294" t="25714" r="28674" b="11321"/>
          <a:stretch>
            <a:fillRect/>
          </a:stretch>
        </p:blipFill>
        <p:spPr bwMode="auto">
          <a:xfrm>
            <a:off x="3786182" y="2681228"/>
            <a:ext cx="5072098" cy="381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186766" cy="121444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  <a:effectLst/>
              </a:rPr>
              <a:t>23.02.01 Организация перевозок и управление на транспорте </a:t>
            </a:r>
            <a:br>
              <a:rPr lang="ru-RU" sz="4000" dirty="0" smtClean="0">
                <a:solidFill>
                  <a:srgbClr val="FFFF00"/>
                </a:solidFill>
                <a:effectLst/>
              </a:rPr>
            </a:br>
            <a:r>
              <a:rPr lang="ru-RU" sz="4000" dirty="0" smtClean="0">
                <a:solidFill>
                  <a:srgbClr val="FFFF00"/>
                </a:solidFill>
                <a:effectLst/>
              </a:rPr>
              <a:t>(по видам) </a:t>
            </a: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 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7158" y="2285992"/>
            <a:ext cx="4500594" cy="4429156"/>
          </a:xfrm>
        </p:spPr>
        <p:txBody>
          <a:bodyPr>
            <a:normAutofit/>
          </a:bodyPr>
          <a:lstStyle/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База: </a:t>
            </a:r>
            <a:r>
              <a:rPr lang="ru-RU" sz="3200" b="1" dirty="0" smtClean="0"/>
              <a:t>9 классов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Срок обучения: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dirty="0" smtClean="0"/>
              <a:t> </a:t>
            </a:r>
            <a:r>
              <a:rPr lang="ru-RU" sz="3200" b="1" dirty="0" smtClean="0"/>
              <a:t>3 года 10 месяцев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Квалификация: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b="1" dirty="0" smtClean="0"/>
              <a:t>техник</a:t>
            </a:r>
          </a:p>
        </p:txBody>
      </p:sp>
      <p:pic>
        <p:nvPicPr>
          <p:cNvPr id="5" name="Содержимое 4" descr="https://www.vtc35.ru/images/sliderprof/gruzoperevozki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285992"/>
            <a:ext cx="4929222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357167"/>
            <a:ext cx="8229600" cy="1063646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23.02.04 Техническая </a:t>
            </a:r>
            <a:r>
              <a:rPr lang="ru-RU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эксплуатация подъемно-транспортных, строительных, дорожных </a:t>
            </a:r>
            <a:r>
              <a:rPr lang="ru-RU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машин и оборудования </a:t>
            </a:r>
          </a:p>
          <a:p>
            <a:pPr algn="ctr">
              <a:defRPr/>
            </a:pPr>
            <a:r>
              <a:rPr lang="ru-RU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(по отраслям)</a:t>
            </a:r>
            <a:endParaRPr 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285720" y="2357430"/>
            <a:ext cx="364333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База: </a:t>
            </a:r>
            <a:r>
              <a:rPr lang="ru-RU" sz="2400" b="1" dirty="0" smtClean="0"/>
              <a:t>9 классов</a:t>
            </a:r>
          </a:p>
          <a:p>
            <a:r>
              <a:rPr lang="ru-RU" sz="2400" b="1" dirty="0" smtClean="0"/>
              <a:t>11 классов (заочная)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Срок обучения:</a:t>
            </a: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400" b="1" dirty="0" smtClean="0"/>
              <a:t>3 года </a:t>
            </a:r>
            <a:r>
              <a:rPr lang="ru-RU" sz="2400" b="1" dirty="0"/>
              <a:t>10 месяцев</a:t>
            </a:r>
          </a:p>
          <a:p>
            <a:r>
              <a:rPr lang="ru-RU" sz="2400" b="1" dirty="0">
                <a:solidFill>
                  <a:srgbClr val="FFFF00"/>
                </a:solidFill>
              </a:rPr>
              <a:t>Квалификация: </a:t>
            </a: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b="1" dirty="0" smtClean="0"/>
              <a:t>техник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Профессия: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машинист </a:t>
            </a:r>
          </a:p>
          <a:p>
            <a:r>
              <a:rPr lang="ru-RU" sz="2400" b="1" dirty="0" smtClean="0"/>
              <a:t>автогрейдера;  </a:t>
            </a:r>
          </a:p>
          <a:p>
            <a:endParaRPr lang="ru-RU" sz="2800" b="1" dirty="0" smtClean="0"/>
          </a:p>
          <a:p>
            <a:pPr algn="r"/>
            <a:endParaRPr lang="ru-RU" sz="2800" b="1" dirty="0"/>
          </a:p>
          <a:p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10244" name="Picture 4" descr="Дорожно-строительная техника и подъемно-транспортное оборудование Mitsuber - продам.купить Дорожно-строительная техника и подъе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643182"/>
            <a:ext cx="551128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857232"/>
            <a:ext cx="8229600" cy="7858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300" dirty="0" smtClean="0">
                <a:solidFill>
                  <a:srgbClr val="FFFF00"/>
                </a:solidFill>
              </a:rPr>
              <a:t>23.02.07 Техническое обслуживание </a:t>
            </a:r>
            <a:br>
              <a:rPr lang="ru-RU" sz="3300" dirty="0" smtClean="0">
                <a:solidFill>
                  <a:srgbClr val="FFFF00"/>
                </a:solidFill>
              </a:rPr>
            </a:br>
            <a:r>
              <a:rPr lang="ru-RU" sz="3300" dirty="0" smtClean="0">
                <a:solidFill>
                  <a:srgbClr val="FFFF00"/>
                </a:solidFill>
              </a:rPr>
              <a:t>и ремонт двигателей, систем и агрегатов автомобилей</a:t>
            </a:r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1643050"/>
            <a:ext cx="4071966" cy="507209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None/>
              <a:defRPr/>
            </a:pPr>
            <a:endParaRPr lang="ru-RU" sz="20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endParaRPr lang="ru-RU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endParaRPr lang="ru-RU" b="1" dirty="0" smtClean="0">
              <a:solidFill>
                <a:srgbClr val="FFFF00"/>
              </a:solidFill>
            </a:endParaRP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b="1" dirty="0" smtClean="0">
              <a:solidFill>
                <a:srgbClr val="FFFF00"/>
              </a:solidFill>
            </a:endParaRP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dirty="0" smtClean="0">
                <a:solidFill>
                  <a:srgbClr val="FFFF00"/>
                </a:solidFill>
              </a:rPr>
              <a:t>База: </a:t>
            </a:r>
            <a:r>
              <a:rPr lang="ru-RU" b="1" dirty="0" smtClean="0"/>
              <a:t>9 классов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dirty="0" smtClean="0">
                <a:solidFill>
                  <a:srgbClr val="FFFF00"/>
                </a:solidFill>
              </a:rPr>
              <a:t>Срок обучения: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dirty="0" smtClean="0"/>
              <a:t> </a:t>
            </a:r>
            <a:r>
              <a:rPr lang="ru-RU" b="1" dirty="0" smtClean="0"/>
              <a:t>3 года 10 месяцев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dirty="0" smtClean="0">
                <a:solidFill>
                  <a:srgbClr val="FFFF00"/>
                </a:solidFill>
              </a:rPr>
              <a:t>Квалификация: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dirty="0" smtClean="0"/>
              <a:t>специалист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dirty="0" smtClean="0">
                <a:solidFill>
                  <a:srgbClr val="FFFF00"/>
                </a:solidFill>
              </a:rPr>
              <a:t>Профессия:</a:t>
            </a:r>
            <a:endParaRPr lang="ru-RU" b="1" dirty="0" smtClean="0"/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dirty="0" smtClean="0"/>
              <a:t>слесарь по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dirty="0" smtClean="0"/>
              <a:t>ремонту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dirty="0" smtClean="0"/>
              <a:t>автомобилей </a:t>
            </a:r>
          </a:p>
          <a:p>
            <a:pPr>
              <a:lnSpc>
                <a:spcPct val="80000"/>
              </a:lnSpc>
              <a:buNone/>
              <a:defRPr/>
            </a:pPr>
            <a:endParaRPr lang="ru-RU" b="1" dirty="0" smtClean="0"/>
          </a:p>
          <a:p>
            <a:pPr>
              <a:lnSpc>
                <a:spcPct val="80000"/>
              </a:lnSpc>
              <a:buNone/>
              <a:defRPr/>
            </a:pPr>
            <a:endParaRPr lang="ru-RU" b="1" dirty="0" smtClean="0"/>
          </a:p>
          <a:p>
            <a:pPr algn="r">
              <a:lnSpc>
                <a:spcPct val="80000"/>
              </a:lnSpc>
              <a:buNone/>
              <a:defRPr/>
            </a:pPr>
            <a:r>
              <a:rPr lang="ru-RU" b="1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 smtClean="0"/>
          </a:p>
        </p:txBody>
      </p:sp>
      <p:pic>
        <p:nvPicPr>
          <p:cNvPr id="40964" name="Picture 4" descr="https://static.tildacdn.com/tild3830-6232-4331-b738-636236656434/tem_b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405055"/>
            <a:ext cx="5715040" cy="381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287882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8713788" cy="17859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500" dirty="0" smtClean="0">
                <a:solidFill>
                  <a:srgbClr val="FFFF00"/>
                </a:solidFill>
                <a:cs typeface="Aharoni" pitchFamily="2" charset="-79"/>
              </a:rPr>
              <a:t>23.01.06 Машинист дорожных </a:t>
            </a:r>
            <a:br>
              <a:rPr lang="ru-RU" sz="3500" dirty="0" smtClean="0">
                <a:solidFill>
                  <a:srgbClr val="FFFF00"/>
                </a:solidFill>
                <a:cs typeface="Aharoni" pitchFamily="2" charset="-79"/>
              </a:rPr>
            </a:br>
            <a:r>
              <a:rPr lang="ru-RU" sz="3500" dirty="0" smtClean="0">
                <a:solidFill>
                  <a:srgbClr val="FFFF00"/>
                </a:solidFill>
                <a:cs typeface="Aharoni" pitchFamily="2" charset="-79"/>
              </a:rPr>
              <a:t>и </a:t>
            </a:r>
            <a:r>
              <a:rPr lang="ru-RU" sz="3500" dirty="0" smtClean="0">
                <a:solidFill>
                  <a:srgbClr val="FFFF00"/>
                </a:solidFill>
                <a:effectLst/>
                <a:cs typeface="Aharoni" pitchFamily="2" charset="-79"/>
              </a:rPr>
              <a:t>строительных</a:t>
            </a:r>
            <a:r>
              <a:rPr lang="ru-RU" sz="3500" dirty="0" smtClean="0">
                <a:solidFill>
                  <a:srgbClr val="FFFF00"/>
                </a:solidFill>
                <a:cs typeface="Aharoni" pitchFamily="2" charset="-79"/>
              </a:rPr>
              <a:t> машин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85720" y="2071678"/>
            <a:ext cx="3500462" cy="450059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  <a:defRPr/>
            </a:pPr>
            <a:endParaRPr lang="ru-RU" sz="5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b="1" dirty="0" smtClean="0">
                <a:solidFill>
                  <a:srgbClr val="FFFF00"/>
                </a:solidFill>
              </a:rPr>
              <a:t>База: </a:t>
            </a:r>
            <a:r>
              <a:rPr lang="ru-RU" b="1" dirty="0" smtClean="0"/>
              <a:t>9 классов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b="1" dirty="0" smtClean="0">
                <a:solidFill>
                  <a:srgbClr val="FFFF00"/>
                </a:solidFill>
              </a:rPr>
              <a:t>Срок обучения: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dirty="0" smtClean="0"/>
              <a:t>2 года 10 месяцев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b="1" dirty="0" smtClean="0">
                <a:solidFill>
                  <a:srgbClr val="FFFF00"/>
                </a:solidFill>
              </a:rPr>
              <a:t>Квалификация: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dirty="0" smtClean="0"/>
              <a:t>-машинист экскаватора одноковшового;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dirty="0" smtClean="0"/>
              <a:t>-тракторист.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ru-RU" sz="30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FFFF00"/>
              </a:solidFill>
            </a:endParaRPr>
          </a:p>
        </p:txBody>
      </p:sp>
      <p:pic>
        <p:nvPicPr>
          <p:cNvPr id="25602" name="Picture 2" descr="https://images.ua.prom.st/1148679975_w640_h640_kachestvennyj-s-100.jpg"/>
          <p:cNvPicPr>
            <a:picLocks noChangeAspect="1" noChangeArrowheads="1"/>
          </p:cNvPicPr>
          <p:nvPr/>
        </p:nvPicPr>
        <p:blipFill>
          <a:blip r:embed="rId3"/>
          <a:srcRect b="3373"/>
          <a:stretch>
            <a:fillRect/>
          </a:stretch>
        </p:blipFill>
        <p:spPr bwMode="auto">
          <a:xfrm>
            <a:off x="3571868" y="2071678"/>
            <a:ext cx="532309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21.02.08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FF00"/>
                </a:solidFill>
              </a:rPr>
              <a:t>Прикладная геодезия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dirty="0" smtClean="0"/>
              <a:t>База: 9 классов </a:t>
            </a:r>
          </a:p>
          <a:p>
            <a:r>
              <a:rPr lang="ru-RU" dirty="0" smtClean="0"/>
              <a:t>Срок обучения: 3 года 10 месяцев</a:t>
            </a:r>
          </a:p>
          <a:p>
            <a:r>
              <a:rPr lang="ru-RU" dirty="0" smtClean="0"/>
              <a:t>Квалификация: техник- геодезист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 flipV="1">
            <a:off x="8641080" y="6130924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D:\User\Downloads\IMG_128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643050"/>
            <a:ext cx="3249587" cy="40433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FF00"/>
                </a:solidFill>
              </a:rPr>
              <a:t/>
            </a:r>
            <a:br>
              <a:rPr lang="ru-RU" sz="3100" dirty="0" smtClean="0">
                <a:solidFill>
                  <a:srgbClr val="FFFF00"/>
                </a:solidFill>
              </a:rPr>
            </a:br>
            <a:r>
              <a:rPr lang="ru-RU" sz="3100" dirty="0" smtClean="0">
                <a:solidFill>
                  <a:srgbClr val="FFFF00"/>
                </a:solidFill>
              </a:rPr>
              <a:t/>
            </a:r>
            <a:br>
              <a:rPr lang="ru-RU" sz="3100" dirty="0" smtClean="0">
                <a:solidFill>
                  <a:srgbClr val="FFFF00"/>
                </a:solidFill>
              </a:rPr>
            </a:br>
            <a:r>
              <a:rPr lang="ru-RU" sz="3100" dirty="0" smtClean="0">
                <a:solidFill>
                  <a:srgbClr val="FFFF00"/>
                </a:solidFill>
              </a:rPr>
              <a:t>38.02.01   Экономика и бухгалтерский учет (по отраслям)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mtClean="0">
                <a:solidFill>
                  <a:srgbClr val="FFFF00"/>
                </a:solidFill>
              </a:rPr>
              <a:t>База</a:t>
            </a:r>
            <a:r>
              <a:rPr lang="ru-RU" dirty="0" smtClean="0">
                <a:solidFill>
                  <a:srgbClr val="FFFF00"/>
                </a:solidFill>
              </a:rPr>
              <a:t>: 11 </a:t>
            </a:r>
            <a:r>
              <a:rPr lang="ru-RU" smtClean="0">
                <a:solidFill>
                  <a:srgbClr val="FFFF00"/>
                </a:solidFill>
              </a:rPr>
              <a:t>классов </a:t>
            </a:r>
            <a:r>
              <a:rPr lang="ru-RU" smtClean="0">
                <a:solidFill>
                  <a:srgbClr val="FFFF00"/>
                </a:solidFill>
              </a:rPr>
              <a:t>(заочная</a:t>
            </a:r>
            <a:r>
              <a:rPr lang="ru-RU" dirty="0" smtClean="0">
                <a:solidFill>
                  <a:srgbClr val="FFFF00"/>
                </a:solidFill>
              </a:rPr>
              <a:t>)</a:t>
            </a:r>
          </a:p>
          <a:p>
            <a:endParaRPr lang="ru-RU" dirty="0" smtClean="0"/>
          </a:p>
          <a:p>
            <a:pPr>
              <a:buNone/>
            </a:pPr>
            <a:r>
              <a:rPr lang="ru-RU" sz="1500" dirty="0" smtClean="0"/>
              <a:t>** Обучение платное, стоимость обучение по телефону 8(3912)26-3234 </a:t>
            </a:r>
            <a:endParaRPr lang="ru-RU" sz="1500" dirty="0"/>
          </a:p>
        </p:txBody>
      </p:sp>
      <p:pic>
        <p:nvPicPr>
          <p:cNvPr id="2051" name="Picture 3" descr="D:\User\Downloads\20-05-2021-15-10-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516399"/>
            <a:ext cx="4038600" cy="269356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Профессиональное обучения для лиц с ОВЗ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720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FFFF00"/>
                </a:solidFill>
              </a:rPr>
              <a:t>Жестянщик</a:t>
            </a:r>
          </a:p>
          <a:p>
            <a:pPr algn="ctr">
              <a:buNone/>
            </a:pPr>
            <a:endParaRPr lang="ru-RU" sz="32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ru-RU" sz="32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sz="28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sz="28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sz="2800" dirty="0" smtClean="0">
              <a:solidFill>
                <a:srgbClr val="FFFF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Очная форма обучения 1 год 10 месяцев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FFFF00"/>
                </a:solidFill>
              </a:rPr>
              <a:t>Горничная</a:t>
            </a:r>
          </a:p>
          <a:p>
            <a:pPr algn="ctr">
              <a:buNone/>
            </a:pPr>
            <a:endParaRPr lang="ru-RU" sz="32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ru-RU" sz="32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ru-RU" sz="32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ru-RU" sz="32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ru-RU" sz="32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ru-RU" sz="3200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5" name="Picture 2" descr="D:\User\Downloads\adcddb730a414912143e31a02372d06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71810"/>
            <a:ext cx="4038600" cy="228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D:\User\Downloads\deada5f3b7d2da9f57fdbd94213a4e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2295" y="3048522"/>
            <a:ext cx="3467423" cy="230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Структурное подразделение Замятино Емельяновского 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дорожно-строительного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техникума</a:t>
            </a:r>
            <a:br>
              <a:rPr lang="ru-RU" sz="4400" dirty="0" smtClean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0200"/>
            <a:ext cx="3500462" cy="4709160"/>
          </a:xfrm>
        </p:spPr>
        <p:txBody>
          <a:bodyPr/>
          <a:lstStyle/>
          <a:p>
            <a:endParaRPr lang="ru-RU" b="1" dirty="0" smtClean="0"/>
          </a:p>
          <a:p>
            <a:pPr>
              <a:buNone/>
            </a:pPr>
            <a:endParaRPr lang="ru-RU" sz="3200" b="1" dirty="0" smtClean="0"/>
          </a:p>
          <a:p>
            <a:pPr>
              <a:buNone/>
            </a:pPr>
            <a:endParaRPr lang="ru-RU" sz="32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3700" b="1" dirty="0" smtClean="0"/>
              <a:t>с. Замятино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700" b="1" dirty="0" smtClean="0"/>
              <a:t>ул. Новая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700" b="1" dirty="0" smtClean="0"/>
              <a:t>строение 1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44213" t="14000" r="7223" b="19399"/>
          <a:stretch>
            <a:fillRect/>
          </a:stretch>
        </p:blipFill>
        <p:spPr bwMode="auto">
          <a:xfrm>
            <a:off x="3714744" y="2896277"/>
            <a:ext cx="4857784" cy="374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642918"/>
            <a:ext cx="8215370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FFFF00"/>
                </a:solidFill>
              </a:rPr>
              <a:t>Емельяновский дорожно-строительный</a:t>
            </a:r>
          </a:p>
          <a:p>
            <a:pPr algn="ctr"/>
            <a:r>
              <a:rPr lang="ru-RU" sz="3300" b="1" dirty="0" smtClean="0">
                <a:solidFill>
                  <a:srgbClr val="FFFF00"/>
                </a:solidFill>
              </a:rPr>
              <a:t>техникум </a:t>
            </a:r>
            <a:r>
              <a:rPr lang="ru-RU" sz="3300" dirty="0" smtClean="0"/>
              <a:t>-</a:t>
            </a:r>
            <a:r>
              <a:rPr lang="ru-RU" sz="3300" dirty="0" smtClean="0">
                <a:solidFill>
                  <a:srgbClr val="FFFF00"/>
                </a:solidFill>
              </a:rPr>
              <a:t> </a:t>
            </a:r>
            <a:r>
              <a:rPr lang="ru-RU" sz="3300" dirty="0" smtClean="0"/>
              <a:t>это</a:t>
            </a:r>
            <a:r>
              <a:rPr lang="ru-RU" sz="3300" b="1" dirty="0" smtClean="0"/>
              <a:t> </a:t>
            </a:r>
            <a:r>
              <a:rPr lang="ru-RU" sz="3300" dirty="0" smtClean="0"/>
              <a:t>старейшее учебное заведение Красноярского края. </a:t>
            </a:r>
          </a:p>
          <a:p>
            <a:pPr algn="ctr"/>
            <a:r>
              <a:rPr lang="ru-RU" sz="3300" dirty="0" smtClean="0"/>
              <a:t>История техникума начинается с 1976 года. </a:t>
            </a:r>
          </a:p>
          <a:p>
            <a:pPr algn="ctr"/>
            <a:r>
              <a:rPr lang="ru-RU" sz="3300" b="1" dirty="0" smtClean="0">
                <a:solidFill>
                  <a:srgbClr val="FFFF00"/>
                </a:solidFill>
              </a:rPr>
              <a:t>Сегодня техникум </a:t>
            </a:r>
            <a:r>
              <a:rPr lang="ru-RU" sz="3300" dirty="0" smtClean="0"/>
              <a:t>– это динамично развивающееся среднее профессиональное образовательное учреждение, имеющее сложившийся интеллектуальный потенциал и все условия для формирования специалистов-профессионалов с высокой образовательной культурой.</a:t>
            </a:r>
          </a:p>
          <a:p>
            <a:endParaRPr lang="ru-RU" sz="3200" b="1" dirty="0"/>
          </a:p>
        </p:txBody>
      </p:sp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2071678"/>
            <a:ext cx="4214842" cy="2857520"/>
          </a:xfrm>
        </p:spPr>
        <p:txBody>
          <a:bodyPr>
            <a:noAutofit/>
          </a:bodyPr>
          <a:lstStyle/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2400" b="1" dirty="0" smtClean="0">
              <a:solidFill>
                <a:srgbClr val="FFFF00"/>
              </a:solidFill>
            </a:endParaRP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База: </a:t>
            </a:r>
            <a:r>
              <a:rPr lang="ru-RU" sz="2400" b="1" dirty="0" smtClean="0"/>
              <a:t>9 классов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Срок обучения: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400" b="1" dirty="0" smtClean="0"/>
              <a:t>2 года 10 месяцев                                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Квалификация: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400" b="1" dirty="0" smtClean="0"/>
              <a:t>-слесарь по ремонту сельскохозяйственных машин и оборудования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400" b="1" dirty="0" smtClean="0"/>
              <a:t>-тракторист-машинист сельскохозяйственного производства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57158" y="500042"/>
            <a:ext cx="8358246" cy="1500198"/>
          </a:xfrm>
          <a:prstGeom prst="rect">
            <a:avLst/>
          </a:prstGeom>
        </p:spPr>
        <p:txBody>
          <a:bodyPr vert="horz"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35.01.13 Тракторист-машинист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сельскохозяйственного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производства</a:t>
            </a:r>
            <a:r>
              <a:rPr kumimoji="0" lang="ru-RU" sz="9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9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96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578" name="AutoShape 2" descr="https://fb.ru/misc/i/gallery/43355/14142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 descr="D:\Nata\Desktop\14142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214554"/>
            <a:ext cx="516209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"/>
            <a:ext cx="828680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dirty="0" smtClean="0">
              <a:solidFill>
                <a:srgbClr val="FFFF00"/>
              </a:solidFill>
            </a:endParaRPr>
          </a:p>
          <a:p>
            <a:pPr algn="ctr"/>
            <a:endParaRPr lang="ru-RU" sz="200" b="1" dirty="0" smtClean="0">
              <a:solidFill>
                <a:srgbClr val="FFFF00"/>
              </a:solidFill>
            </a:endParaRPr>
          </a:p>
          <a:p>
            <a:pPr algn="ctr"/>
            <a:endParaRPr lang="ru-RU" sz="200" b="1" dirty="0" smtClean="0">
              <a:solidFill>
                <a:srgbClr val="FFFF00"/>
              </a:solidFill>
            </a:endParaRPr>
          </a:p>
          <a:p>
            <a:pPr algn="ctr"/>
            <a:endParaRPr lang="ru-RU" sz="2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Профессиональное обучение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для лиц с ОВЗ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sz="2300" dirty="0" smtClean="0"/>
              <a:t>18545. Слесарь по ремонту сельскохозяйственных машин и оборудования</a:t>
            </a:r>
          </a:p>
          <a:p>
            <a:r>
              <a:rPr lang="ru-RU" sz="2300" dirty="0" smtClean="0">
                <a:solidFill>
                  <a:srgbClr val="FFFF00"/>
                </a:solidFill>
              </a:rPr>
              <a:t>Очная форма обучения 1 год 10 месяцев</a:t>
            </a:r>
          </a:p>
          <a:p>
            <a:endParaRPr lang="ru-RU" sz="2300" dirty="0" smtClean="0">
              <a:solidFill>
                <a:srgbClr val="FFFF00"/>
              </a:solidFill>
            </a:endParaRPr>
          </a:p>
          <a:p>
            <a:r>
              <a:rPr lang="ru-RU" sz="2300" dirty="0" smtClean="0"/>
              <a:t>18511. Слесарь по ремонту автомобилей</a:t>
            </a:r>
          </a:p>
          <a:p>
            <a:r>
              <a:rPr lang="ru-RU" sz="2300" dirty="0" smtClean="0">
                <a:solidFill>
                  <a:srgbClr val="FFFF00"/>
                </a:solidFill>
              </a:rPr>
              <a:t>Очная форма обучения 1 год 10 месяцев</a:t>
            </a: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7" name="Picture 4" descr="http://moodle.agricollege.ru/pluginfile.php/3802/course/overviewfiles/501292_RRD.jpg"/>
          <p:cNvPicPr>
            <a:picLocks noChangeAspect="1" noChangeArrowheads="1"/>
          </p:cNvPicPr>
          <p:nvPr/>
        </p:nvPicPr>
        <p:blipFill>
          <a:blip r:embed="rId2" cstate="print"/>
          <a:srcRect l="2105"/>
          <a:stretch>
            <a:fillRect/>
          </a:stretch>
        </p:blipFill>
        <p:spPr bwMode="auto">
          <a:xfrm>
            <a:off x="4500562" y="3786190"/>
            <a:ext cx="428628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AutoShape 2" descr="https://orel.ecoips.ru/wp-content/uploads/2021/02/teknisi-ac-mobil-panggilan-suraba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33229" t="30094" r="34796" b="26436"/>
          <a:stretch>
            <a:fillRect/>
          </a:stretch>
        </p:blipFill>
        <p:spPr bwMode="auto">
          <a:xfrm>
            <a:off x="928662" y="3786190"/>
            <a:ext cx="3571900" cy="2731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200" dirty="0" smtClean="0">
                <a:solidFill>
                  <a:srgbClr val="FFFF00"/>
                </a:solidFill>
              </a:rPr>
              <a:t>Березовский филиал Емельяновского </a:t>
            </a:r>
            <a:br>
              <a:rPr lang="ru-RU" sz="4200" dirty="0" smtClean="0">
                <a:solidFill>
                  <a:srgbClr val="FFFF00"/>
                </a:solidFill>
              </a:rPr>
            </a:br>
            <a:r>
              <a:rPr lang="ru-RU" sz="4200" dirty="0" smtClean="0">
                <a:solidFill>
                  <a:srgbClr val="FFFF00"/>
                </a:solidFill>
              </a:rPr>
              <a:t>дорожно-строительного</a:t>
            </a:r>
            <a:br>
              <a:rPr lang="ru-RU" sz="4200" dirty="0" smtClean="0">
                <a:solidFill>
                  <a:srgbClr val="FFFF00"/>
                </a:solidFill>
              </a:rPr>
            </a:br>
            <a:r>
              <a:rPr lang="ru-RU" sz="4200" dirty="0" smtClean="0">
                <a:solidFill>
                  <a:srgbClr val="FFFF00"/>
                </a:solidFill>
              </a:rPr>
              <a:t>техникума</a:t>
            </a: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0200"/>
            <a:ext cx="3500462" cy="4709160"/>
          </a:xfrm>
        </p:spPr>
        <p:txBody>
          <a:bodyPr/>
          <a:lstStyle/>
          <a:p>
            <a:endParaRPr lang="ru-RU" b="1" dirty="0" smtClean="0"/>
          </a:p>
          <a:p>
            <a:pPr>
              <a:buNone/>
            </a:pPr>
            <a:endParaRPr lang="ru-RU" sz="3200" b="1" dirty="0" smtClean="0"/>
          </a:p>
          <a:p>
            <a:pPr>
              <a:buNone/>
            </a:pPr>
            <a:endParaRPr lang="ru-RU" sz="32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 smtClean="0"/>
              <a:t>п.Березовка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b="1" dirty="0" smtClean="0"/>
              <a:t>ул. Полевая, 2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5547" t="14583" r="9375" b="10416"/>
          <a:stretch>
            <a:fillRect/>
          </a:stretch>
        </p:blipFill>
        <p:spPr bwMode="auto">
          <a:xfrm>
            <a:off x="3786182" y="2786058"/>
            <a:ext cx="5044317" cy="3863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186766" cy="121444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  <a:effectLst/>
              </a:rPr>
              <a:t>23.02.01 Организация перевозок и управление на транспорте </a:t>
            </a:r>
            <a:br>
              <a:rPr lang="ru-RU" sz="4000" dirty="0" smtClean="0">
                <a:solidFill>
                  <a:srgbClr val="FFFF00"/>
                </a:solidFill>
                <a:effectLst/>
              </a:rPr>
            </a:br>
            <a:r>
              <a:rPr lang="ru-RU" sz="4000" dirty="0" smtClean="0">
                <a:solidFill>
                  <a:srgbClr val="FFFF00"/>
                </a:solidFill>
                <a:effectLst/>
              </a:rPr>
              <a:t>(по видам) </a:t>
            </a: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 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7158" y="2285992"/>
            <a:ext cx="4500594" cy="4429156"/>
          </a:xfrm>
        </p:spPr>
        <p:txBody>
          <a:bodyPr>
            <a:normAutofit/>
          </a:bodyPr>
          <a:lstStyle/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База: </a:t>
            </a:r>
            <a:r>
              <a:rPr lang="ru-RU" sz="3200" b="1" dirty="0" smtClean="0"/>
              <a:t>9 классов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Срок обучения: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dirty="0" smtClean="0"/>
              <a:t> </a:t>
            </a:r>
            <a:r>
              <a:rPr lang="ru-RU" sz="3200" b="1" dirty="0" smtClean="0"/>
              <a:t>3 года 10 месяцев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Квалификация: </a:t>
            </a:r>
          </a:p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b="1" dirty="0" smtClean="0"/>
              <a:t>техник</a:t>
            </a:r>
          </a:p>
        </p:txBody>
      </p:sp>
      <p:pic>
        <p:nvPicPr>
          <p:cNvPr id="5" name="Содержимое 4" descr="https://www.vtc35.ru/images/sliderprof/gruzoperevozki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285992"/>
            <a:ext cx="4786346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2071678"/>
            <a:ext cx="4214842" cy="2857520"/>
          </a:xfrm>
        </p:spPr>
        <p:txBody>
          <a:bodyPr>
            <a:noAutofit/>
          </a:bodyPr>
          <a:lstStyle/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2400" b="1" dirty="0" smtClean="0">
              <a:solidFill>
                <a:srgbClr val="FFFF00"/>
              </a:solidFill>
            </a:endParaRP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База: </a:t>
            </a:r>
            <a:r>
              <a:rPr lang="ru-RU" sz="2400" b="1" dirty="0" smtClean="0"/>
              <a:t>9 классов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Срок обучения: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400" b="1" dirty="0" smtClean="0"/>
              <a:t>2 года 10 месяцев                                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Квалификация: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400" b="1" dirty="0" smtClean="0"/>
              <a:t>-слесарь по ремонту сельскохозяйственных машин и оборудования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400" b="1" dirty="0" smtClean="0"/>
              <a:t>-тракторист-машинист сельскохозяйственного производства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2400" b="1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57158" y="500042"/>
            <a:ext cx="8358246" cy="1500198"/>
          </a:xfrm>
          <a:prstGeom prst="rect">
            <a:avLst/>
          </a:prstGeom>
        </p:spPr>
        <p:txBody>
          <a:bodyPr vert="horz"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35.01.13 Тракторист-машинист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сельскохозяйственного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производства</a:t>
            </a:r>
            <a:r>
              <a:rPr kumimoji="0" lang="ru-RU" sz="9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9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96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578" name="AutoShape 2" descr="https://fb.ru/misc/i/gallery/43355/14142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 descr="D:\Nata\Desktop\14142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214554"/>
            <a:ext cx="516209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00034" y="2071678"/>
            <a:ext cx="4071966" cy="2857520"/>
          </a:xfrm>
        </p:spPr>
        <p:txBody>
          <a:bodyPr>
            <a:noAutofit/>
          </a:bodyPr>
          <a:lstStyle/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2600" b="1" dirty="0" smtClean="0">
              <a:solidFill>
                <a:srgbClr val="FFFF00"/>
              </a:solidFill>
            </a:endParaRP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2600" b="1" dirty="0" smtClean="0">
              <a:solidFill>
                <a:srgbClr val="FFFF00"/>
              </a:solidFill>
            </a:endParaRP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600" b="1" dirty="0" smtClean="0">
                <a:solidFill>
                  <a:srgbClr val="FFFF00"/>
                </a:solidFill>
              </a:rPr>
              <a:t>База: </a:t>
            </a:r>
            <a:r>
              <a:rPr lang="ru-RU" sz="2600" b="1" dirty="0" smtClean="0"/>
              <a:t>9 классов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600" b="1" dirty="0" smtClean="0">
                <a:solidFill>
                  <a:srgbClr val="FFFF00"/>
                </a:solidFill>
              </a:rPr>
              <a:t>Срок обучения: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600" b="1" dirty="0" smtClean="0"/>
              <a:t>2 года 10 месяцев                                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600" b="1" dirty="0" smtClean="0">
                <a:solidFill>
                  <a:srgbClr val="FFFF00"/>
                </a:solidFill>
              </a:rPr>
              <a:t>Квалификация:</a:t>
            </a: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600" b="1" dirty="0" smtClean="0"/>
              <a:t>электрогазосварщик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57158" y="500042"/>
            <a:ext cx="8358246" cy="1357322"/>
          </a:xfrm>
          <a:prstGeom prst="rect">
            <a:avLst/>
          </a:prstGeom>
        </p:spPr>
        <p:txBody>
          <a:bodyPr vert="horz"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15.01.05 Сварщик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(ручной и частично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механизированной сварки (наплавки) </a:t>
            </a:r>
            <a:r>
              <a:rPr kumimoji="0" lang="ru-RU" sz="9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9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96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https://olimpoks.ru/company/newsimg/days/svarka.jpg"/>
          <p:cNvPicPr>
            <a:picLocks noChangeAspect="1" noChangeArrowheads="1"/>
          </p:cNvPicPr>
          <p:nvPr/>
        </p:nvPicPr>
        <p:blipFill>
          <a:blip r:embed="rId3"/>
          <a:srcRect r="28217"/>
          <a:stretch>
            <a:fillRect/>
          </a:stretch>
        </p:blipFill>
        <p:spPr bwMode="auto">
          <a:xfrm>
            <a:off x="4071934" y="2113241"/>
            <a:ext cx="4500594" cy="417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200" dirty="0" smtClean="0">
                <a:solidFill>
                  <a:srgbClr val="FFFF00"/>
                </a:solidFill>
              </a:rPr>
              <a:t>Козульский филиал Емельяновского </a:t>
            </a:r>
            <a:br>
              <a:rPr lang="ru-RU" sz="4200" dirty="0" smtClean="0">
                <a:solidFill>
                  <a:srgbClr val="FFFF00"/>
                </a:solidFill>
              </a:rPr>
            </a:br>
            <a:r>
              <a:rPr lang="ru-RU" sz="4200" dirty="0" smtClean="0">
                <a:solidFill>
                  <a:srgbClr val="FFFF00"/>
                </a:solidFill>
              </a:rPr>
              <a:t>дорожно-строительного</a:t>
            </a:r>
            <a:br>
              <a:rPr lang="ru-RU" sz="4200" dirty="0" smtClean="0">
                <a:solidFill>
                  <a:srgbClr val="FFFF00"/>
                </a:solidFill>
              </a:rPr>
            </a:br>
            <a:r>
              <a:rPr lang="ru-RU" sz="4200" dirty="0" smtClean="0">
                <a:solidFill>
                  <a:srgbClr val="FFFF00"/>
                </a:solidFill>
              </a:rPr>
              <a:t>техникума</a:t>
            </a:r>
            <a:r>
              <a:rPr lang="ru-RU" sz="4400" dirty="0" smtClean="0">
                <a:solidFill>
                  <a:srgbClr val="FFFF00"/>
                </a:solidFill>
              </a:rPr>
              <a:t/>
            </a:r>
            <a:br>
              <a:rPr lang="ru-RU" sz="4400" dirty="0" smtClean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0200"/>
            <a:ext cx="3643338" cy="4709160"/>
          </a:xfrm>
        </p:spPr>
        <p:txBody>
          <a:bodyPr/>
          <a:lstStyle/>
          <a:p>
            <a:endParaRPr lang="ru-RU" b="1" dirty="0" smtClean="0"/>
          </a:p>
          <a:p>
            <a:pPr>
              <a:buNone/>
            </a:pPr>
            <a:endParaRPr lang="ru-RU" sz="3200" b="1" dirty="0" smtClean="0"/>
          </a:p>
          <a:p>
            <a:pPr>
              <a:buNone/>
            </a:pPr>
            <a:endParaRPr lang="ru-RU" sz="32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3400" b="1" dirty="0" smtClean="0"/>
              <a:t>п. Козулька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400" b="1" dirty="0" smtClean="0"/>
              <a:t>ул. Школьная, 6а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47354" t="29539" r="13230" b="13025"/>
          <a:stretch>
            <a:fillRect/>
          </a:stretch>
        </p:blipFill>
        <p:spPr bwMode="auto">
          <a:xfrm>
            <a:off x="4143372" y="2786058"/>
            <a:ext cx="4786346" cy="392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2071678"/>
            <a:ext cx="4214842" cy="2857520"/>
          </a:xfrm>
        </p:spPr>
        <p:txBody>
          <a:bodyPr>
            <a:noAutofit/>
          </a:bodyPr>
          <a:lstStyle/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500" b="1" dirty="0" smtClean="0">
              <a:solidFill>
                <a:srgbClr val="FFFF00"/>
              </a:solidFill>
            </a:endParaRPr>
          </a:p>
          <a:p>
            <a:pPr marL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500" b="1" dirty="0" smtClean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600" b="1" dirty="0" smtClean="0">
                <a:solidFill>
                  <a:srgbClr val="FFFF00"/>
                </a:solidFill>
              </a:rPr>
              <a:t>База: </a:t>
            </a:r>
            <a:r>
              <a:rPr lang="ru-RU" sz="2600" b="1" dirty="0" smtClean="0"/>
              <a:t>9 классов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600" b="1" dirty="0" smtClean="0">
                <a:solidFill>
                  <a:srgbClr val="FFFF00"/>
                </a:solidFill>
              </a:rPr>
              <a:t>Срок обучения: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600" b="1" dirty="0" smtClean="0"/>
              <a:t>2 года 10 месяцев                                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600" b="1" dirty="0" smtClean="0">
                <a:solidFill>
                  <a:srgbClr val="FFFF00"/>
                </a:solidFill>
              </a:rPr>
              <a:t>Квалификация: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600" b="1" dirty="0" smtClean="0"/>
              <a:t>тракторист на 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600" b="1" dirty="0" smtClean="0"/>
              <a:t>подготовке лесосек, трелевке и вывозке 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600" b="1" dirty="0" smtClean="0"/>
              <a:t>леса;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600" b="1" dirty="0" smtClean="0"/>
              <a:t>машинист 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600" b="1" dirty="0" smtClean="0"/>
              <a:t>трелевочной 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600" b="1" dirty="0" smtClean="0"/>
              <a:t>машины.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57158" y="500042"/>
            <a:ext cx="8358246" cy="1357322"/>
          </a:xfrm>
          <a:prstGeom prst="rect">
            <a:avLst/>
          </a:prstGeom>
        </p:spPr>
        <p:txBody>
          <a:bodyPr vert="horz"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15.01.09 Машинист лесозаготовительных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трелевочных машин</a:t>
            </a:r>
            <a:r>
              <a:rPr kumimoji="0" lang="ru-RU" sz="13600" b="1" i="0" u="none" strike="noStrike" kern="1200" cap="none" spc="0" normalizeH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9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9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9600" b="1" i="0" u="none" strike="noStrike" kern="1200" cap="none" spc="0" normalizeH="0" baseline="0" noProof="0" dirty="0" smtClean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8370" name="Picture 2" descr="https://ponsse.zeppelin.ru/upload/iblock/2ee/PONSSE_BuffaloKing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285992"/>
            <a:ext cx="5355172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285728"/>
            <a:ext cx="8143932" cy="4344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dirty="0" smtClean="0">
              <a:solidFill>
                <a:srgbClr val="FFFF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Профессиональное обучение 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для лиц с ОВЗ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sz="2300" dirty="0" smtClean="0"/>
              <a:t>12476 Изготовитель художественных изделий из бересты</a:t>
            </a:r>
          </a:p>
          <a:p>
            <a:r>
              <a:rPr lang="ru-RU" sz="2300" dirty="0" smtClean="0">
                <a:solidFill>
                  <a:srgbClr val="FFFF00"/>
                </a:solidFill>
              </a:rPr>
              <a:t>Очная форма обучения 1 год 10 месяцев</a:t>
            </a:r>
          </a:p>
          <a:p>
            <a:endParaRPr lang="ru-RU" sz="2300" dirty="0" smtClean="0">
              <a:solidFill>
                <a:srgbClr val="FFFF00"/>
              </a:solidFill>
            </a:endParaRPr>
          </a:p>
          <a:p>
            <a:r>
              <a:rPr lang="ru-RU" sz="2300" dirty="0" smtClean="0"/>
              <a:t>18511. Слесарь по ремонту автомобилей</a:t>
            </a:r>
          </a:p>
          <a:p>
            <a:r>
              <a:rPr lang="ru-RU" sz="2300" dirty="0" smtClean="0">
                <a:solidFill>
                  <a:srgbClr val="FFFF00"/>
                </a:solidFill>
              </a:rPr>
              <a:t>Очная форма обучения 1 год 10 месяцев</a:t>
            </a: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7" name="Picture 4" descr="http://moodle.agricollege.ru/pluginfile.php/3802/course/overviewfiles/501292_RRD.jpg"/>
          <p:cNvPicPr>
            <a:picLocks noChangeAspect="1" noChangeArrowheads="1"/>
          </p:cNvPicPr>
          <p:nvPr/>
        </p:nvPicPr>
        <p:blipFill>
          <a:blip r:embed="rId2" cstate="print"/>
          <a:srcRect l="7000"/>
          <a:stretch>
            <a:fillRect/>
          </a:stretch>
        </p:blipFill>
        <p:spPr bwMode="auto">
          <a:xfrm>
            <a:off x="4929190" y="3786190"/>
            <a:ext cx="407196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AutoShape 2" descr="https://orel.ecoips.ru/wp-content/uploads/2021/02/teknisi-ac-mobil-panggilan-suraba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46" name="AutoShape 2" descr="https://fshoke.com/wp-content/uploads/2020/08/shemogodskaja-rezba-po-berjost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47" name="Picture 3" descr="D:\Nata\Desktop\shemogodskaja-rezba-po-berjos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794938"/>
            <a:ext cx="4143404" cy="270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917596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Студенты закрепляют знания на </a:t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>тренажерах дорожной техники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D:\Nata\Desktop\giWB32zhqfo.jpg"/>
          <p:cNvPicPr>
            <a:picLocks noChangeAspect="1" noChangeArrowheads="1"/>
          </p:cNvPicPr>
          <p:nvPr/>
        </p:nvPicPr>
        <p:blipFill>
          <a:blip r:embed="rId2"/>
          <a:srcRect t="19433"/>
          <a:stretch>
            <a:fillRect/>
          </a:stretch>
        </p:blipFill>
        <p:spPr bwMode="auto">
          <a:xfrm>
            <a:off x="714348" y="1714488"/>
            <a:ext cx="7802909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77153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Емельяновский дорожно-строительный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техникум имеет структурное подразделение и два филиала:</a:t>
            </a:r>
          </a:p>
          <a:p>
            <a:r>
              <a:rPr lang="ru-RU" sz="3200" b="1" u="sng" dirty="0" smtClean="0"/>
              <a:t>Головное:</a:t>
            </a:r>
          </a:p>
          <a:p>
            <a:r>
              <a:rPr lang="ru-RU" sz="3200" b="1" dirty="0" smtClean="0"/>
              <a:t>п. Емельяново, ул. СПТУ-81, стр. 2М</a:t>
            </a:r>
          </a:p>
          <a:p>
            <a:r>
              <a:rPr lang="ru-RU" sz="3200" b="1" u="sng" dirty="0" smtClean="0"/>
              <a:t>СП Замятино:</a:t>
            </a:r>
          </a:p>
          <a:p>
            <a:r>
              <a:rPr lang="ru-RU" sz="3200" b="1" dirty="0" smtClean="0"/>
              <a:t>с. Замятино, ул. Новая, стр. 1</a:t>
            </a:r>
          </a:p>
          <a:p>
            <a:r>
              <a:rPr lang="ru-RU" sz="3200" b="1" u="sng" dirty="0" smtClean="0"/>
              <a:t>Березовский филиал:</a:t>
            </a:r>
          </a:p>
          <a:p>
            <a:r>
              <a:rPr lang="ru-RU" sz="3200" b="1" dirty="0" smtClean="0"/>
              <a:t>п. Березовка, ул. Полевая, 2</a:t>
            </a:r>
          </a:p>
          <a:p>
            <a:r>
              <a:rPr lang="ru-RU" sz="3200" b="1" u="sng" dirty="0" smtClean="0"/>
              <a:t>Козульский филиал:</a:t>
            </a:r>
          </a:p>
          <a:p>
            <a:r>
              <a:rPr lang="ru-RU" sz="3200" b="1" dirty="0" smtClean="0"/>
              <a:t>п. Козулька, ул. Школьная, 6а</a:t>
            </a:r>
          </a:p>
          <a:p>
            <a:endParaRPr lang="ru-RU" sz="3200" b="1" dirty="0"/>
          </a:p>
        </p:txBody>
      </p:sp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285720" y="928670"/>
            <a:ext cx="4286280" cy="5715040"/>
          </a:xfrm>
        </p:spPr>
        <p:txBody>
          <a:bodyPr>
            <a:normAutofit/>
          </a:bodyPr>
          <a:lstStyle/>
          <a:p>
            <a:pPr mar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2200" b="1" dirty="0" smtClean="0">
                <a:solidFill>
                  <a:srgbClr val="FFFF00"/>
                </a:solidFill>
              </a:rPr>
              <a:t>Для закрепления знаний обучающиеся проходят производственное обучение </a:t>
            </a:r>
          </a:p>
          <a:p>
            <a:pPr mar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2200" b="1" dirty="0" smtClean="0">
                <a:solidFill>
                  <a:srgbClr val="FFFF00"/>
                </a:solidFill>
              </a:rPr>
              <a:t>на полях учебного хозяйства. Преподаватели, мастера производственного обучения передают свои знания и опыт обучающимся. Под руководством опытных наставников будущие механизаторы самостоятельно работают на </a:t>
            </a:r>
            <a:r>
              <a:rPr lang="ru-RU" sz="2200" b="1" dirty="0" err="1" smtClean="0">
                <a:solidFill>
                  <a:srgbClr val="FFFF00"/>
                </a:solidFill>
              </a:rPr>
              <a:t>сельско</a:t>
            </a:r>
            <a:r>
              <a:rPr lang="ru-RU" sz="2200" b="1" dirty="0" smtClean="0">
                <a:solidFill>
                  <a:srgbClr val="FFFF00"/>
                </a:solidFill>
              </a:rPr>
              <a:t> - хозяйственной технике: </a:t>
            </a:r>
          </a:p>
          <a:p>
            <a:pPr marL="0" eaLnBrk="1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2200" b="1" dirty="0" smtClean="0">
                <a:solidFill>
                  <a:srgbClr val="FFFF00"/>
                </a:solidFill>
              </a:rPr>
              <a:t>пашут землю, сеют зерновые культуры и овощи, убирают выращенный урожай.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b="1" dirty="0" smtClean="0">
              <a:solidFill>
                <a:schemeClr val="bg1"/>
              </a:solidFill>
            </a:endParaRPr>
          </a:p>
        </p:txBody>
      </p:sp>
      <p:pic>
        <p:nvPicPr>
          <p:cNvPr id="32770" name="Picture 2" descr="https://s1.1zoom.ru/b4252/171/Agricultural_machinery_Fields_2011-17_Fendt_724_539366_2560x1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529" y="1000108"/>
            <a:ext cx="391524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https://i.pinimg.com/originals/eb/ec/30/ebec30f92e41d9c94f232f85b8d2e1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9358" y="3357562"/>
            <a:ext cx="438748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22295"/>
          </a:xfrm>
        </p:spPr>
        <p:txBody>
          <a:bodyPr>
            <a:normAutofit/>
          </a:bodyPr>
          <a:lstStyle/>
          <a:p>
            <a:r>
              <a:rPr lang="en-US" sz="3800" dirty="0" err="1" smtClean="0">
                <a:solidFill>
                  <a:srgbClr val="FFFF00"/>
                </a:solidFill>
              </a:rPr>
              <a:t>WorldSkills</a:t>
            </a:r>
            <a:r>
              <a:rPr lang="en-US" sz="3800" dirty="0" smtClean="0">
                <a:solidFill>
                  <a:srgbClr val="FFFF00"/>
                </a:solidFill>
              </a:rPr>
              <a:t> Russia</a:t>
            </a:r>
            <a:endParaRPr lang="ru-RU" sz="38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42910" y="928670"/>
            <a:ext cx="7786742" cy="5643602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Студенты техникума ежегодно становятся призерами во Всероссийском   </a:t>
            </a:r>
            <a:r>
              <a:rPr lang="ru-RU" sz="2400" b="1" u="sng" dirty="0" smtClean="0">
                <a:solidFill>
                  <a:schemeClr val="bg1"/>
                </a:solidFill>
              </a:rPr>
              <a:t>чемпионате «Молодые профессионалы»</a:t>
            </a:r>
            <a:r>
              <a:rPr lang="en-US" sz="2400" b="1" u="sng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</a:rPr>
              <a:t>WorldSkills</a:t>
            </a:r>
            <a:r>
              <a:rPr lang="en-US" sz="2400" b="1" dirty="0" smtClean="0">
                <a:solidFill>
                  <a:schemeClr val="bg1"/>
                </a:solidFill>
              </a:rPr>
              <a:t> Russia)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 err="1" smtClean="0">
                <a:solidFill>
                  <a:schemeClr val="bg1"/>
                </a:solidFill>
              </a:rPr>
              <a:t>WorldSkills</a:t>
            </a:r>
            <a:r>
              <a:rPr lang="en-US" sz="2400" b="1" dirty="0" smtClean="0">
                <a:solidFill>
                  <a:schemeClr val="bg1"/>
                </a:solidFill>
              </a:rPr>
              <a:t> Russia </a:t>
            </a:r>
            <a:r>
              <a:rPr lang="ru-RU" sz="2400" b="1" dirty="0" smtClean="0">
                <a:solidFill>
                  <a:schemeClr val="bg1"/>
                </a:solidFill>
              </a:rPr>
              <a:t> - э</a:t>
            </a:r>
            <a:r>
              <a:rPr lang="ru-RU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то международное некоммерческое движение, целью которого является повышение престижа рабочих профессий и развитие профессионального образования путем гармонизации лучших практик и профессиональных стандартов во всем мире посредством организации и проведения конкурсов профессионального мастерства, как в каждой отдельной стране, так и во всем мире в целом.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На сегодняшний день победители чемпионата  получают денежное вознаграждение до 200 000 руб.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400" b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В 2021 году на </a:t>
            </a:r>
            <a:r>
              <a:rPr lang="ru-RU" sz="2400" b="1" dirty="0" err="1" smtClean="0">
                <a:solidFill>
                  <a:schemeClr val="bg1"/>
                </a:solidFill>
              </a:rPr>
              <a:t>Всеросийском</a:t>
            </a:r>
            <a:r>
              <a:rPr lang="ru-RU" sz="2400" b="1" dirty="0" smtClean="0">
                <a:solidFill>
                  <a:schemeClr val="bg1"/>
                </a:solidFill>
              </a:rPr>
              <a:t> чемпионате </a:t>
            </a:r>
            <a:r>
              <a:rPr lang="ru-RU" sz="2400" b="1" dirty="0" err="1" smtClean="0">
                <a:solidFill>
                  <a:schemeClr val="bg1"/>
                </a:solidFill>
              </a:rPr>
              <a:t>WorldSkills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Russia</a:t>
            </a:r>
            <a:r>
              <a:rPr lang="ru-RU" sz="2400" b="1" dirty="0" smtClean="0">
                <a:solidFill>
                  <a:schemeClr val="bg1"/>
                </a:solidFill>
              </a:rPr>
              <a:t> , который проходил в г. Магадан студенты  нашего техникума заняли: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2 место в компетенции Управление автогрейдера,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3 место в компетенции Управление бульдозером,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Получили диплом за профессионализм в компетенции Управление экскаватором.</a:t>
            </a:r>
          </a:p>
        </p:txBody>
      </p:sp>
      <p:pic>
        <p:nvPicPr>
          <p:cNvPr id="5" name="Picture 4" descr="https://sun9-15.userapi.com/c858528/v858528183/f9853/_cgWuAUfNX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57166"/>
            <a:ext cx="892975" cy="595317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8"/>
          <p:cNvSpPr txBox="1">
            <a:spLocks noChangeArrowheads="1"/>
          </p:cNvSpPr>
          <p:nvPr/>
        </p:nvSpPr>
        <p:spPr bwMode="auto">
          <a:xfrm>
            <a:off x="1785918" y="4357694"/>
            <a:ext cx="55006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Мы </a:t>
            </a:r>
            <a:r>
              <a:rPr lang="ru-RU" sz="2800" b="1" dirty="0" smtClean="0">
                <a:solidFill>
                  <a:srgbClr val="FFFF00"/>
                </a:solidFill>
              </a:rPr>
              <a:t>победители  </a:t>
            </a:r>
            <a:r>
              <a:rPr lang="en-US" sz="2800" b="1" dirty="0" smtClean="0">
                <a:solidFill>
                  <a:srgbClr val="FFFF00"/>
                </a:solidFill>
              </a:rPr>
              <a:t>VIII </a:t>
            </a:r>
            <a:r>
              <a:rPr lang="ru-RU" sz="2800" b="1" dirty="0" smtClean="0">
                <a:solidFill>
                  <a:srgbClr val="FFFF00"/>
                </a:solidFill>
              </a:rPr>
              <a:t>открытого регионального чемпионата «Молодые профессионалы»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\\ANP\Obchay\_ФОТО\2020-2021 учебный год\2020 Скилс\Награждение и поздравления\IMG-20201223-WA0037.jpg"/>
          <p:cNvPicPr>
            <a:picLocks noChangeAspect="1" noChangeArrowheads="1"/>
          </p:cNvPicPr>
          <p:nvPr/>
        </p:nvPicPr>
        <p:blipFill>
          <a:blip r:embed="rId2"/>
          <a:srcRect t="8033"/>
          <a:stretch>
            <a:fillRect/>
          </a:stretch>
        </p:blipFill>
        <p:spPr bwMode="auto">
          <a:xfrm>
            <a:off x="714348" y="571480"/>
            <a:ext cx="7786742" cy="5143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42976" y="5143512"/>
            <a:ext cx="714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Мы победители </a:t>
            </a:r>
            <a:r>
              <a:rPr lang="en-US" sz="3200" b="1" dirty="0" smtClean="0">
                <a:solidFill>
                  <a:srgbClr val="FFFF00"/>
                </a:solidFill>
              </a:rPr>
              <a:t>VIII</a:t>
            </a:r>
            <a:r>
              <a:rPr lang="ru-RU" sz="3200" b="1" dirty="0" smtClean="0">
                <a:solidFill>
                  <a:srgbClr val="FFFF00"/>
                </a:solidFill>
              </a:rPr>
              <a:t>,</a:t>
            </a:r>
            <a:r>
              <a:rPr lang="en-US" sz="3200" b="1" dirty="0" smtClean="0">
                <a:solidFill>
                  <a:srgbClr val="FFFF00"/>
                </a:solidFill>
              </a:rPr>
              <a:t> IX </a:t>
            </a:r>
            <a:r>
              <a:rPr lang="ru-RU" sz="3200" b="1" dirty="0" smtClean="0">
                <a:solidFill>
                  <a:srgbClr val="FFFF00"/>
                </a:solidFill>
              </a:rPr>
              <a:t>открытого регионального чемпионата «Молодые профессионалы»</a:t>
            </a:r>
            <a:endParaRPr lang="ru-RU" sz="32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00034" y="0"/>
            <a:ext cx="8186766" cy="62150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28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-41148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студентов</a:t>
            </a:r>
            <a:r>
              <a:rPr kumimoji="0" lang="ru-RU" sz="28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организована </a:t>
            </a:r>
          </a:p>
          <a:p>
            <a:pPr marR="0" lvl="0" indent="-41148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8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работа кружков и спортивных секций:</a:t>
            </a:r>
            <a:endParaRPr kumimoji="0" lang="ru-RU" sz="800" b="1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-41148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500" b="1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Военно-патриотический клуб «Родина»;</a:t>
            </a:r>
          </a:p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ru-RU" sz="2600" b="1" baseline="0" dirty="0" smtClean="0">
                <a:latin typeface="+mn-lt"/>
              </a:rPr>
              <a:t>Кружок художественного слова «Вдохновение»;</a:t>
            </a:r>
          </a:p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ru-RU" sz="2600" b="1" dirty="0" smtClean="0">
                <a:latin typeface="+mn-lt"/>
              </a:rPr>
              <a:t>Кружок технического творчества «Физика в технике»;</a:t>
            </a:r>
            <a:endParaRPr lang="ru-RU" sz="2600" b="1" baseline="0" dirty="0" smtClean="0">
              <a:latin typeface="+mn-lt"/>
            </a:endParaRPr>
          </a:p>
          <a:p>
            <a:pPr marL="548640" lvl="0" indent="-41148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2600" b="1" dirty="0" smtClean="0"/>
              <a:t>Литературный кружок «Живое слово»;</a:t>
            </a:r>
          </a:p>
          <a:p>
            <a:pPr marL="548640" lvl="0" indent="-41148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2600" b="1" baseline="0" dirty="0" smtClean="0">
                <a:latin typeface="+mn-lt"/>
              </a:rPr>
              <a:t>Кружок «Тропинками края»;</a:t>
            </a:r>
          </a:p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Спортивные секции по волейболу и теннису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т.д.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C:\Documents and Settings\user\Рабочий стол\IMG_0741.JPG"/>
          <p:cNvPicPr>
            <a:picLocks noChangeAspect="1" noChangeArrowheads="1"/>
          </p:cNvPicPr>
          <p:nvPr/>
        </p:nvPicPr>
        <p:blipFill>
          <a:blip r:embed="rId2" cstate="print"/>
          <a:srcRect l="7227" t="14270" r="17906"/>
          <a:stretch>
            <a:fillRect/>
          </a:stretch>
        </p:blipFill>
        <p:spPr bwMode="auto">
          <a:xfrm>
            <a:off x="4286248" y="3929066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9465" t="19047" r="31249" b="12698"/>
          <a:stretch>
            <a:fillRect/>
          </a:stretch>
        </p:blipFill>
        <p:spPr bwMode="auto">
          <a:xfrm>
            <a:off x="1285852" y="3922572"/>
            <a:ext cx="2857520" cy="279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/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2700" b="1" dirty="0" smtClean="0">
                <a:solidFill>
                  <a:srgbClr val="FFFF00"/>
                </a:solidFill>
              </a:rPr>
              <a:t>Почему мы советуем поступать </a:t>
            </a:r>
            <a:br>
              <a:rPr lang="ru-RU" sz="2700" b="1" dirty="0" smtClean="0">
                <a:solidFill>
                  <a:srgbClr val="FFFF00"/>
                </a:solidFill>
              </a:rPr>
            </a:br>
            <a:r>
              <a:rPr lang="ru-RU" sz="2700" b="1" dirty="0" smtClean="0">
                <a:solidFill>
                  <a:srgbClr val="FFFF00"/>
                </a:solidFill>
              </a:rPr>
              <a:t>в Емельяновский дорожно-строительный техникум?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642910" y="1500174"/>
            <a:ext cx="8215370" cy="521497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 dirty="0" err="1" smtClean="0"/>
              <a:t>Востребованность</a:t>
            </a:r>
            <a:r>
              <a:rPr lang="ru-RU" b="1" dirty="0" smtClean="0"/>
              <a:t> получаемой специальности/профессии на рынке труда; 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Прием в техникум без вступительных экзаменов;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Высококвалифицированные преподаватели и мастера производственного обучения;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Современные лаборатории и оборудование;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Интересные мероприятия и конкурсы;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Студенческое самоуправление; 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Общежитие; 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Стипендия; 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Помощь в трудоустройств.</a:t>
            </a:r>
            <a:endParaRPr lang="ru-RU" sz="2800" b="1" dirty="0" smtClean="0"/>
          </a:p>
        </p:txBody>
      </p:sp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28588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Контакты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14282" y="1571612"/>
            <a:ext cx="8472518" cy="4357718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ru-RU" sz="2600" b="1" dirty="0" smtClean="0">
                <a:solidFill>
                  <a:srgbClr val="FFFF00"/>
                </a:solidFill>
                <a:latin typeface="+mj-lt"/>
              </a:rPr>
              <a:t>График работы:</a:t>
            </a:r>
            <a:r>
              <a:rPr lang="ru-RU" sz="26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2600" dirty="0" smtClean="0">
                <a:latin typeface="+mj-lt"/>
              </a:rPr>
              <a:t>с 08-00 до 17-00 часов</a:t>
            </a:r>
          </a:p>
          <a:p>
            <a:pPr indent="0">
              <a:buNone/>
            </a:pPr>
            <a:r>
              <a:rPr lang="ru-RU" sz="2600" b="1" dirty="0" smtClean="0">
                <a:solidFill>
                  <a:srgbClr val="FFFF00"/>
                </a:solidFill>
                <a:latin typeface="+mj-lt"/>
              </a:rPr>
              <a:t>Режим работы:</a:t>
            </a:r>
            <a:r>
              <a:rPr lang="ru-RU" sz="26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2600" dirty="0" smtClean="0">
                <a:latin typeface="+mj-lt"/>
              </a:rPr>
              <a:t>с понедельника по пятницу</a:t>
            </a:r>
          </a:p>
          <a:p>
            <a:pPr indent="0">
              <a:buNone/>
            </a:pPr>
            <a:r>
              <a:rPr lang="ru-RU" sz="2600" b="1" dirty="0" smtClean="0">
                <a:solidFill>
                  <a:srgbClr val="FFFF00"/>
                </a:solidFill>
                <a:latin typeface="+mj-lt"/>
              </a:rPr>
              <a:t>Телефон для справок:</a:t>
            </a:r>
            <a:r>
              <a:rPr lang="ru-RU" sz="26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ru-RU" sz="2600" dirty="0" smtClean="0">
                <a:latin typeface="+mj-lt"/>
              </a:rPr>
              <a:t>8 (391) 226-32-34, </a:t>
            </a:r>
          </a:p>
          <a:p>
            <a:pPr indent="0">
              <a:buNone/>
            </a:pPr>
            <a:r>
              <a:rPr lang="ru-RU" sz="2600" dirty="0" smtClean="0">
                <a:latin typeface="+mj-lt"/>
              </a:rPr>
              <a:t>8 (391) 226-32-35</a:t>
            </a:r>
          </a:p>
          <a:p>
            <a:pPr marL="0" indent="0">
              <a:spcBef>
                <a:spcPts val="0"/>
              </a:spcBef>
              <a:buNone/>
            </a:pPr>
            <a:endParaRPr lang="ru-RU" sz="2600" b="1" u="sng" dirty="0" smtClean="0">
              <a:solidFill>
                <a:srgbClr val="FFFF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FFFF00"/>
                </a:solidFill>
                <a:latin typeface="+mj-lt"/>
              </a:rPr>
              <a:t>       </a:t>
            </a:r>
            <a:r>
              <a:rPr lang="ru-RU" sz="2600" b="1" u="sng" dirty="0" smtClean="0">
                <a:solidFill>
                  <a:srgbClr val="FFFF00"/>
                </a:solidFill>
                <a:latin typeface="+mj-lt"/>
              </a:rPr>
              <a:t>Наш  сайт</a:t>
            </a:r>
            <a:r>
              <a:rPr lang="ru-RU" sz="2600" b="1" dirty="0" smtClean="0">
                <a:solidFill>
                  <a:srgbClr val="FFFF00"/>
                </a:solidFill>
                <a:latin typeface="+mj-lt"/>
              </a:rPr>
              <a:t>: </a:t>
            </a:r>
            <a:r>
              <a:rPr lang="en-US" sz="2600" b="1" dirty="0" smtClean="0">
                <a:latin typeface="+mj-lt"/>
              </a:rPr>
              <a:t>edst24.ru</a:t>
            </a:r>
            <a:endParaRPr lang="ru-RU" sz="2600" b="1" dirty="0" smtClean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600" b="1" dirty="0" smtClean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FFFF00"/>
                </a:solidFill>
                <a:latin typeface="+mj-lt"/>
              </a:rPr>
              <a:t>       </a:t>
            </a:r>
            <a:r>
              <a:rPr lang="ru-RU" sz="2600" b="1" u="sng" dirty="0" smtClean="0">
                <a:solidFill>
                  <a:srgbClr val="FFFF00"/>
                </a:solidFill>
                <a:latin typeface="+mj-lt"/>
              </a:rPr>
              <a:t>Социальные сети: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latin typeface="+mj-lt"/>
              </a:rPr>
              <a:t>       «</a:t>
            </a:r>
            <a:r>
              <a:rPr lang="ru-RU" sz="2600" b="1" dirty="0" err="1" smtClean="0">
                <a:latin typeface="+mj-lt"/>
              </a:rPr>
              <a:t>Информер</a:t>
            </a:r>
            <a:r>
              <a:rPr lang="ru-RU" sz="2600" b="1" dirty="0" smtClean="0">
                <a:latin typeface="+mj-lt"/>
              </a:rPr>
              <a:t> ЕДСТ»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latin typeface="+mj-lt"/>
              </a:rPr>
              <a:t>       </a:t>
            </a:r>
            <a:r>
              <a:rPr lang="en-US" sz="2600" b="1" dirty="0" smtClean="0">
                <a:latin typeface="+mj-lt"/>
              </a:rPr>
              <a:t>http://vk.com/edst24</a:t>
            </a:r>
            <a:endParaRPr lang="ru-RU" sz="2600" b="1" dirty="0" smtClean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 smtClean="0">
                <a:latin typeface="+mj-lt"/>
              </a:rPr>
              <a:t>       </a:t>
            </a:r>
            <a:r>
              <a:rPr lang="en-US" sz="2600" b="1" dirty="0" smtClean="0">
                <a:latin typeface="+mj-lt"/>
              </a:rPr>
              <a:t>https://ok.ru/</a:t>
            </a:r>
            <a:endParaRPr lang="ru-RU" sz="2600" b="1" dirty="0" smtClean="0">
              <a:latin typeface="+mj-lt"/>
            </a:endParaRPr>
          </a:p>
          <a:p>
            <a:pPr marL="0">
              <a:spcBef>
                <a:spcPts val="0"/>
              </a:spcBef>
              <a:buNone/>
            </a:pPr>
            <a:endParaRPr lang="ru-RU" b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logo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286124"/>
            <a:ext cx="4154936" cy="292895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3"/>
          <p:cNvSpPr txBox="1">
            <a:spLocks/>
          </p:cNvSpPr>
          <p:nvPr/>
        </p:nvSpPr>
        <p:spPr>
          <a:xfrm>
            <a:off x="214282" y="500042"/>
            <a:ext cx="8472518" cy="5429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СПАСИБО ЗА ВНИМАНИЕ!</a:t>
            </a:r>
          </a:p>
          <a:p>
            <a:pPr marL="54864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ru-RU" sz="800" b="1" dirty="0" smtClean="0">
              <a:solidFill>
                <a:srgbClr val="FFFF00"/>
              </a:solidFill>
              <a:latin typeface="+mj-lt"/>
            </a:endParaRPr>
          </a:p>
          <a:p>
            <a:pPr marL="54864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ЖДЕМ ВАС В ГОСТИ НА ДНИ ОТКРЫТЫХ ДВЕРЕЙ!</a:t>
            </a:r>
          </a:p>
          <a:p>
            <a:pPr marL="54864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54864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БУДЕМ РАДЫ ВИДЕТЬ ВАС </a:t>
            </a:r>
          </a:p>
          <a:p>
            <a:pPr marL="54864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 ЧИСЛЕ АБИТУРИЕНТОВ </a:t>
            </a:r>
          </a:p>
          <a:p>
            <a:pPr marL="54864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!Емельяновского</a:t>
            </a:r>
            <a:r>
              <a:rPr kumimoji="0" lang="ru-RU" sz="2200" b="1" i="0" u="sng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дорожно-строительного техникума!</a:t>
            </a:r>
            <a:endParaRPr kumimoji="0" lang="ru-RU" sz="22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-4114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\\ANP\Obchay\_ФОТО\2020-2021 учебный год\Выпускной 1.07.2021\DSCN0061.JPG"/>
          <p:cNvPicPr>
            <a:picLocks noChangeAspect="1" noChangeArrowheads="1"/>
          </p:cNvPicPr>
          <p:nvPr/>
        </p:nvPicPr>
        <p:blipFill>
          <a:blip r:embed="rId2" cstate="print"/>
          <a:srcRect l="11508" t="37766" r="8821" b="17387"/>
          <a:stretch>
            <a:fillRect/>
          </a:stretch>
        </p:blipFill>
        <p:spPr bwMode="auto">
          <a:xfrm>
            <a:off x="985060" y="3357562"/>
            <a:ext cx="7516030" cy="324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085506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78595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effectLst/>
              </a:rPr>
              <a:t/>
            </a:r>
            <a:br>
              <a:rPr lang="ru-RU" sz="3200" dirty="0" smtClean="0">
                <a:solidFill>
                  <a:srgbClr val="FFFF00"/>
                </a:solidFill>
                <a:effectLst/>
              </a:rPr>
            </a:br>
            <a:r>
              <a:rPr lang="ru-RU" sz="3200" dirty="0" smtClean="0">
                <a:solidFill>
                  <a:srgbClr val="FFFF00"/>
                </a:solidFill>
                <a:effectLst/>
              </a:rPr>
              <a:t>Наш техникум является лауреатом конкурса «100 лучших образовательных учреждений НПО и СПО России»</a:t>
            </a:r>
            <a:br>
              <a:rPr lang="ru-RU" sz="3200" dirty="0" smtClean="0">
                <a:solidFill>
                  <a:srgbClr val="FFFF00"/>
                </a:solidFill>
                <a:effectLst/>
              </a:rPr>
            </a:br>
            <a:r>
              <a:rPr lang="ru-RU" sz="3200" dirty="0" smtClean="0">
                <a:solidFill>
                  <a:srgbClr val="FFFF00"/>
                </a:solidFill>
                <a:effectLst/>
              </a:rPr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01398">
            <a:off x="5269551" y="3219347"/>
            <a:ext cx="3637047" cy="2671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Мои документы\Мои рисунки\100 лучших НПО\IMG_91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515112"/>
            <a:ext cx="2214578" cy="198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E:\Новая папка (3)\IMG_265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2614" t="13280" r="15907" b="9460"/>
          <a:stretch>
            <a:fillRect/>
          </a:stretch>
        </p:blipFill>
        <p:spPr>
          <a:xfrm rot="20853073">
            <a:off x="374989" y="2549173"/>
            <a:ext cx="2571767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42844" y="642918"/>
            <a:ext cx="8715436" cy="5666442"/>
          </a:xfrm>
          <a:prstGeom prst="rect">
            <a:avLst/>
          </a:prstGeom>
        </p:spPr>
        <p:txBody>
          <a:bodyPr/>
          <a:lstStyle/>
          <a:p>
            <a:pPr marL="548640" lvl="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ru-RU" sz="2500" u="sng" dirty="0" smtClean="0">
                <a:latin typeface="+mj-lt"/>
              </a:rPr>
              <a:t>15 сентября 2021 года </a:t>
            </a:r>
            <a:r>
              <a:rPr lang="ru-RU" sz="2500" dirty="0" smtClean="0">
                <a:latin typeface="+mj-lt"/>
              </a:rPr>
              <a:t>в Емельяновском дорожно-строительном техникуме состоялось открытие мастерских, оснащенных по стандартам </a:t>
            </a:r>
            <a:r>
              <a:rPr lang="ru-RU" sz="2500" dirty="0" err="1" smtClean="0">
                <a:latin typeface="+mj-lt"/>
              </a:rPr>
              <a:t>WorldSkills</a:t>
            </a:r>
            <a:r>
              <a:rPr lang="ru-RU" sz="2500" dirty="0" smtClean="0">
                <a:latin typeface="+mj-lt"/>
              </a:rPr>
              <a:t> </a:t>
            </a:r>
            <a:r>
              <a:rPr lang="ru-RU" sz="2500" dirty="0" err="1" smtClean="0">
                <a:latin typeface="+mj-lt"/>
              </a:rPr>
              <a:t>Russia</a:t>
            </a:r>
            <a:r>
              <a:rPr lang="ru-RU" sz="2500" dirty="0" smtClean="0">
                <a:latin typeface="+mj-lt"/>
              </a:rPr>
              <a:t> по четырем компетенциям: Кузовной ремонт, Управление экскаватором, Управление автогрейдером, Обслуживание грузовой техники. Открытие стало возможным благодаря </a:t>
            </a:r>
            <a:r>
              <a:rPr lang="ru-RU" sz="2500" u="sng" dirty="0" smtClean="0">
                <a:latin typeface="+mj-lt"/>
              </a:rPr>
              <a:t>гранту Национального проекта «Образование»</a:t>
            </a:r>
            <a:r>
              <a:rPr lang="ru-RU" sz="2500" dirty="0" smtClean="0">
                <a:latin typeface="+mj-lt"/>
              </a:rPr>
              <a:t>, который выиграл техникум.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ru-RU" sz="2500" dirty="0" smtClean="0">
                <a:latin typeface="+mj-lt"/>
              </a:rPr>
              <a:t>Торжественное мероприятие </a:t>
            </a:r>
            <a:r>
              <a:rPr lang="ru-RU" sz="2500" u="sng" dirty="0" smtClean="0">
                <a:latin typeface="+mj-lt"/>
              </a:rPr>
              <a:t>посетил губернатор края Александр Викторович </a:t>
            </a:r>
            <a:r>
              <a:rPr lang="ru-RU" sz="2500" u="sng" dirty="0" err="1" smtClean="0">
                <a:latin typeface="+mj-lt"/>
              </a:rPr>
              <a:t>Усс</a:t>
            </a:r>
            <a:r>
              <a:rPr lang="ru-RU" sz="2500" dirty="0" smtClean="0">
                <a:latin typeface="+mj-lt"/>
              </a:rPr>
              <a:t>, министр образования Красноярского края Светлана Ивановна Маковская, заместитель министра образования Ольга Николаевна Никитина</a:t>
            </a:r>
            <a:r>
              <a:rPr lang="ru-RU" sz="2500" dirty="0" smtClean="0"/>
              <a:t>.</a:t>
            </a:r>
          </a:p>
          <a:p>
            <a:pPr marL="548640" lvl="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Nata\Desktop\Фото мастерских\DSCN0624.JPG"/>
          <p:cNvPicPr>
            <a:picLocks noChangeAspect="1" noChangeArrowheads="1"/>
          </p:cNvPicPr>
          <p:nvPr/>
        </p:nvPicPr>
        <p:blipFill>
          <a:blip r:embed="rId2" cstate="print"/>
          <a:srcRect l="11502" t="5576" r="21576" b="16357"/>
          <a:stretch>
            <a:fillRect/>
          </a:stretch>
        </p:blipFill>
        <p:spPr bwMode="auto">
          <a:xfrm>
            <a:off x="1071538" y="357166"/>
            <a:ext cx="6939691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Nata\Desktop\Моя работа с 13.09.21\Фотоальбом с открытия\фото 15.09\DSCN0208.JPG"/>
          <p:cNvPicPr>
            <a:picLocks noChangeAspect="1" noChangeArrowheads="1"/>
          </p:cNvPicPr>
          <p:nvPr/>
        </p:nvPicPr>
        <p:blipFill>
          <a:blip r:embed="rId2" cstate="print"/>
          <a:srcRect b="11703"/>
          <a:stretch>
            <a:fillRect/>
          </a:stretch>
        </p:blipFill>
        <p:spPr bwMode="auto">
          <a:xfrm>
            <a:off x="285720" y="71414"/>
            <a:ext cx="506961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Nata\Desktop\фото 15.09\DSCN0414.JPG"/>
          <p:cNvPicPr>
            <a:picLocks noChangeAspect="1" noChangeArrowheads="1"/>
          </p:cNvPicPr>
          <p:nvPr/>
        </p:nvPicPr>
        <p:blipFill>
          <a:blip r:embed="rId3" cstate="print"/>
          <a:srcRect l="20149" t="2828" r="9861" b="8105"/>
          <a:stretch>
            <a:fillRect/>
          </a:stretch>
        </p:blipFill>
        <p:spPr bwMode="auto">
          <a:xfrm>
            <a:off x="5357818" y="165613"/>
            <a:ext cx="3643306" cy="3477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5" descr="D:\Nata\Desktop\Моя работа с 13.09.21\Фотоальбом с открытия\фото 15.09\DSCN0293.JPG"/>
          <p:cNvPicPr>
            <a:picLocks noChangeAspect="1" noChangeArrowheads="1"/>
          </p:cNvPicPr>
          <p:nvPr/>
        </p:nvPicPr>
        <p:blipFill>
          <a:blip r:embed="rId4" cstate="print"/>
          <a:srcRect l="8062" t="26274" r="1461" b="7451"/>
          <a:stretch>
            <a:fillRect/>
          </a:stretch>
        </p:blipFill>
        <p:spPr bwMode="auto">
          <a:xfrm>
            <a:off x="285720" y="3286124"/>
            <a:ext cx="6500858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Nata\Desktop\фото 15.09\DSCN0203.JPG"/>
          <p:cNvPicPr>
            <a:picLocks noChangeAspect="1" noChangeArrowheads="1"/>
          </p:cNvPicPr>
          <p:nvPr/>
        </p:nvPicPr>
        <p:blipFill>
          <a:blip r:embed="rId5" cstate="print"/>
          <a:srcRect l="38657" t="25769" r="35910" b="9131"/>
          <a:stretch>
            <a:fillRect/>
          </a:stretch>
        </p:blipFill>
        <p:spPr bwMode="auto">
          <a:xfrm>
            <a:off x="7072330" y="3286124"/>
            <a:ext cx="1860352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Nata\Desktop\Моя работа с 13.09.21\Фотоальбом с открытия\фото 15.09\DSCN0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428868"/>
            <a:ext cx="5643602" cy="4233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Nata\Desktop\Фото мастерских\DSCN0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714908" cy="3536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E:\Новая папка (3)\IMG_2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857628"/>
            <a:ext cx="3044876" cy="256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\\ANP\Obchay\_ФОТО\2020-2021 учебный год\WSR 03.11-05.11.2020\IMG-20201105-WA0012.jpg"/>
          <p:cNvPicPr>
            <a:picLocks noChangeAspect="1" noChangeArrowheads="1"/>
          </p:cNvPicPr>
          <p:nvPr/>
        </p:nvPicPr>
        <p:blipFill>
          <a:blip r:embed="rId5"/>
          <a:srcRect t="4475" b="14979"/>
          <a:stretch>
            <a:fillRect/>
          </a:stretch>
        </p:blipFill>
        <p:spPr bwMode="auto">
          <a:xfrm>
            <a:off x="5072066" y="142852"/>
            <a:ext cx="3357586" cy="229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ata\Desktop\Моя работа с 13.09.21\Директор личные поручения\заметка Емельяновские веси\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190"/>
            <a:ext cx="9144000" cy="6093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9|2.1|2.3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3559</TotalTime>
  <Words>924</Words>
  <Application>Microsoft Office PowerPoint</Application>
  <PresentationFormat>Экран (4:3)</PresentationFormat>
  <Paragraphs>249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  <vt:variant>
        <vt:lpstr>Произвольные показы</vt:lpstr>
      </vt:variant>
      <vt:variant>
        <vt:i4>2</vt:i4>
      </vt:variant>
    </vt:vector>
  </HeadingPairs>
  <TitlesOfParts>
    <vt:vector size="39" baseType="lpstr">
      <vt:lpstr>Апекс</vt:lpstr>
      <vt:lpstr> Емельяновский  дорожно-строительный  техникум</vt:lpstr>
      <vt:lpstr>Слайд 2</vt:lpstr>
      <vt:lpstr>Слайд 3</vt:lpstr>
      <vt:lpstr> Наш техникум является лауреатом конкурса «100 лучших образовательных учреждений НПО и СПО России»  </vt:lpstr>
      <vt:lpstr>Слайд 5</vt:lpstr>
      <vt:lpstr>Слайд 6</vt:lpstr>
      <vt:lpstr>Слайд 7</vt:lpstr>
      <vt:lpstr>Слайд 8</vt:lpstr>
      <vt:lpstr>Слайд 9</vt:lpstr>
      <vt:lpstr>Техникум ведет подготовку  специалистов по следующим профессиям  и специальностям </vt:lpstr>
      <vt:lpstr>    Емельяновский  дорожно-строительный техникум </vt:lpstr>
      <vt:lpstr>  23.02.01 Организация перевозок и управление на транспорте  (по видам)     </vt:lpstr>
      <vt:lpstr>Слайд 13</vt:lpstr>
      <vt:lpstr>23.02.07 Техническое обслуживание  и ремонт двигателей, систем и агрегатов автомобилей</vt:lpstr>
      <vt:lpstr>23.01.06 Машинист дорожных  и строительных машин</vt:lpstr>
      <vt:lpstr>21.02.08 Прикладная геодезия</vt:lpstr>
      <vt:lpstr>  38.02.01   Экономика и бухгалтерский учет (по отраслям) </vt:lpstr>
      <vt:lpstr>Профессиональное обучения для лиц с ОВЗ</vt:lpstr>
      <vt:lpstr>    Структурное подразделение Замятино Емельяновского  дорожно-строительного техникума </vt:lpstr>
      <vt:lpstr>Слайд 20</vt:lpstr>
      <vt:lpstr>Слайд 21</vt:lpstr>
      <vt:lpstr>    Березовский филиал Емельяновского  дорожно-строительного техникума </vt:lpstr>
      <vt:lpstr>  23.02.01 Организация перевозок и управление на транспорте  (по видам)     </vt:lpstr>
      <vt:lpstr>Слайд 24</vt:lpstr>
      <vt:lpstr>Слайд 25</vt:lpstr>
      <vt:lpstr>    Козульский филиал Емельяновского  дорожно-строительного техникума </vt:lpstr>
      <vt:lpstr>Слайд 27</vt:lpstr>
      <vt:lpstr>Слайд 28</vt:lpstr>
      <vt:lpstr>Студенты закрепляют знания на  тренажерах дорожной техники</vt:lpstr>
      <vt:lpstr>Слайд 30</vt:lpstr>
      <vt:lpstr>WorldSkills Russia</vt:lpstr>
      <vt:lpstr>Слайд 32</vt:lpstr>
      <vt:lpstr>Слайд 33</vt:lpstr>
      <vt:lpstr> Почему мы советуем поступать  в Емельяновский дорожно-строительный техникум?</vt:lpstr>
      <vt:lpstr>Контакты</vt:lpstr>
      <vt:lpstr>Слайд 36</vt:lpstr>
      <vt:lpstr>Произвольный показ 1</vt:lpstr>
      <vt:lpstr>Произвольный показ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Возглавляет коллектив Профессионального лицея № 88  директор, Почетный работник начального профессионального образования, депутат Емельяновского районного совета Калачев Владимир Петрович</dc:title>
  <dc:creator>SLA</dc:creator>
  <cp:lastModifiedBy>Пользователь</cp:lastModifiedBy>
  <cp:revision>351</cp:revision>
  <dcterms:created xsi:type="dcterms:W3CDTF">2007-12-19T03:31:31Z</dcterms:created>
  <dcterms:modified xsi:type="dcterms:W3CDTF">2022-03-25T07:59:37Z</dcterms:modified>
</cp:coreProperties>
</file>