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86" r:id="rId2"/>
    <p:sldId id="285" r:id="rId3"/>
    <p:sldId id="281" r:id="rId4"/>
    <p:sldId id="282" r:id="rId5"/>
    <p:sldId id="257" r:id="rId6"/>
    <p:sldId id="283" r:id="rId7"/>
    <p:sldId id="284" r:id="rId8"/>
    <p:sldId id="259" r:id="rId9"/>
    <p:sldId id="256" r:id="rId10"/>
    <p:sldId id="258" r:id="rId11"/>
    <p:sldId id="264" r:id="rId12"/>
    <p:sldId id="269" r:id="rId13"/>
    <p:sldId id="271" r:id="rId14"/>
    <p:sldId id="275" r:id="rId15"/>
    <p:sldId id="278" r:id="rId16"/>
    <p:sldId id="287" r:id="rId1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8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90CAF2B-A481-41DD-9EB5-6294E08E3D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2024A-9F6D-45AF-9D0E-FCDF6B1482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11EFB-9076-4AE1-9367-5734193FAA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F8B76AA-D2BD-4B9A-A582-1EF8CDA812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36BA3-75EB-4DFC-BD72-306358E9CA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9A7EE-14B9-48EB-AC83-C31AD9212D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3002933-A249-444E-BE94-648585A368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31F87-3539-4BF2-86E6-CB340D27BC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5A0DB-D460-41A0-B439-4F5538A4A8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F56A6-BE1E-4A58-A040-FDEB4D636A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99258-29FC-438E-9E93-985F5FC2C0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EB78112-A58F-415F-B372-D82D4C6FDE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1%81%D0%BA%D1%83%D1%81%D1%81%D1%82%D0%B2%D0%BE" TargetMode="External"/><Relationship Id="rId2" Type="http://schemas.openxmlformats.org/officeDocument/2006/relationships/hyperlink" Target="http://ru.wikipedia.org/wiki/%D0%A5%D1%83%D0%B4%D0%BE%D0%B6%D0%B5%D1%81%D1%82%D0%B2%D0%B5%D0%BD%D0%BD%D0%B0%D1%8F_%D0%BB%D0%B8%D1%82%D0%B5%D1%80%D0%B0%D1%82%D1%83%D1%80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F%D0%B7%D1%8B%D0%B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755650" y="1317484"/>
            <a:ext cx="77771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« Художественный  стиль. Изобразительно – выразительные средства языка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45" name="Picture 5" descr="C:\Users\Галина Ализиусовна\Desktop\правила-русского-языка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2884487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85728"/>
            <a:ext cx="8686800" cy="114300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000" b="1" i="1" dirty="0" smtClean="0"/>
              <a:t>ЭПИТЕТ - </a:t>
            </a:r>
            <a:r>
              <a:rPr lang="ru-RU" sz="2000" dirty="0" smtClean="0"/>
              <a:t>слово</a:t>
            </a:r>
            <a:r>
              <a:rPr lang="ru-RU" sz="2000" dirty="0" smtClean="0"/>
              <a:t>, определяющее предмет или явление и подчеркивающее какие-либо его свойства, качества, признаки.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Твоих </a:t>
            </a:r>
            <a:r>
              <a:rPr lang="ru-RU" sz="2000" dirty="0" smtClean="0"/>
              <a:t>задумчивых ночей прозрачный сумрак (А.Пушкин)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5720" y="1285860"/>
            <a:ext cx="8686800" cy="135732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МЕТАФОРА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троп, в котором употребляются слова и выражения в переносном значении на основе аналогии сходства, сравнения  (скрытое сравнение)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тьмой, и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холодом объята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душа усталая моя (М.Лермонтов)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14356" y="2482857"/>
            <a:ext cx="8686800" cy="173196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МЕТОНИМИЯ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троп, в основе которого замена одного слова другим, смежным по значению. В метонимии явление или предмет обозначается с помощью других слов или понятий, при этом сохраняются их признаки или связи.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Шипенье</a:t>
            </a: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пенистых</a:t>
            </a: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бокалов</a:t>
            </a: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пунша пламень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голубой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(А.Пушкин)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4125931"/>
            <a:ext cx="8686800" cy="130333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СИНЕКДОХА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один из видов метонимии, в основе которого – перенесение значения с одного предмета на другой по признаку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количественного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между ними соотношения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слышно было до рассвета, как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ликовал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француз.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(М.Лермонтов)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5340377"/>
            <a:ext cx="8686800" cy="144620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Сравнение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троп, в котором одно явление или понятие объясняется посредством сопоставления его с другим. Обычно при этом используются сравнительные союзы( как, будто, точно, словно, как будто)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Анчар,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грозный часовой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стоит – один во всей вселенной (А.Пушкин)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       </a:t>
            </a: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4290"/>
            <a:ext cx="8686800" cy="1357322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000" b="1" i="1" dirty="0" smtClean="0"/>
              <a:t>ГИПЕРБОЛА</a:t>
            </a:r>
            <a:r>
              <a:rPr lang="ru-RU" sz="2000" dirty="0" smtClean="0"/>
              <a:t> - троп</a:t>
            </a:r>
            <a:r>
              <a:rPr lang="ru-RU" sz="2000" dirty="0" smtClean="0"/>
              <a:t>, основанный на чрезмерном преувеличении тех или иных свойств изображаемого предмета или явления</a:t>
            </a:r>
          </a:p>
          <a:p>
            <a:pPr eaLnBrk="1" hangingPunct="1">
              <a:buFontTx/>
              <a:buNone/>
              <a:defRPr/>
            </a:pPr>
            <a:r>
              <a:rPr lang="ru-RU" sz="2000" b="1" i="1" dirty="0" smtClean="0"/>
              <a:t>По </a:t>
            </a:r>
            <a:r>
              <a:rPr lang="ru-RU" sz="2000" b="1" i="1" dirty="0" smtClean="0"/>
              <a:t>неделе ни слова ни с кем не скажу</a:t>
            </a:r>
            <a:r>
              <a:rPr lang="ru-RU" sz="2000" dirty="0" smtClean="0"/>
              <a:t>, все на камне у моря сижу (А.Ахматова)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428736"/>
            <a:ext cx="8686800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ЛИТОТА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троп, противоположный гиперболе, художественное преуменьшение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Ваш шпиц, прелестный шпиц, -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более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наперстка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(А.Грибоедов)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2500306"/>
            <a:ext cx="8686800" cy="13033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ИРОНИЯ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Прием осмеяния, содержащий в себе оценку того, что осмеивается. В иронии всегда есть двойной смысл, где истинным является не прямо высказанное, а подразумеваемое.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Отколе,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умная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бредешь ты,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(И.Крылов)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3697302"/>
            <a:ext cx="8686800" cy="16605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АЛЛЕГОРИЯ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троп, основанный на замене абстрактного понятия или мысли конкретным изображением предмета или явления действительности. Например, в начале «Божественной комедии» Данте встречает в лесу трех зверей – пантеру, льва и волчицу, которые являются аллегорией человеческих страстей – сладострастия, гордыни и алчности.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5268939"/>
            <a:ext cx="8686800" cy="1517647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ПЕРИФРАЗ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троп, в котором прямое название предмета, человека, явления заменяется описательным выражением, в котором указаны признаки не названного прямо предмета, лица, явления.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0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Солнце русской поэзии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Пушкин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0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Царь зверей</a:t>
            </a: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лев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892480" cy="142873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dirty="0" smtClean="0"/>
              <a:t>  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Стилистические фигуры – это особые стилистические обороты. Суть их состоит в особом синтаксическом построении речи.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72816"/>
            <a:ext cx="8659688" cy="22276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i="1" dirty="0" smtClean="0"/>
              <a:t>Риторическое </a:t>
            </a:r>
            <a:r>
              <a:rPr lang="ru-RU" sz="2400" b="1" i="1" dirty="0" smtClean="0"/>
              <a:t>обращение </a:t>
            </a:r>
            <a:r>
              <a:rPr lang="ru-RU" sz="2400" dirty="0" smtClean="0"/>
              <a:t>–придание авторской интонации торжественности, патетичности, иронии.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/>
              <a:t>О </a:t>
            </a:r>
            <a:r>
              <a:rPr lang="ru-RU" sz="2400" dirty="0" smtClean="0"/>
              <a:t>вы, </a:t>
            </a:r>
            <a:r>
              <a:rPr lang="ru-RU" sz="2400" b="1" i="1" dirty="0" smtClean="0"/>
              <a:t>надменные потомки</a:t>
            </a:r>
            <a:r>
              <a:rPr lang="ru-RU" sz="2400" dirty="0" smtClean="0"/>
              <a:t>… (А.Пушкин)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3000372"/>
            <a:ext cx="8686800" cy="18033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РИТОРИЧЕСКИЙ ВОПРОС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такое построение речи, при котором утверждение высказывается в форме вопроса.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над отечеством свободы просвещенной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Взойдет ли наконец прекрасная заря? (А.Пушкин)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       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85860"/>
            <a:ext cx="8686800" cy="30718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i="1" dirty="0" smtClean="0"/>
              <a:t>АНАФОРА -</a:t>
            </a:r>
            <a:r>
              <a:rPr lang="ru-RU" sz="2000" dirty="0" smtClean="0"/>
              <a:t> единоначатие </a:t>
            </a:r>
            <a:endParaRPr lang="ru-RU" sz="2000" dirty="0" smtClean="0"/>
          </a:p>
          <a:p>
            <a:pPr eaLnBrk="1" hangingPunct="1">
              <a:buFontTx/>
              <a:buNone/>
              <a:defRPr/>
            </a:pPr>
            <a:r>
              <a:rPr lang="ru-RU" sz="2000" b="1" i="1" dirty="0" smtClean="0"/>
              <a:t>Словно</a:t>
            </a:r>
            <a:r>
              <a:rPr lang="ru-RU" sz="2000" dirty="0" smtClean="0"/>
              <a:t> </a:t>
            </a:r>
            <a:r>
              <a:rPr lang="ru-RU" sz="2000" dirty="0" smtClean="0"/>
              <a:t>клянете вы дни без просвета,</a:t>
            </a:r>
          </a:p>
          <a:p>
            <a:pPr eaLnBrk="1" hangingPunct="1">
              <a:buFontTx/>
              <a:buNone/>
              <a:defRPr/>
            </a:pPr>
            <a:r>
              <a:rPr lang="ru-RU" sz="2000" b="1" i="1" dirty="0" smtClean="0"/>
              <a:t>Словно</a:t>
            </a:r>
            <a:r>
              <a:rPr lang="ru-RU" sz="2000" dirty="0" smtClean="0"/>
              <a:t> пугают вас ноченьки хмурые</a:t>
            </a:r>
            <a:r>
              <a:rPr lang="ru-RU" sz="2000" dirty="0" smtClean="0"/>
              <a:t>… (</a:t>
            </a:r>
            <a:r>
              <a:rPr lang="ru-RU" sz="2000" dirty="0" err="1" smtClean="0"/>
              <a:t>А.Апухтин</a:t>
            </a:r>
            <a:r>
              <a:rPr lang="ru-RU" sz="2000" dirty="0" smtClean="0"/>
              <a:t>)</a:t>
            </a:r>
          </a:p>
          <a:p>
            <a:pPr>
              <a:defRPr/>
            </a:pPr>
            <a:r>
              <a:rPr lang="ru-RU" sz="2000" b="1" i="1" dirty="0" smtClean="0"/>
              <a:t>ЭПИФОРА -  </a:t>
            </a:r>
            <a:r>
              <a:rPr lang="ru-RU" sz="2000" dirty="0" smtClean="0"/>
              <a:t>повтор в конце фразы, предложения, строки, строфы</a:t>
            </a:r>
          </a:p>
          <a:p>
            <a:pPr>
              <a:buNone/>
              <a:defRPr/>
            </a:pPr>
            <a:r>
              <a:rPr lang="ru-RU" sz="2000" dirty="0" smtClean="0"/>
              <a:t>Милый </a:t>
            </a:r>
            <a:r>
              <a:rPr lang="ru-RU" sz="2000" dirty="0" smtClean="0"/>
              <a:t>друг, и </a:t>
            </a:r>
            <a:r>
              <a:rPr lang="ru-RU" sz="2000" b="1" i="1" dirty="0" smtClean="0"/>
              <a:t>в этом тихом доме</a:t>
            </a:r>
          </a:p>
          <a:p>
            <a:pPr>
              <a:buNone/>
              <a:defRPr/>
            </a:pPr>
            <a:r>
              <a:rPr lang="ru-RU" sz="2000" dirty="0" smtClean="0"/>
              <a:t>Лихорадка бьет меня.</a:t>
            </a:r>
          </a:p>
          <a:p>
            <a:pPr>
              <a:buNone/>
              <a:defRPr/>
            </a:pPr>
            <a:r>
              <a:rPr lang="ru-RU" sz="2000" dirty="0" smtClean="0"/>
              <a:t>Не найти мне места </a:t>
            </a:r>
            <a:r>
              <a:rPr lang="ru-RU" sz="2000" b="1" i="1" dirty="0" smtClean="0"/>
              <a:t>в тихом доме</a:t>
            </a:r>
          </a:p>
          <a:p>
            <a:pPr>
              <a:buNone/>
              <a:defRPr/>
            </a:pPr>
            <a:r>
              <a:rPr lang="ru-RU" sz="2000" dirty="0" smtClean="0"/>
              <a:t>Возле мирного огня</a:t>
            </a:r>
            <a:r>
              <a:rPr lang="ru-RU" sz="2000" dirty="0" smtClean="0"/>
              <a:t>. </a:t>
            </a:r>
            <a:r>
              <a:rPr lang="ru-RU" sz="2000" dirty="0" smtClean="0"/>
              <a:t>(А.Блок)</a:t>
            </a:r>
          </a:p>
          <a:p>
            <a:pPr eaLnBrk="1" hangingPunct="1">
              <a:buFontTx/>
              <a:buNone/>
              <a:defRPr/>
            </a:pPr>
            <a:endParaRPr lang="ru-RU" sz="20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4282" y="4357694"/>
            <a:ext cx="8686800" cy="1928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АНТИТЕЗА –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противопоставление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И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день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и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письменно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устно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За правду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…(М.Цветаева)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b="1" i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ОКСЮМОРОН -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соединение логически несовместимых понятий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Ты – меня любивший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фальшью истины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правдой лжи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(М.Цветаева)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        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2984"/>
            <a:ext cx="8686800" cy="16430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ГРАДАЦИЯ -</a:t>
            </a:r>
            <a:r>
              <a:rPr lang="ru-RU" sz="2400" dirty="0" smtClean="0"/>
              <a:t> группировка </a:t>
            </a:r>
            <a:r>
              <a:rPr lang="ru-RU" sz="2400" dirty="0" smtClean="0"/>
              <a:t>однородных членов предложения в определенном порядке: по принципу нарастания или ослабления эмоционально-смысловой значимости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hlink"/>
                </a:solidFill>
              </a:rPr>
              <a:t>Не жалею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hlink"/>
                </a:solidFill>
              </a:rPr>
              <a:t>не зову, не плачу</a:t>
            </a:r>
            <a:r>
              <a:rPr lang="ru-RU" sz="2400" dirty="0" smtClean="0"/>
              <a:t>… (</a:t>
            </a:r>
            <a:r>
              <a:rPr lang="ru-RU" sz="2400" dirty="0" smtClean="0"/>
              <a:t>С.Есенин)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4500570"/>
            <a:ext cx="8686800" cy="123189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ПАРЦЕЛЛЯЦИЯ -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расчленение конструкции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Любить Родину – значит жить с ней одной жизнью. Радоваться, когда у нее праздник. Страдать, когда Родине тяжело.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2786058"/>
            <a:ext cx="8686800" cy="116045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ЭЛЛИПСИС -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Пропуск в речи какого-нибудь легко подразумеваемого слова, члена предложения, чаще всего сказуемого: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Богаты мы,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едва ли с колыбели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…(М.Лермонтов)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         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ЭТАПЫ АНАЛИЗА</a:t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художественного текста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Выразительное чтение текста</a:t>
            </a:r>
          </a:p>
          <a:p>
            <a:pPr eaLnBrk="1" hangingPunct="1">
              <a:defRPr/>
            </a:pPr>
            <a:r>
              <a:rPr lang="ru-RU" smtClean="0"/>
              <a:t>Идейно-содержательный анализ (тема, идея текста)</a:t>
            </a:r>
          </a:p>
          <a:p>
            <a:pPr eaLnBrk="1" hangingPunct="1">
              <a:defRPr/>
            </a:pPr>
            <a:r>
              <a:rPr lang="ru-RU" smtClean="0"/>
              <a:t>Анализ изобразительно-выразительных средств на различных уровнях языка</a:t>
            </a:r>
          </a:p>
          <a:p>
            <a:pPr eaLnBrk="1" hangingPunct="1">
              <a:defRPr/>
            </a:pPr>
            <a:r>
              <a:rPr lang="ru-RU" smtClean="0"/>
              <a:t>Выражение своего отношения к тексту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Умения при работе с текстами: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29600" cy="521493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определить цель (цели) написания данного текста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выделить основную мысль (мысли), содержащуюся в тексте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определять адресата текста, то есть к кому текст обращен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отличать в тексте содержание от стиля, то есть что написано? От того, как это написано?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определять свой смысл прочитанного текста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выразить кратко (в одной или двух фразах) содержание объемного текста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найти в тексте предложение, наиболее полно отражающее его содержание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Уметь найти в тексте предложение, наиболее точно отражающее какое-либо человеческое качество – чувство, переживание, мысль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5429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СТИЛИ РЕЧИ</a:t>
            </a:r>
            <a:endParaRPr lang="ru-RU" dirty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304800" y="836613"/>
            <a:ext cx="8686800" cy="5243512"/>
          </a:xfrm>
        </p:spPr>
        <p:txBody>
          <a:bodyPr/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96" y="1092635"/>
            <a:ext cx="8396246" cy="471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и особенности художественного стиля речи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Художественный стиль</a:t>
            </a:r>
            <a:r>
              <a:rPr lang="ru-RU" sz="2400" dirty="0" smtClean="0"/>
              <a:t> — функциональный стиль речи, который применяется в </a:t>
            </a:r>
            <a:r>
              <a:rPr lang="ru-RU" sz="2400" dirty="0" smtClean="0">
                <a:hlinkClick r:id="rId2" tooltip="Художественная литература"/>
              </a:rPr>
              <a:t>художественной литературе</a:t>
            </a:r>
            <a:r>
              <a:rPr lang="ru-RU" sz="2400" dirty="0" smtClean="0"/>
              <a:t>. Текст в этом стиле воздействует на воображение и чувства читателя, передаёт мысли и чувства автора, использует всё богатство лексики, возможности разных стилей, характеризуется образностью, эмоциональностью речи.</a:t>
            </a:r>
          </a:p>
          <a:p>
            <a:r>
              <a:rPr lang="ru-RU" sz="2400" b="1" dirty="0" smtClean="0"/>
              <a:t>Художественная литература </a:t>
            </a:r>
            <a:r>
              <a:rPr lang="ru-RU" sz="2400" dirty="0" smtClean="0"/>
              <a:t>- вид </a:t>
            </a:r>
            <a:r>
              <a:rPr lang="ru-RU" sz="2400" dirty="0" smtClean="0">
                <a:hlinkClick r:id="rId3" tooltip="Искусство"/>
              </a:rPr>
              <a:t>искусства</a:t>
            </a:r>
            <a:r>
              <a:rPr lang="ru-RU" sz="2400" dirty="0" smtClean="0"/>
              <a:t>, использующий в качестве единственного материала слова и конструкции естественного </a:t>
            </a:r>
            <a:r>
              <a:rPr lang="ru-RU" sz="2400" dirty="0" smtClean="0">
                <a:hlinkClick r:id="rId4" tooltip="Язык"/>
              </a:rPr>
              <a:t>языка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и особенности художественного стиля речи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Сфера употребления данного стиля речи:</a:t>
            </a:r>
          </a:p>
          <a:p>
            <a:pPr lvl="2"/>
            <a:r>
              <a:rPr lang="ru-RU" dirty="0" smtClean="0"/>
              <a:t>Язык писателя</a:t>
            </a:r>
          </a:p>
          <a:p>
            <a:pPr lvl="2"/>
            <a:r>
              <a:rPr lang="ru-RU" dirty="0" smtClean="0"/>
              <a:t>Стиль литературного направления</a:t>
            </a:r>
          </a:p>
          <a:p>
            <a:endParaRPr lang="ru-RU" dirty="0" smtClean="0"/>
          </a:p>
          <a:p>
            <a:r>
              <a:rPr lang="ru-RU" dirty="0" smtClean="0"/>
              <a:t>Задачи речи:</a:t>
            </a:r>
          </a:p>
          <a:p>
            <a:pPr lvl="2"/>
            <a:r>
              <a:rPr lang="ru-RU" dirty="0" smtClean="0"/>
              <a:t>Эстетическая</a:t>
            </a:r>
          </a:p>
          <a:p>
            <a:pPr lvl="2"/>
            <a:r>
              <a:rPr lang="ru-RU" dirty="0" smtClean="0"/>
              <a:t>Создание художественных, поэтичных образов</a:t>
            </a:r>
          </a:p>
          <a:p>
            <a:pPr lvl="2"/>
            <a:r>
              <a:rPr lang="ru-RU" dirty="0" smtClean="0"/>
              <a:t>Эмоциональность воздействия на человека, на его мысли и чувства</a:t>
            </a:r>
          </a:p>
          <a:p>
            <a:pPr lvl="2"/>
            <a:r>
              <a:rPr lang="ru-RU" dirty="0" smtClean="0"/>
              <a:t>экспрессивность</a:t>
            </a:r>
          </a:p>
          <a:p>
            <a:endParaRPr lang="ru-RU" dirty="0" smtClean="0"/>
          </a:p>
          <a:p>
            <a:pPr lvl="2">
              <a:buNone/>
            </a:pPr>
            <a:endParaRPr lang="ru-RU" dirty="0" smtClean="0"/>
          </a:p>
          <a:p>
            <a:pPr lvl="2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и особенности художественного стиля речи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Признаки(общие):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Образность,</a:t>
            </a:r>
            <a:r>
              <a:rPr lang="ru-RU" b="1" dirty="0" smtClean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эмоциональность, </a:t>
            </a:r>
            <a:r>
              <a:rPr lang="ru-RU" dirty="0" err="1" smtClean="0">
                <a:solidFill>
                  <a:schemeClr val="tx1"/>
                </a:solidFill>
              </a:rPr>
              <a:t>оценочность</a:t>
            </a:r>
            <a:r>
              <a:rPr lang="ru-RU" dirty="0" smtClean="0">
                <a:solidFill>
                  <a:schemeClr val="tx1"/>
                </a:solidFill>
              </a:rPr>
              <a:t>, обоснованность, конкретность, страстность, общедоступность</a:t>
            </a:r>
          </a:p>
          <a:p>
            <a:pPr eaLnBrk="1" hangingPunct="1">
              <a:buFontTx/>
              <a:buChar char="-"/>
              <a:defRPr/>
            </a:pPr>
            <a:r>
              <a:rPr lang="ru-RU" dirty="0" smtClean="0"/>
              <a:t>Широкое использование тропов(изобразительно-выразительных средств)</a:t>
            </a:r>
          </a:p>
          <a:p>
            <a:pPr eaLnBrk="1" hangingPunct="1">
              <a:buFontTx/>
              <a:buChar char="-"/>
              <a:defRPr/>
            </a:pPr>
            <a:r>
              <a:rPr lang="ru-RU" dirty="0" smtClean="0"/>
              <a:t>Использование средств других стилей</a:t>
            </a:r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(особенно разговорного)</a:t>
            </a:r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и особенности художественного стиля речи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dirty="0" smtClean="0"/>
              <a:t>Лексические особенности: 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1.Средства художественной выразительности (тропы): сравнения, метафоры, эпитеты, гиперболы, литоты, олицетворения, метонимия, синекдоха и др.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2.Лексика публицистического стиля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3.Диалектная лексика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4.Слова высокого стиля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5.Профессионально-деловые обороты речи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и особенности художественного стиля речи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ru-RU" b="1" dirty="0" smtClean="0"/>
          </a:p>
          <a:p>
            <a:pPr fontAlgn="base"/>
            <a:r>
              <a:rPr lang="ru-RU" dirty="0" smtClean="0"/>
              <a:t>Синтаксические особенности:</a:t>
            </a:r>
          </a:p>
          <a:p>
            <a:pPr fontAlgn="base">
              <a:buNone/>
            </a:pPr>
            <a:r>
              <a:rPr lang="ru-RU" dirty="0" smtClean="0"/>
              <a:t>1.Использование  простых предложений, осложнённых предложений, сложных предложений, сложных синтаксических конструкций;</a:t>
            </a:r>
          </a:p>
          <a:p>
            <a:pPr fontAlgn="base">
              <a:buNone/>
            </a:pPr>
            <a:r>
              <a:rPr lang="ru-RU" dirty="0" smtClean="0"/>
              <a:t>2.Диалог, обращения, </a:t>
            </a:r>
          </a:p>
          <a:p>
            <a:pPr fontAlgn="base">
              <a:buNone/>
            </a:pPr>
            <a:r>
              <a:rPr lang="ru-RU" dirty="0" smtClean="0"/>
              <a:t>3.Прямая речь;</a:t>
            </a:r>
          </a:p>
          <a:p>
            <a:pPr fontAlgn="base"/>
            <a:endParaRPr lang="ru-RU" b="1" dirty="0" smtClean="0"/>
          </a:p>
          <a:p>
            <a:pPr fontAlgn="base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</a:t>
            </a:r>
            <a:r>
              <a:rPr lang="ru-RU" dirty="0" smtClean="0"/>
              <a:t>Понятие и особенности художественного стиля речи</a:t>
            </a:r>
            <a:br>
              <a:rPr lang="ru-RU" dirty="0" smtClean="0"/>
            </a:br>
            <a:endParaRPr lang="ru-RU" sz="4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Главная функция  художественного стиля  - </a:t>
            </a:r>
            <a:r>
              <a:rPr lang="ru-RU" b="1" i="1" dirty="0" smtClean="0"/>
              <a:t>ЭСТЕТИЧЕСКАЯ</a:t>
            </a:r>
            <a:r>
              <a:rPr lang="ru-RU" dirty="0" smtClean="0"/>
              <a:t> (создание образов, вызывающих эмоциональный отклик, эстетическое наслаждение, сопереживание)</a:t>
            </a:r>
          </a:p>
          <a:p>
            <a:pPr eaLnBrk="1" hangingPunct="1"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Художественный стиль – ключ к душе человека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/>
              <a:t>Тропы и стилистические фигуры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Эпитет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Метафора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Метонимия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Синекдоха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Сравнение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Гипербола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Литота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Ирония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Олицетворение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Аллегория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Перифраз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Риторическое обращение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Риторический вопрос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Анафора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Эпифора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Антитеза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Оксюморон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Градация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Эллипсис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Умолчание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Парцелляция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313</TotalTime>
  <Words>969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СТИЛИ РЕЧИ</vt:lpstr>
      <vt:lpstr>Понятие и особенности художественного стиля речи </vt:lpstr>
      <vt:lpstr>Понятие и особенности художественного стиля речи </vt:lpstr>
      <vt:lpstr>Понятие и особенности художественного стиля речи</vt:lpstr>
      <vt:lpstr>Понятие и особенности художественного стиля речи </vt:lpstr>
      <vt:lpstr>Понятие и особенности художественного стиля речи </vt:lpstr>
      <vt:lpstr>      Понятие и особенности художественного стиля речи </vt:lpstr>
      <vt:lpstr>Тропы и стилистические фигуры</vt:lpstr>
      <vt:lpstr>Слайд 10</vt:lpstr>
      <vt:lpstr>             </vt:lpstr>
      <vt:lpstr>     Стилистические фигуры – это особые стилистические обороты. Суть их состоит в особом синтаксическом построении речи. </vt:lpstr>
      <vt:lpstr>             </vt:lpstr>
      <vt:lpstr>              </vt:lpstr>
      <vt:lpstr>         ЭТАПЫ АНАЛИЗА    художественного текста</vt:lpstr>
      <vt:lpstr>Умения при работе с текстами: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Пользователь Windows</cp:lastModifiedBy>
  <cp:revision>38</cp:revision>
  <dcterms:created xsi:type="dcterms:W3CDTF">1601-01-01T00:00:00Z</dcterms:created>
  <dcterms:modified xsi:type="dcterms:W3CDTF">2020-03-31T13:55:55Z</dcterms:modified>
</cp:coreProperties>
</file>