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9"/>
  </p:notesMasterIdLst>
  <p:handoutMasterIdLst>
    <p:handoutMasterId r:id="rId20"/>
  </p:handoutMasterIdLst>
  <p:sldIdLst>
    <p:sldId id="307" r:id="rId2"/>
    <p:sldId id="259" r:id="rId3"/>
    <p:sldId id="280" r:id="rId4"/>
    <p:sldId id="283" r:id="rId5"/>
    <p:sldId id="282" r:id="rId6"/>
    <p:sldId id="284" r:id="rId7"/>
    <p:sldId id="290" r:id="rId8"/>
    <p:sldId id="286" r:id="rId9"/>
    <p:sldId id="309" r:id="rId10"/>
    <p:sldId id="315" r:id="rId11"/>
    <p:sldId id="292" r:id="rId12"/>
    <p:sldId id="294" r:id="rId13"/>
    <p:sldId id="295" r:id="rId14"/>
    <p:sldId id="308" r:id="rId15"/>
    <p:sldId id="274" r:id="rId16"/>
    <p:sldId id="271" r:id="rId17"/>
    <p:sldId id="275" r:id="rId18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2F26"/>
    <a:srgbClr val="583832"/>
    <a:srgbClr val="59313B"/>
    <a:srgbClr val="633741"/>
    <a:srgbClr val="FFD175"/>
    <a:srgbClr val="3718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52" autoAdjust="0"/>
  </p:normalViewPr>
  <p:slideViewPr>
    <p:cSldViewPr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58FB35-6F68-41CD-A65A-C57A7C18163C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2C7CAC-CD9D-4BCB-8AE4-DF38AD4DF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12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D6AA9-7829-4350-A357-49871AC4169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85EDF-2BE3-475A-A6D8-4F4CE7C323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98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5EDF-2BE3-475A-A6D8-4F4CE7C323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5EDF-2BE3-475A-A6D8-4F4CE7C323D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2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92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EF9D-00C1-482F-87AA-7FC23D95D5C9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2293-4156-43F2-831B-3585BEA2C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0E40-0998-4B8C-B82E-166336BE96E8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A7EA0-636F-400B-8259-D12AE5D29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5201E-CA77-4E53-8CA1-06F28A13BCFF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482A-3273-45B9-92F1-CB6724347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668C-FE5A-49DE-BDAA-3A124E8B03AD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DDF4-0EBE-4ACE-AACF-D1FF32B65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BEDD-64BB-46C4-A27A-418CE0DB1301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ECDE5-C86D-4E04-9F3F-A04AF59E1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D7A8-E9FB-4CE7-AAF9-01C72C77DC67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B51F-F614-4FF6-BE98-8ADC57128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3539-F7E5-4E62-B903-4E682BDB00D8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AB0F-A834-40FD-9AD0-3D3E275A1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4CBC-42AE-4572-8450-E4760F52BD7E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FFC56-8DB9-41DA-BFD8-FBEF3C32E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5268-923E-4DEB-8621-6509C20F8E9F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2AE4-B143-4C6F-AF40-D7536F527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98CF-20BC-4475-91F1-537B2EDDC145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E571-6EC2-4992-A4FC-1F9515D51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3847-18DE-4405-832C-52CF3957D6CC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DD07-3EC2-4FAC-B12E-73F0D5745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686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90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90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0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18962748-C5AB-412D-8304-FA622FB14A04}" type="datetimeFigureOut">
              <a:rPr lang="en-US"/>
              <a:pPr>
                <a:defRPr/>
              </a:pPr>
              <a:t>3/24/2020</a:t>
            </a:fld>
            <a:endParaRPr lang="ru-RU"/>
          </a:p>
        </p:txBody>
      </p:sp>
      <p:sp>
        <p:nvSpPr>
          <p:cNvPr id="3690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0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A331411-9EE7-4F5F-8F44-9BBA8F44B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1000" y="381000"/>
            <a:ext cx="8610600" cy="1222375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633741"/>
                </a:solidFill>
              </a:rPr>
              <a:t>Направление </a:t>
            </a:r>
            <a:br>
              <a:rPr lang="ru-RU" sz="6000" dirty="0" smtClean="0">
                <a:solidFill>
                  <a:srgbClr val="633741"/>
                </a:solidFill>
              </a:rPr>
            </a:br>
            <a:r>
              <a:rPr lang="ru-RU" sz="6000" smtClean="0">
                <a:solidFill>
                  <a:srgbClr val="633741"/>
                </a:solidFill>
              </a:rPr>
              <a:t>«Там… </a:t>
            </a:r>
            <a:r>
              <a:rPr lang="ru-RU" sz="6000" dirty="0" smtClean="0">
                <a:solidFill>
                  <a:srgbClr val="633741"/>
                </a:solidFill>
              </a:rPr>
              <a:t>на Войне»</a:t>
            </a:r>
            <a:br>
              <a:rPr lang="ru-RU" sz="6000" dirty="0" smtClean="0">
                <a:solidFill>
                  <a:srgbClr val="633741"/>
                </a:solidFill>
              </a:rPr>
            </a:br>
            <a:r>
              <a:rPr lang="ru-RU" sz="6000" dirty="0" smtClean="0">
                <a:solidFill>
                  <a:srgbClr val="633741"/>
                </a:solidFill>
              </a:rPr>
              <a:t>«</a:t>
            </a:r>
            <a:r>
              <a:rPr lang="ru-RU" sz="6000" smtClean="0">
                <a:solidFill>
                  <a:srgbClr val="633741"/>
                </a:solidFill>
              </a:rPr>
              <a:t>М</a:t>
            </a:r>
            <a:r>
              <a:rPr lang="ru-RU" sz="6000" smtClean="0">
                <a:solidFill>
                  <a:srgbClr val="633741"/>
                </a:solidFill>
              </a:rPr>
              <a:t>ое поколение о </a:t>
            </a:r>
            <a:r>
              <a:rPr lang="ru-RU" sz="6000" dirty="0" smtClean="0">
                <a:solidFill>
                  <a:srgbClr val="633741"/>
                </a:solidFill>
              </a:rPr>
              <a:t>войне</a:t>
            </a:r>
            <a:r>
              <a:rPr lang="ru-RU" sz="6000" dirty="0" smtClean="0">
                <a:solidFill>
                  <a:srgbClr val="633741"/>
                </a:solidFill>
              </a:rPr>
              <a:t>»</a:t>
            </a:r>
            <a:endParaRPr lang="ru-RU" sz="6000" dirty="0" smtClean="0">
              <a:solidFill>
                <a:srgbClr val="6337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lang="ru-RU" dirty="0" smtClean="0">
                <a:solidFill>
                  <a:srgbClr val="633741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633741"/>
                </a:solidFill>
              </a:rPr>
              <a:t> </a:t>
            </a:r>
            <a:br>
              <a:rPr lang="ru-RU" b="1" dirty="0" smtClean="0">
                <a:solidFill>
                  <a:srgbClr val="633741"/>
                </a:solidFill>
              </a:rPr>
            </a:br>
            <a:r>
              <a:rPr lang="ru-RU" b="1" dirty="0" smtClean="0">
                <a:solidFill>
                  <a:srgbClr val="633741"/>
                </a:solidFill>
              </a:rPr>
              <a:t>    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42F26"/>
                </a:solidFill>
              </a:rPr>
              <a:t> 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612845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Описание сражений под </a:t>
            </a:r>
            <a:r>
              <a:rPr lang="ru-RU" sz="2400" dirty="0" err="1"/>
              <a:t>Шенграбеном</a:t>
            </a:r>
            <a:r>
              <a:rPr lang="ru-RU" sz="2400" dirty="0"/>
              <a:t>, Аустерлицем, Бородино, наиболее ярко демонстрирует сплоченность защитников отечества. Победителями в этой войне выходят не те, кто гонится за наградами и чинами, не карьеристы, а простые солдаты, ополченцы, крестьяне, которые совершают подвиги ежеминутно. Перед глазами читателя проходят образы Тушина – скромного командира батареи, Тихона Щербатого, Платона Каратаева, купца Ферапонтова, юного Пети Ростова. В них объединились основные черты характера русского народа, которые помогли противостоять врагу. Все эти люди сражались по собственной воле. Им не нужен был приказ – они встали на защиту собственного дома, земли, родных и близких. И победили.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828836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17588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effectLst/>
              </a:rPr>
              <a:t>Война в романе </a:t>
            </a:r>
            <a:r>
              <a:rPr lang="ru-RU" sz="40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</a:rPr>
              <a:t>Л.Н</a:t>
            </a:r>
            <a:r>
              <a:rPr lang="ru-RU" sz="4000" b="1" dirty="0">
                <a:solidFill>
                  <a:srgbClr val="C00000"/>
                </a:solidFill>
                <a:effectLst/>
              </a:rPr>
              <a:t>. Толстого "Война и мир"</a:t>
            </a:r>
            <a:endParaRPr lang="ru-RU" sz="40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55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 Описывая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</a:rPr>
              <a:t>картины войны 1812 года, Толстой интересуется не солдатскими и офицерскими образами, а поведением и проявлением людских характеров. В рассказах о партизанах героях ощущается любовь и уважение к ним автора, который показывает, что Денисов, Долохов и Тихон Щербатый (обычный русский мужик), совершая свои подвиги, не демонстрировали жестокость по отношению к врагу. 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 партизанском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</a:rPr>
              <a:t>отряде сам командир проявляет жалость к французам, находящимся в плену, по возможности заботится о них. Хотя поведение Долохова, которого в первую очередь волнует карьера, а не пленные, скорее исключение, чем норма.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633741"/>
                </a:solidFill>
              </a:rPr>
              <a:t/>
            </a:r>
            <a:br>
              <a:rPr lang="ru-RU" dirty="0" smtClean="0">
                <a:solidFill>
                  <a:srgbClr val="633741"/>
                </a:solidFill>
              </a:rPr>
            </a:br>
            <a:r>
              <a:rPr lang="ru-RU" dirty="0" smtClean="0">
                <a:solidFill>
                  <a:srgbClr val="63374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213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 Автор </a:t>
            </a:r>
            <a:r>
              <a:rPr lang="ru-RU" sz="2400" dirty="0">
                <a:effectLst/>
              </a:rPr>
              <a:t>показывает не только проявление смелости, отваги на войне, но и черствости, безжалостности. Так, смерть Пети Ростова совершенно не трогает Долохова, который мечтает о мести. Ему нужна кровь побежденного врага. Победа в войне добыта русским народом, имеющим добрую душу, а не жестокими карьеристами типа Долохова.</a:t>
            </a:r>
          </a:p>
          <a:p>
            <a:pPr marL="0" indent="0">
              <a:buNone/>
            </a:pPr>
            <a:r>
              <a:rPr lang="ru-RU" sz="2400" dirty="0" smtClean="0">
                <a:effectLst/>
              </a:rPr>
              <a:t>     Читатель </a:t>
            </a:r>
            <a:r>
              <a:rPr lang="ru-RU" sz="2400" dirty="0">
                <a:effectLst/>
              </a:rPr>
              <a:t>видит, как искренно Денисов переживает гибель Пети во время атаки на французские позиции. Даже казаки были удивлены реакцией и стоном, напоминавшим «собачий лай», вырывающимся из груди офицера. Но, несмотря на боль утраты, Денисов держит себя в руках и не </a:t>
            </a:r>
            <a:r>
              <a:rPr lang="ru-RU" sz="2400" dirty="0" smtClean="0">
                <a:effectLst/>
              </a:rPr>
              <a:t>срывает </a:t>
            </a:r>
            <a:r>
              <a:rPr lang="ru-RU" sz="2400" dirty="0">
                <a:effectLst/>
              </a:rPr>
              <a:t>злобу на пленных французах, не выказывает жестокости к ним.</a:t>
            </a:r>
            <a:br>
              <a:rPr lang="ru-RU" sz="2400" dirty="0">
                <a:effectLst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633741"/>
                </a:solidFill>
              </a:rPr>
              <a:t/>
            </a:r>
            <a:br>
              <a:rPr lang="ru-RU" dirty="0" smtClean="0">
                <a:solidFill>
                  <a:srgbClr val="633741"/>
                </a:solidFill>
              </a:rPr>
            </a:br>
            <a:r>
              <a:rPr lang="ru-RU" dirty="0" smtClean="0">
                <a:solidFill>
                  <a:srgbClr val="63374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В романе Толстой акцентирует внимание читателя на мысли о гуманности русского народа, об отсутствии у него жажды мести, чтобы любой ценой пустить кровь врагу, даже уже побежденному. Об этом высказывается в книге главнокомандующий Кутузов, с сочувствием говоря о пленных французах: «Когда они были сильными, их не надо было жалеть, а сейчас можно, поскольку они ведь тоже люди».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1000" y="381000"/>
            <a:ext cx="8610600" cy="1222375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  <p:txBody>
          <a:bodyPr anchor="t"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633741"/>
                </a:solidFill>
              </a:rPr>
              <a:t>Что такое ВОЙНА?</a:t>
            </a:r>
            <a:br>
              <a:rPr lang="ru-RU" sz="4800" dirty="0" smtClean="0">
                <a:solidFill>
                  <a:srgbClr val="633741"/>
                </a:solidFill>
              </a:rPr>
            </a:br>
            <a:r>
              <a:rPr lang="ru-RU" dirty="0" smtClean="0">
                <a:solidFill>
                  <a:srgbClr val="63374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>
            <a:spLocks noChangeArrowheads="1"/>
          </p:cNvSpPr>
          <p:nvPr/>
        </p:nvSpPr>
        <p:spPr bwMode="auto">
          <a:xfrm rot="13075744">
            <a:off x="2519363" y="900113"/>
            <a:ext cx="4478337" cy="4541837"/>
          </a:xfrm>
          <a:prstGeom prst="ellipse">
            <a:avLst/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6200000" scaled="0"/>
          </a:gradFill>
          <a:ln w="25400" algn="ctr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05200" y="2667000"/>
            <a:ext cx="2667000" cy="1069975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583832"/>
                </a:solidFill>
              </a:rPr>
              <a:t>война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990600" y="2895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u="sng" dirty="0" smtClean="0">
                <a:solidFill>
                  <a:srgbClr val="633741"/>
                </a:solidFill>
                <a:effectLst>
                  <a:outerShdw blurRad="38100" dist="38100" dir="2700000" algn="tl">
                    <a:schemeClr val="bg2">
                      <a:lumMod val="40000"/>
                      <a:lumOff val="60000"/>
                    </a:schemeClr>
                  </a:outerShdw>
                </a:effectLst>
              </a:rPr>
              <a:t>горе</a:t>
            </a:r>
            <a:endParaRPr lang="ru-RU" sz="28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762000" y="1828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1371600" y="9906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b="1" u="sng" dirty="0" smtClean="0">
                <a:solidFill>
                  <a:srgbClr val="633741"/>
                </a:solidFill>
                <a:effectLst>
                  <a:outerShdw blurRad="38100" dist="38100" dir="2700000" algn="tl">
                    <a:schemeClr val="bg2">
                      <a:lumMod val="40000"/>
                      <a:lumOff val="60000"/>
                    </a:schemeClr>
                  </a:outerShdw>
                </a:effectLst>
              </a:rPr>
              <a:t>боль</a:t>
            </a:r>
            <a:endParaRPr lang="ru-RU" sz="32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6" name="Заголовок 1"/>
          <p:cNvSpPr>
            <a:spLocks/>
          </p:cNvSpPr>
          <p:nvPr/>
        </p:nvSpPr>
        <p:spPr bwMode="auto">
          <a:xfrm>
            <a:off x="3657600" y="2286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3200" b="1" u="sng" dirty="0" smtClean="0">
                <a:solidFill>
                  <a:srgbClr val="633741"/>
                </a:solidFill>
                <a:effectLst>
                  <a:outerShdw blurRad="38100" dist="38100" dir="2700000" algn="tl">
                    <a:schemeClr val="bg2">
                      <a:lumMod val="40000"/>
                      <a:lumOff val="60000"/>
                    </a:schemeClr>
                  </a:outerShdw>
                </a:effectLst>
              </a:rPr>
              <a:t>смерть</a:t>
            </a:r>
            <a:endParaRPr lang="ru-RU" sz="32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6248400" y="13716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800" b="1" u="sng" dirty="0" smtClean="0">
                <a:solidFill>
                  <a:srgbClr val="633741"/>
                </a:solidFill>
                <a:effectLst>
                  <a:outerShdw blurRad="38100" dist="38100" dir="2700000" algn="tl">
                    <a:schemeClr val="bg2">
                      <a:lumMod val="40000"/>
                      <a:lumOff val="60000"/>
                    </a:schemeClr>
                  </a:outerShdw>
                </a:effectLst>
              </a:rPr>
              <a:t>страдание</a:t>
            </a:r>
            <a:endParaRPr lang="ru-RU" sz="28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6629400" y="2819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6858000" y="3733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u="sng" dirty="0" smtClean="0">
                <a:solidFill>
                  <a:srgbClr val="633741"/>
                </a:solidFill>
                <a:effectLst>
                  <a:outerShdw blurRad="38100" dist="38100" dir="2700000" algn="tl">
                    <a:schemeClr val="bg2">
                      <a:lumMod val="40000"/>
                      <a:lumOff val="60000"/>
                    </a:schemeClr>
                  </a:outerShdw>
                </a:effectLst>
              </a:rPr>
              <a:t>страх</a:t>
            </a:r>
            <a:endParaRPr lang="ru-RU" sz="28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6324600" y="4267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1" name="Заголовок 1"/>
          <p:cNvSpPr>
            <a:spLocks/>
          </p:cNvSpPr>
          <p:nvPr/>
        </p:nvSpPr>
        <p:spPr bwMode="auto">
          <a:xfrm>
            <a:off x="5334000" y="5105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800" b="1" u="sng" dirty="0" smtClean="0">
                <a:solidFill>
                  <a:srgbClr val="633741"/>
                </a:solidFill>
                <a:effectLst>
                  <a:outerShdw blurRad="38100" dist="38100" dir="2700000" algn="tl">
                    <a:schemeClr val="bg2">
                      <a:lumMod val="40000"/>
                      <a:lumOff val="60000"/>
                    </a:schemeClr>
                  </a:outerShdw>
                </a:effectLst>
              </a:rPr>
              <a:t>испытание</a:t>
            </a:r>
            <a:endParaRPr lang="ru-RU" sz="28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2" name="Заголовок 1"/>
          <p:cNvSpPr>
            <a:spLocks/>
          </p:cNvSpPr>
          <p:nvPr/>
        </p:nvSpPr>
        <p:spPr bwMode="auto">
          <a:xfrm>
            <a:off x="4800600" y="5486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2667000" y="5334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u="sng" dirty="0" smtClean="0">
                <a:solidFill>
                  <a:srgbClr val="633741"/>
                </a:solidFill>
                <a:effectLst>
                  <a:outerShdw blurRad="38100" dist="38100" dir="2700000" algn="tl">
                    <a:schemeClr val="bg2">
                      <a:lumMod val="40000"/>
                      <a:lumOff val="60000"/>
                    </a:schemeClr>
                  </a:outerShdw>
                </a:effectLst>
              </a:rPr>
              <a:t>разлука</a:t>
            </a:r>
            <a:endParaRPr lang="ru-RU" sz="28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4" name="Заголовок 1"/>
          <p:cNvSpPr>
            <a:spLocks/>
          </p:cNvSpPr>
          <p:nvPr/>
        </p:nvSpPr>
        <p:spPr bwMode="auto">
          <a:xfrm>
            <a:off x="1600200" y="4800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5" name="Заголовок 1"/>
          <p:cNvSpPr>
            <a:spLocks/>
          </p:cNvSpPr>
          <p:nvPr/>
        </p:nvSpPr>
        <p:spPr bwMode="auto">
          <a:xfrm>
            <a:off x="990600" y="4191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8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71600" y="4260334"/>
            <a:ext cx="1791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633741"/>
                </a:solidFill>
                <a:effectLst>
                  <a:outerShdw blurRad="38100" dist="38100" dir="2700000" algn="tl">
                    <a:schemeClr val="bg2">
                      <a:lumMod val="40000"/>
                      <a:lumOff val="60000"/>
                    </a:schemeClr>
                  </a:outerShdw>
                </a:effectLst>
              </a:rPr>
              <a:t>кровь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1000" y="381000"/>
            <a:ext cx="8610600" cy="1222375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633741"/>
                </a:solidFill>
              </a:rPr>
              <a:t>Что побеждает в романе?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4343400" y="57150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19200" y="609600"/>
            <a:ext cx="6858000" cy="1523999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Вывод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ru-RU" dirty="0">
                <a:effectLst/>
              </a:rPr>
              <a:t>Необходимо хранить память о войне, несмотря на то, что тяжелые воспоминания, вызывают боль и сожаления. У тех, кому пришлось столкнуться с потерей близких, на чьих глазах погибли родные, у матерей, потерявших детей – навсегда отпечатались в памяти страницы печальной истории страны. Но это должны помнить и современники.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633741"/>
                </a:solidFill>
              </a:rPr>
              <a:t>Примерные темы</a:t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effectLst/>
              </a:rPr>
              <a:t>Что значит быть патриотом? (По роману Л.Н. Толстого "Война и мир").</a:t>
            </a:r>
          </a:p>
          <a:p>
            <a:pPr lvl="0"/>
            <a:r>
              <a:rPr lang="ru-RU" dirty="0">
                <a:effectLst/>
              </a:rPr>
              <a:t>Поведение человека на войне: взгляд </a:t>
            </a:r>
            <a:r>
              <a:rPr lang="ru-RU" dirty="0" smtClean="0">
                <a:effectLst/>
              </a:rPr>
              <a:t>Л.Н</a:t>
            </a:r>
            <a:r>
              <a:rPr lang="ru-RU" dirty="0">
                <a:effectLst/>
              </a:rPr>
              <a:t>. Толстого на природу подвига.</a:t>
            </a:r>
          </a:p>
          <a:p>
            <a:pPr lvl="0"/>
            <a:r>
              <a:rPr lang="ru-RU" dirty="0">
                <a:effectLst/>
              </a:rPr>
              <a:t>Тема истинного и ложного патриотизма в романе Л.Н. Толстого "Война и мир".</a:t>
            </a:r>
          </a:p>
          <a:p>
            <a:pPr lvl="0"/>
            <a:r>
              <a:rPr lang="ru-RU" dirty="0">
                <a:effectLst/>
              </a:rPr>
              <a:t>Каковы приемы изображения жестокого лица войны в романе Л.Н. Толстого "Война и мир"?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lang="ru-RU" sz="5400" dirty="0" smtClean="0">
                <a:solidFill>
                  <a:srgbClr val="C00000"/>
                </a:solidFill>
              </a:rPr>
              <a:t> </a:t>
            </a: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 lvl="0"/>
            <a:r>
              <a:rPr lang="ru-RU" dirty="0">
                <a:effectLst/>
              </a:rPr>
              <a:t>Почему "дубина народной войны" одерживает победу? (По роману Л.Н. Толстого "Война и мир").</a:t>
            </a:r>
          </a:p>
          <a:p>
            <a:pPr lvl="0"/>
            <a:r>
              <a:rPr lang="ru-RU" dirty="0">
                <a:effectLst/>
              </a:rPr>
              <a:t>Почему говорят, что на войне не бывает победивших?</a:t>
            </a:r>
          </a:p>
          <a:p>
            <a:pPr lvl="0"/>
            <a:r>
              <a:rPr lang="ru-RU" dirty="0">
                <a:effectLst/>
              </a:rPr>
              <a:t>Согласны ли вы с утверждением: «Сражение выигрывает тот, кто твердо решил его выиграть»?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/>
            </a:r>
            <a:br>
              <a:rPr lang="ru-RU" sz="5400" dirty="0" smtClean="0">
                <a:solidFill>
                  <a:srgbClr val="633741"/>
                </a:solidFill>
              </a:rPr>
            </a:br>
            <a:r>
              <a:rPr lang="ru-RU" sz="5400" dirty="0" smtClean="0">
                <a:solidFill>
                  <a:srgbClr val="63374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286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633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6337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lvl="0"/>
            <a:r>
              <a:rPr lang="ru-RU" dirty="0">
                <a:effectLst/>
              </a:rPr>
              <a:t>Реализм Толстого в изображении войны в романе "Война и мир".</a:t>
            </a:r>
          </a:p>
          <a:p>
            <a:pPr lvl="0"/>
            <a:r>
              <a:rPr lang="ru-RU" dirty="0">
                <a:effectLst/>
              </a:rPr>
              <a:t>Как вы понимаете значение слов : </a:t>
            </a:r>
            <a:r>
              <a:rPr lang="ru-RU" dirty="0" smtClean="0">
                <a:effectLst/>
              </a:rPr>
              <a:t>«Война </a:t>
            </a:r>
            <a:r>
              <a:rPr lang="ru-RU" dirty="0">
                <a:effectLst/>
              </a:rPr>
              <a:t>не любезность, а самое гадкое дело в жизни, и надо понимать это и не играть в </a:t>
            </a:r>
            <a:r>
              <a:rPr lang="ru-RU" dirty="0" smtClean="0">
                <a:effectLst/>
              </a:rPr>
              <a:t>войну» ?</a:t>
            </a:r>
            <a:endParaRPr lang="ru-RU" dirty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566" y="3287614"/>
            <a:ext cx="2889754" cy="33165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89" y="3581399"/>
            <a:ext cx="4470156" cy="302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71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Цитаты и афоризмы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0" y="1143000"/>
            <a:ext cx="9144000" cy="5715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dirty="0" smtClean="0">
                <a:effectLst/>
              </a:rPr>
              <a:t>Люди </a:t>
            </a:r>
            <a:r>
              <a:rPr lang="ru-RU" dirty="0">
                <a:effectLst/>
              </a:rPr>
              <a:t>думают, что если они назовут преступление убийства «войною», то убийство перестанет быть убийством, </a:t>
            </a:r>
            <a:r>
              <a:rPr lang="ru-RU" dirty="0" smtClean="0">
                <a:effectLst/>
              </a:rPr>
              <a:t>преступлением» (Лев Толстой)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effectLst/>
              </a:rPr>
              <a:t>«Не </a:t>
            </a:r>
            <a:r>
              <a:rPr lang="ru-RU" dirty="0">
                <a:effectLst/>
              </a:rPr>
              <a:t>проливать ничьей крови, обеспечить покой всему миру и мир своему веку – вот высшая </a:t>
            </a:r>
            <a:r>
              <a:rPr lang="ru-RU" dirty="0" smtClean="0">
                <a:effectLst/>
              </a:rPr>
              <a:t>доблесть» (Сенека)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effectLst/>
              </a:rPr>
              <a:t>«Война </a:t>
            </a:r>
            <a:r>
              <a:rPr lang="ru-RU" dirty="0">
                <a:effectLst/>
              </a:rPr>
              <a:t>превращает в диких зверей людей, рожденных, чтобы жить </a:t>
            </a:r>
            <a:r>
              <a:rPr lang="ru-RU" dirty="0" smtClean="0">
                <a:effectLst/>
              </a:rPr>
              <a:t>братьями» (Вольтер)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ru-RU" dirty="0"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effectLst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ru-RU" dirty="0">
              <a:effectLst/>
            </a:endParaRP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0" y="914400"/>
            <a:ext cx="9144000" cy="5943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</a:t>
            </a:r>
            <a:r>
              <a:rPr lang="ru-RU" dirty="0">
                <a:effectLst/>
              </a:rPr>
              <a:t>Самый несправедливый мир я предпочел бы самой справедливой </a:t>
            </a:r>
            <a:r>
              <a:rPr lang="ru-RU" dirty="0" smtClean="0">
                <a:effectLst/>
              </a:rPr>
              <a:t>войне»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(Цицерон)</a:t>
            </a:r>
            <a:endParaRPr lang="ru-RU" dirty="0">
              <a:effectLst/>
            </a:endParaRPr>
          </a:p>
          <a:p>
            <a:pPr lvl="0"/>
            <a:r>
              <a:rPr lang="ru-RU" dirty="0" smtClean="0">
                <a:effectLst/>
              </a:rPr>
              <a:t>«Чтобы </a:t>
            </a:r>
            <a:r>
              <a:rPr lang="ru-RU" dirty="0">
                <a:effectLst/>
              </a:rPr>
              <a:t>цивилизация уцелела, мы должны культивировать науку человеческих взаимоотношений, способность всех народов, самых разных, жить вместе в мире на одной </a:t>
            </a:r>
            <a:r>
              <a:rPr lang="ru-RU" dirty="0" smtClean="0">
                <a:effectLst/>
              </a:rPr>
              <a:t>земле» (Ф</a:t>
            </a:r>
            <a:r>
              <a:rPr lang="ru-RU" dirty="0">
                <a:effectLst/>
              </a:rPr>
              <a:t>. </a:t>
            </a:r>
            <a:r>
              <a:rPr lang="ru-RU" dirty="0" smtClean="0">
                <a:effectLst/>
              </a:rPr>
              <a:t>Рузвельт)</a:t>
            </a:r>
          </a:p>
          <a:p>
            <a:r>
              <a:rPr lang="ru-RU" dirty="0" smtClean="0">
                <a:effectLst/>
              </a:rPr>
              <a:t>«Мир </a:t>
            </a:r>
            <a:r>
              <a:rPr lang="ru-RU" dirty="0">
                <a:effectLst/>
              </a:rPr>
              <a:t>— добродетель цивилизации, война — ее </a:t>
            </a:r>
            <a:r>
              <a:rPr lang="ru-RU" dirty="0" smtClean="0">
                <a:effectLst/>
              </a:rPr>
              <a:t>преступление» (Виктор Гюго)</a:t>
            </a:r>
            <a:r>
              <a:rPr lang="ru-RU" dirty="0">
                <a:effectLst/>
              </a:rPr>
              <a:t> </a:t>
            </a:r>
          </a:p>
          <a:p>
            <a:pPr lvl="0"/>
            <a:endParaRPr lang="ru-RU" dirty="0" smtClean="0">
              <a:effectLst/>
            </a:endParaRPr>
          </a:p>
          <a:p>
            <a:pPr lvl="0"/>
            <a:endParaRPr lang="ru-RU" dirty="0">
              <a:effectLst/>
            </a:endParaRPr>
          </a:p>
          <a:p>
            <a:pPr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0" y="838200"/>
            <a:ext cx="9144000" cy="6019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ru-RU" sz="3200" dirty="0" smtClean="0">
                <a:effectLst/>
              </a:rPr>
              <a:t>«Верней </a:t>
            </a:r>
            <a:r>
              <a:rPr lang="ru-RU" sz="3200" dirty="0">
                <a:effectLst/>
              </a:rPr>
              <a:t>побеждает тот, кто побеждает без </a:t>
            </a:r>
            <a:r>
              <a:rPr lang="ru-RU" sz="3200" dirty="0" smtClean="0">
                <a:effectLst/>
              </a:rPr>
              <a:t>кровопролития» (П. Кальдерон)</a:t>
            </a:r>
            <a:endParaRPr lang="ru-RU" sz="3200" dirty="0">
              <a:effectLst/>
            </a:endParaRPr>
          </a:p>
          <a:p>
            <a:pPr lvl="0"/>
            <a:r>
              <a:rPr lang="ru-RU" sz="3200" dirty="0" smtClean="0">
                <a:effectLst/>
              </a:rPr>
              <a:t>«В </a:t>
            </a:r>
            <a:r>
              <a:rPr lang="ru-RU" sz="3200" dirty="0">
                <a:effectLst/>
              </a:rPr>
              <a:t>войне не бывает выигравших — только </a:t>
            </a:r>
            <a:r>
              <a:rPr lang="ru-RU" sz="3200" dirty="0" smtClean="0">
                <a:effectLst/>
              </a:rPr>
              <a:t>проигравшие» (</a:t>
            </a:r>
            <a:r>
              <a:rPr lang="ru-RU" sz="3200" dirty="0" err="1" smtClean="0">
                <a:effectLst/>
              </a:rPr>
              <a:t>А.Чемберлен</a:t>
            </a:r>
            <a:r>
              <a:rPr lang="ru-RU" sz="3200" dirty="0" smtClean="0">
                <a:effectLst/>
              </a:rPr>
              <a:t>)</a:t>
            </a:r>
            <a:endParaRPr lang="ru-RU" sz="3200" dirty="0">
              <a:effectLst/>
            </a:endParaRPr>
          </a:p>
          <a:p>
            <a:pPr lvl="0"/>
            <a:r>
              <a:rPr lang="ru-RU" sz="3200" dirty="0" smtClean="0">
                <a:effectLst/>
              </a:rPr>
              <a:t>«Самое </a:t>
            </a:r>
            <a:r>
              <a:rPr lang="ru-RU" sz="3200" dirty="0">
                <a:effectLst/>
              </a:rPr>
              <a:t>ужасное, не считая проигранного сражения, это выигранное </a:t>
            </a:r>
            <a:r>
              <a:rPr lang="ru-RU" sz="3200" dirty="0" smtClean="0">
                <a:effectLst/>
              </a:rPr>
              <a:t>сражение» (Герцог Веллингтон)</a:t>
            </a:r>
            <a:endParaRPr lang="ru-RU" sz="3200" dirty="0">
              <a:effectLst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79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  <p:txBody>
          <a:bodyPr anchor="t"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Список произведений 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</a:rPr>
            </a:br>
            <a:r>
              <a:rPr lang="ru-RU" b="1" dirty="0" smtClean="0">
                <a:solidFill>
                  <a:srgbClr val="C00000"/>
                </a:solidFill>
                <a:effectLst/>
              </a:rPr>
              <a:t>к направлению «Война </a:t>
            </a:r>
            <a:r>
              <a:rPr lang="ru-RU" b="1" dirty="0">
                <a:solidFill>
                  <a:srgbClr val="C00000"/>
                </a:solidFill>
                <a:effectLst/>
              </a:rPr>
              <a:t>и мир»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5019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2289459"/>
              </p:ext>
            </p:extLst>
          </p:nvPr>
        </p:nvGraphicFramePr>
        <p:xfrm>
          <a:off x="323850" y="1447800"/>
          <a:ext cx="8496300" cy="6993953"/>
        </p:xfrm>
        <a:graphic>
          <a:graphicData uri="http://schemas.openxmlformats.org/drawingml/2006/table">
            <a:tbl>
              <a:tblPr/>
              <a:tblGrid>
                <a:gridCol w="849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93953">
                <a:tc>
                  <a:txBody>
                    <a:bodyPr/>
                    <a:lstStyle/>
                    <a:p>
                      <a:pPr eaLnBrk="1" hangingPunct="1"/>
                      <a:r>
                        <a:rPr lang="ru-RU" dirty="0" smtClean="0"/>
                        <a:t> 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	"Война и мир", Л.Н. Толстой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	"Капитанская дочка", А.С. Пушкин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	"Тихий дон", М.А. Шолохов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	"А зори здесь тихие", Б. Васильев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	"Судьба человека", М.А. Шолохов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	"Живи и помни", В.Г. Распутин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	"Молодая гвардия", А.А. Фадеев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ru-RU" sz="20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ru-RU" sz="20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ru-RU" sz="20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ru-RU" sz="20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1000" y="381000"/>
            <a:ext cx="8610600" cy="1222375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ru-RU" sz="3600" b="1" dirty="0" smtClean="0">
                <a:solidFill>
                  <a:srgbClr val="633741"/>
                </a:solidFill>
              </a:rPr>
              <a:t>  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Что помогает победить на войне? Л.Н. Толстой "Война и мир"</a:t>
            </a:r>
            <a:r>
              <a:rPr lang="ru-RU" sz="3600" dirty="0">
                <a:solidFill>
                  <a:srgbClr val="C00000"/>
                </a:solidFill>
                <a:effectLst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b="1" dirty="0" smtClean="0">
                <a:solidFill>
                  <a:srgbClr val="633741"/>
                </a:solidFill>
              </a:rPr>
              <a:t>  </a:t>
            </a:r>
            <a:r>
              <a:rPr lang="ru-RU" sz="2800" dirty="0">
                <a:solidFill>
                  <a:schemeClr val="tx1"/>
                </a:solidFill>
                <a:effectLst/>
              </a:rPr>
              <a:t>В одиночку выиграть войну невозможно. Только сплоченность народа перед лицом всеобщей беды, подкрепленная храбростью, преодолевающей страх, открывает путь к победе. Читатель с остротой ощущает чувство единства русского народа во время войны.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  Борьба </a:t>
            </a:r>
            <a:r>
              <a:rPr lang="ru-RU" sz="2800" dirty="0">
                <a:solidFill>
                  <a:schemeClr val="tx1"/>
                </a:solidFill>
                <a:effectLst/>
              </a:rPr>
              <a:t>за жизнь, свободу объединила самых разных людей. Одержать победу над армией французов и защитить родную землю, русским помог боевой дух, солдатская храбрость, вера в свои силы. </a:t>
            </a:r>
            <a:r>
              <a:rPr lang="ru-RU" b="1" dirty="0" smtClean="0">
                <a:solidFill>
                  <a:srgbClr val="633741"/>
                </a:solidFill>
              </a:rPr>
              <a:t/>
            </a:r>
            <a:br>
              <a:rPr lang="ru-RU" b="1" dirty="0" smtClean="0">
                <a:solidFill>
                  <a:srgbClr val="633741"/>
                </a:solidFill>
              </a:rPr>
            </a:br>
            <a:endParaRPr lang="ru-RU" b="1" dirty="0" smtClean="0">
              <a:solidFill>
                <a:srgbClr val="6337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730</TotalTime>
  <Words>835</Words>
  <Application>Microsoft Office PowerPoint</Application>
  <PresentationFormat>Экран (4:3)</PresentationFormat>
  <Paragraphs>65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Равновесие</vt:lpstr>
      <vt:lpstr>Направление  «Там… на Войне» «Мое поколение о войне»</vt:lpstr>
      <vt:lpstr>Примерные темы       </vt:lpstr>
      <vt:lpstr>        </vt:lpstr>
      <vt:lpstr>     </vt:lpstr>
      <vt:lpstr>Цитаты и афоризмы</vt:lpstr>
      <vt:lpstr>Слайд 6</vt:lpstr>
      <vt:lpstr>Слайд 7</vt:lpstr>
      <vt:lpstr>Список произведений  к направлению «Война и мир»</vt:lpstr>
      <vt:lpstr>   Что помогает победить на войне? Л.Н. Толстой "Война и мир"   В одиночку выиграть войну невозможно. Только сплоченность народа перед лицом всеобщей беды, подкрепленная храбростью, преодолевающей страх, открывает путь к победе. Читатель с остротой ощущает чувство единства русского народа во время войны.     Борьба за жизнь, свободу объединила самых разных людей. Одержать победу над армией французов и защитить родную землю, русским помог боевой дух, солдатская храбрость, вера в свои силы.  </vt:lpstr>
      <vt:lpstr>           </vt:lpstr>
      <vt:lpstr>Война в романе  Л.Н. Толстого "Война и мир"</vt:lpstr>
      <vt:lpstr>    </vt:lpstr>
      <vt:lpstr>   </vt:lpstr>
      <vt:lpstr>Что такое ВОЙНА?  </vt:lpstr>
      <vt:lpstr>война</vt:lpstr>
      <vt:lpstr>Что побеждает в романе?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Трофимова</dc:creator>
  <cp:lastModifiedBy>gonshtein</cp:lastModifiedBy>
  <cp:revision>123</cp:revision>
  <dcterms:modified xsi:type="dcterms:W3CDTF">2020-03-24T08:42:44Z</dcterms:modified>
</cp:coreProperties>
</file>