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9A1D-0453-4820-92AE-0455C2E5BE17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AABF-6FBB-445E-AEC0-40A11F4A5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9A1D-0453-4820-92AE-0455C2E5BE17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AABF-6FBB-445E-AEC0-40A11F4A5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9A1D-0453-4820-92AE-0455C2E5BE17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AABF-6FBB-445E-AEC0-40A11F4A5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9A1D-0453-4820-92AE-0455C2E5BE17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AABF-6FBB-445E-AEC0-40A11F4A5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9A1D-0453-4820-92AE-0455C2E5BE17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AABF-6FBB-445E-AEC0-40A11F4A5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9A1D-0453-4820-92AE-0455C2E5BE17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AABF-6FBB-445E-AEC0-40A11F4A5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9A1D-0453-4820-92AE-0455C2E5BE17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AABF-6FBB-445E-AEC0-40A11F4A5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9A1D-0453-4820-92AE-0455C2E5BE17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AABF-6FBB-445E-AEC0-40A11F4A5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9A1D-0453-4820-92AE-0455C2E5BE17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AABF-6FBB-445E-AEC0-40A11F4A5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9A1D-0453-4820-92AE-0455C2E5BE17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AABF-6FBB-445E-AEC0-40A11F4A5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9A1D-0453-4820-92AE-0455C2E5BE17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AABF-6FBB-445E-AEC0-40A11F4A5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19A1D-0453-4820-92AE-0455C2E5BE17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2AABF-6FBB-445E-AEC0-40A11F4A5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733800"/>
          </a:xfrm>
        </p:spPr>
        <p:txBody>
          <a:bodyPr>
            <a:normAutofit/>
          </a:bodyPr>
          <a:lstStyle/>
          <a:p>
            <a:r>
              <a:rPr lang="ru-RU" sz="4000" b="1" i="1" dirty="0">
                <a:solidFill>
                  <a:schemeClr val="accent5">
                    <a:lumMod val="50000"/>
                  </a:schemeClr>
                </a:solidFill>
              </a:rPr>
              <a:t>РАССУЖДЕНИЕ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000" b="1" i="1" dirty="0">
                <a:solidFill>
                  <a:schemeClr val="accent5">
                    <a:lumMod val="50000"/>
                  </a:schemeClr>
                </a:solidFill>
              </a:rPr>
              <a:t>как  функционально-смысловой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000" b="1" i="1" dirty="0">
                <a:solidFill>
                  <a:schemeClr val="accent5">
                    <a:lumMod val="50000"/>
                  </a:schemeClr>
                </a:solidFill>
              </a:rPr>
              <a:t>тип речи.</a:t>
            </a:r>
            <a:endParaRPr lang="ru-RU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ED0001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352800"/>
            <a:ext cx="2917371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ED0001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05200"/>
            <a:ext cx="2917371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Вывод связывается с доказательствами  (опровержениями)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ru-RU" sz="3600" b="1" dirty="0"/>
              <a:t>чаще всего посредством вводных слов</a:t>
            </a:r>
            <a:r>
              <a:rPr lang="ru-RU" sz="3600" dirty="0"/>
              <a:t> 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итак, таким образом и др.,</a:t>
            </a:r>
            <a:r>
              <a:rPr lang="ru-RU" sz="3600" dirty="0"/>
              <a:t> </a:t>
            </a:r>
            <a:r>
              <a:rPr lang="ru-RU" sz="3600" b="1" dirty="0"/>
              <a:t>слов и сочетаний</a:t>
            </a:r>
            <a:r>
              <a:rPr lang="ru-RU" sz="3600" dirty="0"/>
              <a:t> 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поэтому, вот почему; </a:t>
            </a:r>
            <a:r>
              <a:rPr lang="ru-RU" sz="3600" b="1" dirty="0"/>
              <a:t>предложений типа</a:t>
            </a:r>
            <a:r>
              <a:rPr lang="ru-RU" sz="3600" dirty="0"/>
              <a:t> 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Обобщим всё  вышесказанное. Подведём итоги. Из всего сказанного выше следует, что… . Сделаем вывод …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b="1" dirty="0"/>
              <a:t>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ru-RU" sz="3600" b="1" dirty="0"/>
              <a:t>Части рассуждения 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могут быть 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600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связаны</a:t>
            </a:r>
            <a:r>
              <a:rPr lang="ru-RU" sz="3600" dirty="0" smtClean="0"/>
              <a:t> </a:t>
            </a:r>
            <a:r>
              <a:rPr lang="ru-RU" sz="3600" b="1" dirty="0"/>
              <a:t>и без специальных языковых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ru-RU" sz="3600" b="1" dirty="0" smtClean="0"/>
              <a:t>средств</a:t>
            </a:r>
            <a:r>
              <a:rPr lang="ru-RU" sz="3600" b="1" dirty="0"/>
              <a:t>, только по смыслу, а в устной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ru-RU" sz="3600" b="1" dirty="0" smtClean="0"/>
              <a:t>речи </a:t>
            </a:r>
            <a:r>
              <a:rPr lang="ru-RU" sz="3600" b="1" dirty="0"/>
              <a:t>ещё при</a:t>
            </a:r>
            <a:r>
              <a:rPr lang="ru-RU" sz="3600" dirty="0"/>
              <a:t> 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помощи интонации</a:t>
            </a:r>
            <a:r>
              <a:rPr lang="ru-RU" sz="3600" dirty="0"/>
              <a:t>.</a:t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428604"/>
            <a:ext cx="8566150" cy="12065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i="1" dirty="0"/>
              <a:t>         </a:t>
            </a:r>
            <a:r>
              <a:rPr lang="ru-RU" sz="2400" b="1" i="1" dirty="0"/>
              <a:t>Эпитет, олицетворение, сравнение, метафора, метонимия, гипербола, оксюморон, синтаксический параллелизм, антитеза, инверсия, риторический вопрос, парцелляция.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785926"/>
            <a:ext cx="8775700" cy="4775200"/>
          </a:xfrm>
        </p:spPr>
        <p:txBody>
          <a:bodyPr>
            <a:normAutofit lnSpcReduction="10000"/>
          </a:bodyPr>
          <a:lstStyle/>
          <a:p>
            <a:pPr indent="14288" algn="just">
              <a:lnSpc>
                <a:spcPct val="90000"/>
              </a:lnSpc>
              <a:buFontTx/>
              <a:buNone/>
            </a:pPr>
            <a:r>
              <a:rPr lang="ru-RU" dirty="0"/>
              <a:t>     </a:t>
            </a:r>
            <a:r>
              <a:rPr lang="ru-RU" dirty="0" smtClean="0"/>
              <a:t>Примеры:</a:t>
            </a:r>
          </a:p>
          <a:p>
            <a:pPr indent="14288" algn="just">
              <a:lnSpc>
                <a:spcPct val="90000"/>
              </a:lnSpc>
              <a:buFontTx/>
              <a:buNone/>
            </a:pPr>
            <a:r>
              <a:rPr lang="ru-RU" i="1" dirty="0" smtClean="0"/>
              <a:t>Свинцовое </a:t>
            </a:r>
            <a:r>
              <a:rPr lang="ru-RU" i="1" dirty="0"/>
              <a:t>небо; дремлет лес; они, как пух, легки; костёр рябины красной; прочитал всего Гоголя; я видывал, как она косит: что взмах – то готова копна; седая юность; Но в камине догорели угольки. За окошком догорели огоньки; богатый и в будни пирует, а бедный и в праздник горюет; обеды задавал он отличные; знаете ли вы украинскую ночь?; Во всем мне хочется дойти до самой сути. В работе, в поисках пути, в сердечной смуте.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692150"/>
            <a:ext cx="8953500" cy="5241925"/>
          </a:xfrm>
        </p:spPr>
        <p:txBody>
          <a:bodyPr/>
          <a:lstStyle/>
          <a:p>
            <a:pPr marL="898525" indent="-898525">
              <a:buFontTx/>
              <a:buNone/>
            </a:pPr>
            <a:r>
              <a:rPr lang="ru-RU" dirty="0"/>
              <a:t> </a:t>
            </a:r>
            <a:r>
              <a:rPr lang="ru-RU" sz="2600" dirty="0"/>
              <a:t>А) </a:t>
            </a:r>
            <a:r>
              <a:rPr lang="ru-RU" sz="2600" u="sng" dirty="0"/>
              <a:t>Укажите предложение с грамматической ошибкой. Запишите его в исправленном виде.</a:t>
            </a:r>
          </a:p>
          <a:p>
            <a:pPr marL="898525" indent="-898525">
              <a:buFontTx/>
              <a:buNone/>
            </a:pPr>
            <a:endParaRPr lang="ru-RU" sz="2600" i="1" dirty="0"/>
          </a:p>
          <a:p>
            <a:pPr marL="898525" indent="-898525">
              <a:buFontTx/>
              <a:buNone/>
            </a:pPr>
            <a:r>
              <a:rPr lang="ru-RU" sz="2600" i="1" dirty="0"/>
              <a:t>       </a:t>
            </a:r>
            <a:r>
              <a:rPr lang="ru-RU" sz="2600" b="1" i="1" dirty="0"/>
              <a:t>1) Хор исполнял «Калинку».</a:t>
            </a:r>
          </a:p>
          <a:p>
            <a:pPr marL="898525" indent="-898525">
              <a:buFontTx/>
              <a:buNone/>
            </a:pPr>
            <a:r>
              <a:rPr lang="ru-RU" sz="2600" b="1" i="1" dirty="0"/>
              <a:t>       2) Все, кто работал на заводе, отдыхали в санатории.</a:t>
            </a:r>
          </a:p>
          <a:p>
            <a:pPr marL="898525" indent="-898525">
              <a:buFontTx/>
              <a:buNone/>
            </a:pPr>
            <a:r>
              <a:rPr lang="ru-RU" sz="2600" b="1" i="1" dirty="0"/>
              <a:t>       3) Ознакомьтесь со списком учеников, сдавшими             экзамен.</a:t>
            </a:r>
          </a:p>
          <a:p>
            <a:pPr marL="898525" indent="-898525">
              <a:buFontTx/>
              <a:buNone/>
            </a:pPr>
            <a:r>
              <a:rPr lang="ru-RU" sz="2600" b="1" i="1" dirty="0"/>
              <a:t>       4) Один из студентов был удостоен Ломоносовской            премии.</a:t>
            </a:r>
          </a:p>
          <a:p>
            <a:pPr marL="898525" indent="-898525">
              <a:buFontTx/>
              <a:buNone/>
            </a:pPr>
            <a:endParaRPr lang="ru-RU" sz="26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620713"/>
            <a:ext cx="8775700" cy="5602287"/>
          </a:xfrm>
        </p:spPr>
        <p:txBody>
          <a:bodyPr>
            <a:normAutofit/>
          </a:bodyPr>
          <a:lstStyle/>
          <a:p>
            <a:pPr marL="1611313" indent="-1611313">
              <a:lnSpc>
                <a:spcPct val="80000"/>
              </a:lnSpc>
              <a:buFontTx/>
              <a:buNone/>
            </a:pPr>
            <a:r>
              <a:rPr lang="ru-RU" sz="2800" dirty="0"/>
              <a:t> В) </a:t>
            </a:r>
            <a:r>
              <a:rPr lang="ru-RU" sz="2800" u="sng" dirty="0"/>
              <a:t>В каком слове вместо слова </a:t>
            </a:r>
            <a:r>
              <a:rPr lang="ru-RU" sz="2800" b="1" i="1" u="sng" dirty="0"/>
              <a:t>еловый</a:t>
            </a:r>
            <a:r>
              <a:rPr lang="ru-RU" sz="2800" b="1" u="sng" dirty="0"/>
              <a:t> </a:t>
            </a:r>
            <a:r>
              <a:rPr lang="ru-RU" sz="2800" u="sng" dirty="0"/>
              <a:t>нужно употребить </a:t>
            </a:r>
            <a:r>
              <a:rPr lang="ru-RU" sz="2800" b="1" i="1" u="sng" dirty="0"/>
              <a:t>елочный.</a:t>
            </a:r>
          </a:p>
          <a:p>
            <a:pPr marL="1611313" indent="-1611313">
              <a:lnSpc>
                <a:spcPct val="80000"/>
              </a:lnSpc>
              <a:buFontTx/>
              <a:buNone/>
            </a:pPr>
            <a:endParaRPr lang="ru-RU" sz="2800" i="1" dirty="0"/>
          </a:p>
          <a:p>
            <a:pPr marL="1611313" indent="-1611313">
              <a:lnSpc>
                <a:spcPct val="80000"/>
              </a:lnSpc>
              <a:buFontTx/>
              <a:buNone/>
            </a:pPr>
            <a:r>
              <a:rPr lang="ru-RU" sz="2800" i="1" dirty="0"/>
              <a:t>             1) Горящие на березках льдинки напоминали                 новогодние </a:t>
            </a:r>
            <a:r>
              <a:rPr lang="ru-RU" sz="2800" b="1" i="1" dirty="0"/>
              <a:t>еловые</a:t>
            </a:r>
            <a:r>
              <a:rPr lang="ru-RU" sz="2800" i="1" dirty="0"/>
              <a:t> огоньки.</a:t>
            </a:r>
          </a:p>
          <a:p>
            <a:pPr marL="1611313" indent="-1611313">
              <a:lnSpc>
                <a:spcPct val="80000"/>
              </a:lnSpc>
              <a:buFontTx/>
              <a:buNone/>
            </a:pPr>
            <a:r>
              <a:rPr lang="ru-RU" sz="2800" i="1" dirty="0"/>
              <a:t>             2) Наше внимание привлекли </a:t>
            </a:r>
            <a:r>
              <a:rPr lang="ru-RU" sz="2800" b="1" i="1" dirty="0"/>
              <a:t>еловые </a:t>
            </a:r>
            <a:r>
              <a:rPr lang="ru-RU" sz="2800" i="1" dirty="0"/>
              <a:t>посадки.</a:t>
            </a:r>
          </a:p>
          <a:p>
            <a:pPr marL="1611313" indent="-1611313">
              <a:lnSpc>
                <a:spcPct val="80000"/>
              </a:lnSpc>
              <a:buFontTx/>
              <a:buNone/>
            </a:pPr>
            <a:r>
              <a:rPr lang="ru-RU" sz="2800" i="1" dirty="0"/>
              <a:t>             3) Горят свечи, в печи весело потрескивает </a:t>
            </a:r>
            <a:r>
              <a:rPr lang="ru-RU" sz="2800" b="1" i="1" dirty="0"/>
              <a:t>                 еловое </a:t>
            </a:r>
            <a:r>
              <a:rPr lang="ru-RU" sz="2800" i="1" dirty="0"/>
              <a:t>полено.</a:t>
            </a:r>
          </a:p>
          <a:p>
            <a:pPr marL="1611313" indent="-1611313">
              <a:lnSpc>
                <a:spcPct val="80000"/>
              </a:lnSpc>
              <a:buFontTx/>
              <a:buNone/>
            </a:pPr>
            <a:r>
              <a:rPr lang="ru-RU" sz="2800" i="1" dirty="0"/>
              <a:t>             4) Для нормального развития </a:t>
            </a:r>
            <a:r>
              <a:rPr lang="ru-RU" sz="2800" b="1" i="1" dirty="0"/>
              <a:t>еловой</a:t>
            </a:r>
            <a:r>
              <a:rPr lang="ru-RU" sz="2800" i="1" dirty="0"/>
              <a:t> породе                  деревьев вначале бывает очень нужна тень.</a:t>
            </a:r>
          </a:p>
          <a:p>
            <a:pPr marL="1611313" indent="-1611313">
              <a:lnSpc>
                <a:spcPct val="80000"/>
              </a:lnSpc>
              <a:buFontTx/>
              <a:buNone/>
            </a:pPr>
            <a:endParaRPr lang="ru-RU" sz="2800" dirty="0"/>
          </a:p>
          <a:p>
            <a:pPr marL="1611313" indent="-1611313" algn="r">
              <a:lnSpc>
                <a:spcPct val="80000"/>
              </a:lnSpc>
              <a:buFontTx/>
              <a:buNone/>
            </a:pPr>
            <a:r>
              <a:rPr lang="ru-RU" sz="2800" dirty="0"/>
              <a:t>                      </a:t>
            </a:r>
            <a:r>
              <a:rPr lang="ru-RU" sz="2800" u="sng" dirty="0"/>
              <a:t>Выпишите </a:t>
            </a:r>
            <a:r>
              <a:rPr lang="ru-RU" sz="2800" u="sng" dirty="0" smtClean="0"/>
              <a:t>предложение, в котором словосочетание  </a:t>
            </a:r>
            <a:r>
              <a:rPr lang="ru-RU" sz="2800" u="sng" dirty="0"/>
              <a:t>со </a:t>
            </a:r>
            <a:r>
              <a:rPr lang="ru-RU" sz="2800" u="sng" dirty="0" smtClean="0"/>
              <a:t>словом  </a:t>
            </a:r>
            <a:r>
              <a:rPr lang="ru-RU" sz="2800" b="1" i="1" u="sng" dirty="0" smtClean="0"/>
              <a:t>елочный</a:t>
            </a:r>
            <a:r>
              <a:rPr lang="ru-RU" sz="2800" u="sng" dirty="0" smtClean="0"/>
              <a:t>.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836613"/>
            <a:ext cx="7981950" cy="53863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Г) </a:t>
            </a:r>
            <a:r>
              <a:rPr lang="ru-RU" sz="2800" u="sng" dirty="0"/>
              <a:t>Какое слово состоит из приставки, корня, суффикса и окончания?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                           </a:t>
            </a:r>
            <a:r>
              <a:rPr lang="ru-RU" sz="2800" b="1" i="1" dirty="0"/>
              <a:t>1) получение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 dirty="0"/>
              <a:t>                           3) засорение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 dirty="0"/>
              <a:t>                           2) размешивая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 dirty="0"/>
              <a:t>                           4) пропитанный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 b="1" i="1" dirty="0"/>
          </a:p>
          <a:p>
            <a:pPr algn="r">
              <a:lnSpc>
                <a:spcPct val="90000"/>
              </a:lnSpc>
              <a:buFontTx/>
              <a:buNone/>
            </a:pPr>
            <a:r>
              <a:rPr lang="ru-RU" sz="2800" u="sng" dirty="0" smtClean="0"/>
              <a:t>Выпишите это слово.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r>
              <a:rPr lang="en-US" sz="1400" b="1" u="sng" dirty="0" smtClean="0"/>
              <a:t/>
            </a:r>
            <a:br>
              <a:rPr lang="en-US" sz="1400" b="1" u="sng" dirty="0" smtClean="0"/>
            </a:br>
            <a:r>
              <a:rPr lang="ru-RU" sz="4800" b="1" u="sng" dirty="0" smtClean="0">
                <a:solidFill>
                  <a:schemeClr val="accent5">
                    <a:lumMod val="75000"/>
                  </a:schemeClr>
                </a:solidFill>
              </a:rPr>
              <a:t>Рассуждение </a:t>
            </a:r>
            <a:r>
              <a:rPr lang="ru-RU" sz="4800" dirty="0"/>
              <a:t>– </a:t>
            </a:r>
            <a:r>
              <a:rPr lang="ru-RU" sz="4800" b="1" dirty="0"/>
              <a:t>это тип текста, в 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ru-RU" sz="4800" b="1" dirty="0" smtClean="0"/>
              <a:t>котором</a:t>
            </a:r>
            <a:r>
              <a:rPr lang="ru-RU" sz="4800" dirty="0" smtClean="0"/>
              <a:t> </a:t>
            </a:r>
            <a:r>
              <a:rPr lang="ru-RU" sz="4800" b="1" i="1" dirty="0">
                <a:solidFill>
                  <a:schemeClr val="accent5">
                    <a:lumMod val="75000"/>
                  </a:schemeClr>
                </a:solidFill>
              </a:rPr>
              <a:t>утверждается</a:t>
            </a:r>
            <a:r>
              <a:rPr lang="ru-RU" sz="4800" dirty="0"/>
              <a:t> </a:t>
            </a:r>
            <a:r>
              <a:rPr lang="ru-RU" sz="4800" b="1" dirty="0"/>
              <a:t>или 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</a:rPr>
              <a:t>отрицается</a:t>
            </a:r>
            <a:r>
              <a:rPr lang="ru-RU" sz="4800" b="1" i="1" dirty="0" smtClean="0"/>
              <a:t> </a:t>
            </a:r>
            <a:r>
              <a:rPr lang="ru-RU" sz="4800" b="1" dirty="0"/>
              <a:t>какой – либо факт, 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ru-RU" sz="4800" b="1" dirty="0" smtClean="0"/>
              <a:t>явление</a:t>
            </a:r>
            <a:r>
              <a:rPr lang="ru-RU" sz="4800" b="1" dirty="0"/>
              <a:t>,  говорится о причинах и 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ru-RU" sz="4800" b="1" dirty="0" smtClean="0"/>
              <a:t>следствиях </a:t>
            </a:r>
            <a:r>
              <a:rPr lang="ru-RU" sz="4800" b="1" dirty="0"/>
              <a:t>какого-либо факта, 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ru-RU" sz="4800" b="1" dirty="0" smtClean="0"/>
              <a:t>явления</a:t>
            </a:r>
            <a:r>
              <a:rPr lang="ru-RU" sz="4800" b="1" dirty="0"/>
              <a:t>, события.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ru-RU" sz="3600" b="1" u="sng" dirty="0">
                <a:solidFill>
                  <a:schemeClr val="accent5">
                    <a:lumMod val="75000"/>
                  </a:schemeClr>
                </a:solidFill>
              </a:rPr>
              <a:t>Рассуждение</a:t>
            </a:r>
            <a:r>
              <a:rPr lang="ru-RU" sz="3600" b="1" dirty="0"/>
              <a:t> состоит из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трёх</a:t>
            </a:r>
            <a:r>
              <a:rPr lang="ru-RU" sz="3600" dirty="0"/>
              <a:t> </a:t>
            </a:r>
            <a:r>
              <a:rPr lang="ru-RU" sz="3600" b="1" dirty="0"/>
              <a:t>частей:</a:t>
            </a:r>
            <a:r>
              <a:rPr lang="ru-RU" sz="3600" dirty="0"/>
              <a:t> </a:t>
            </a:r>
            <a:br>
              <a:rPr lang="ru-RU" sz="3600" dirty="0"/>
            </a:br>
            <a:r>
              <a:rPr lang="ru-RU" sz="3600" dirty="0"/>
              <a:t> </a:t>
            </a:r>
            <a:br>
              <a:rPr lang="ru-RU" sz="3600" dirty="0"/>
            </a:br>
            <a:r>
              <a:rPr lang="ru-RU" sz="3600" b="1" dirty="0"/>
              <a:t>1</a:t>
            </a:r>
            <a:r>
              <a:rPr lang="ru-RU" sz="3600" b="1" dirty="0" smtClean="0"/>
              <a:t>)</a:t>
            </a:r>
            <a:r>
              <a:rPr lang="en-US" sz="3600" dirty="0" smtClean="0"/>
              <a:t> </a:t>
            </a: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тезиса</a:t>
            </a:r>
            <a:r>
              <a:rPr lang="ru-RU" sz="3600" dirty="0" smtClean="0"/>
              <a:t> </a:t>
            </a:r>
            <a:r>
              <a:rPr lang="ru-RU" sz="3600" b="1" dirty="0"/>
              <a:t>(какая-либо мысль);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 </a:t>
            </a:r>
            <a:br>
              <a:rPr lang="ru-RU" sz="3600" dirty="0"/>
            </a:br>
            <a:r>
              <a:rPr lang="ru-RU" sz="3600" b="1" dirty="0"/>
              <a:t>2)</a:t>
            </a:r>
            <a:r>
              <a:rPr lang="ru-RU" sz="3600" dirty="0"/>
              <a:t> 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доказательства</a:t>
            </a:r>
            <a:r>
              <a:rPr lang="ru-RU" sz="3600" dirty="0"/>
              <a:t>  </a:t>
            </a:r>
            <a:r>
              <a:rPr lang="ru-RU" sz="3600" b="1" dirty="0"/>
              <a:t>или</a:t>
            </a:r>
            <a:r>
              <a:rPr lang="ru-RU" sz="3600" dirty="0"/>
              <a:t> 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опровержения</a:t>
            </a:r>
            <a:r>
              <a:rPr lang="ru-RU" sz="3600" dirty="0"/>
              <a:t> </a:t>
            </a:r>
            <a:r>
              <a:rPr lang="ru-RU" sz="3600" b="1" dirty="0"/>
              <a:t>этого тезиса;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 </a:t>
            </a:r>
            <a:br>
              <a:rPr lang="ru-RU" sz="3600" dirty="0"/>
            </a:br>
            <a:r>
              <a:rPr lang="ru-RU" sz="3600" b="1" dirty="0"/>
              <a:t>3)</a:t>
            </a:r>
            <a:r>
              <a:rPr lang="ru-RU" sz="3600" dirty="0"/>
              <a:t>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вывод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а</a:t>
            </a:r>
            <a:r>
              <a:rPr lang="ru-RU" sz="3600" dirty="0" smtClean="0"/>
              <a:t> </a:t>
            </a:r>
            <a:r>
              <a:rPr lang="ru-RU" sz="3600" b="1" dirty="0"/>
              <a:t>(заключение).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126162"/>
          </a:xfrm>
        </p:spPr>
        <p:txBody>
          <a:bodyPr>
            <a:normAutofit/>
          </a:bodyPr>
          <a:lstStyle/>
          <a:p>
            <a:r>
              <a:rPr lang="ru-RU" sz="4800" b="1" u="sng" dirty="0">
                <a:solidFill>
                  <a:schemeClr val="accent2">
                    <a:lumMod val="75000"/>
                  </a:schemeClr>
                </a:solidFill>
              </a:rPr>
              <a:t>Помни!</a:t>
            </a:r>
            <a:r>
              <a:rPr lang="ru-RU" sz="3600" dirty="0"/>
              <a:t>  </a:t>
            </a:r>
            <a:r>
              <a:rPr lang="ru-RU" sz="3600" b="1" i="1" dirty="0"/>
              <a:t>Рассуждение должно дать </a:t>
            </a:r>
            <a:r>
              <a:rPr lang="en-US" sz="3600" b="1" i="1" dirty="0" smtClean="0"/>
              <a:t/>
            </a:r>
            <a:br>
              <a:rPr lang="en-US" sz="3600" b="1" i="1" dirty="0" smtClean="0"/>
            </a:br>
            <a:r>
              <a:rPr lang="en-US" sz="3600" b="1" i="1" dirty="0"/>
              <a:t/>
            </a:r>
            <a:br>
              <a:rPr lang="en-US" sz="3600" b="1" i="1" dirty="0"/>
            </a:br>
            <a:r>
              <a:rPr lang="ru-RU" sz="3600" b="1" i="1" dirty="0" smtClean="0"/>
              <a:t>ответ </a:t>
            </a:r>
            <a:r>
              <a:rPr lang="ru-RU" sz="3600" b="1" i="1" dirty="0"/>
              <a:t>на вопрос:</a:t>
            </a:r>
            <a:r>
              <a:rPr lang="ru-RU" sz="3600" b="1" dirty="0"/>
              <a:t> </a:t>
            </a:r>
            <a:r>
              <a:rPr lang="ru-RU" sz="3600" dirty="0"/>
              <a:t>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ПОЧЕМУ МЫ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УТВЕРЖДАЕМ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ИЛИ ОПРОВЕРГАЕМ)  ЭТО?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ru-RU" sz="3600" b="1" u="sng" dirty="0">
                <a:solidFill>
                  <a:schemeClr val="accent2">
                    <a:lumMod val="75000"/>
                  </a:schemeClr>
                </a:solidFill>
              </a:rPr>
              <a:t>Композиция </a:t>
            </a:r>
            <a:r>
              <a:rPr lang="en-US" sz="3600" b="1" u="sng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</a:rPr>
              <a:t>рассуждения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 </a:t>
            </a:r>
            <a:br>
              <a:rPr lang="ru-RU" sz="3600" dirty="0"/>
            </a:br>
            <a:r>
              <a:rPr lang="ru-RU" sz="3600" dirty="0"/>
              <a:t> </a:t>
            </a:r>
            <a:br>
              <a:rPr lang="ru-RU" sz="3600" dirty="0"/>
            </a:br>
            <a:r>
              <a:rPr lang="ru-RU" sz="3600" b="1" i="1" dirty="0">
                <a:solidFill>
                  <a:schemeClr val="accent5">
                    <a:lumMod val="50000"/>
                  </a:schemeClr>
                </a:solidFill>
              </a:rPr>
              <a:t>   1.  </a:t>
            </a:r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</a:rPr>
              <a:t>ЗАЧИН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b="1" dirty="0" smtClean="0"/>
              <a:t>Это </a:t>
            </a:r>
            <a:r>
              <a:rPr lang="ru-RU" sz="3600" b="1" dirty="0"/>
              <a:t>тезис-предложение (чаще всего </a:t>
            </a:r>
            <a:r>
              <a:rPr lang="ru-RU" sz="3600" b="1" dirty="0" smtClean="0"/>
              <a:t>сложно</a:t>
            </a:r>
            <a:r>
              <a:rPr lang="en-US" sz="3600" b="1" dirty="0" smtClean="0"/>
              <a:t>е</a:t>
            </a:r>
            <a:r>
              <a:rPr lang="ru-RU" sz="3600" b="1" dirty="0" smtClean="0"/>
              <a:t>): </a:t>
            </a:r>
            <a:r>
              <a:rPr lang="ru-RU" sz="3600" b="1" dirty="0"/>
              <a:t>мысль-вопрос, предложение, требующее подтверждения (или опровержения).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2. ОСНОВНАЯ  </a:t>
            </a: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ЧАСТЬ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b="1" dirty="0" smtClean="0"/>
              <a:t>Доказательства </a:t>
            </a:r>
            <a:r>
              <a:rPr lang="ru-RU" sz="3600" b="1" dirty="0"/>
              <a:t>(или опровержения)  тезиса.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>Предложения </a:t>
            </a:r>
            <a:r>
              <a:rPr lang="ru-RU" sz="3600" b="1" dirty="0"/>
              <a:t>строятся при помощи цепной связи: группа второстепенных членов сказуемого (нового) в следующем предложении становится группой второстепенных членов подлежащего (данного).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3. </a:t>
            </a: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КОНЦОВКА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	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b="1" dirty="0" smtClean="0"/>
              <a:t>Вывод </a:t>
            </a:r>
            <a:r>
              <a:rPr lang="ru-RU" sz="3600" b="1" dirty="0"/>
              <a:t>из доказательств (опровержений) основной части: расширяет и углубляет зачин (формулирует понятие, даёт определение).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r>
              <a:rPr lang="ru-RU" sz="4000" b="1" u="sng" dirty="0">
                <a:solidFill>
                  <a:schemeClr val="accent2">
                    <a:lumMod val="75000"/>
                  </a:schemeClr>
                </a:solidFill>
              </a:rPr>
              <a:t>Средства связи частей </a:t>
            </a:r>
            <a:r>
              <a:rPr lang="ru-RU" sz="4000" b="1" u="sng" dirty="0" smtClean="0">
                <a:solidFill>
                  <a:schemeClr val="accent2">
                    <a:lumMod val="75000"/>
                  </a:schemeClr>
                </a:solidFill>
              </a:rPr>
              <a:t>рассуждения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 </a:t>
            </a:r>
            <a:br>
              <a:rPr lang="ru-RU" sz="3600" dirty="0"/>
            </a:br>
            <a:r>
              <a:rPr lang="ru-RU" sz="3600" dirty="0"/>
              <a:t> </a:t>
            </a:r>
            <a:br>
              <a:rPr lang="ru-RU" sz="3600" dirty="0"/>
            </a:br>
            <a:r>
              <a:rPr lang="ru-RU" sz="3600" dirty="0"/>
              <a:t>	</a:t>
            </a:r>
            <a:r>
              <a:rPr lang="ru-RU" sz="3600" b="1" dirty="0"/>
              <a:t>В рассуждении 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для перехода от тезиса к аргументам (доказательствам)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ru-RU" sz="3600" b="1" dirty="0"/>
              <a:t>часто используется вопрос </a:t>
            </a:r>
            <a:r>
              <a:rPr lang="ru-RU" sz="3600" b="1" i="1" dirty="0"/>
              <a:t>почему</a:t>
            </a:r>
            <a:r>
              <a:rPr lang="ru-RU" sz="3600" b="1" dirty="0"/>
              <a:t>?, частица </a:t>
            </a:r>
            <a:r>
              <a:rPr lang="ru-RU" sz="3600" b="1" i="1" dirty="0"/>
              <a:t>ведь</a:t>
            </a:r>
            <a:r>
              <a:rPr lang="ru-RU" sz="3600" b="1" dirty="0"/>
              <a:t> или такие предложения, как: 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И вот почему. Это можно доказать так (следующим образом). Докажем это. В этом легко убедиться. Это объясняется следующим…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ru-RU" sz="3600" b="1" dirty="0"/>
              <a:t>В доказательствах (опровержениях)  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на связь и последовательность мыслей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600" b="1" dirty="0"/>
              <a:t>могут указывать вводные слова и сочетания:</a:t>
            </a:r>
            <a:r>
              <a:rPr lang="ru-RU" sz="3600" dirty="0"/>
              <a:t> 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во-первых, во-вторых, наконец, например, к примеру, допустим, предположим, так, значит, следовательно, в общем, стало быть…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413</Words>
  <Application>Microsoft Office PowerPoint</Application>
  <PresentationFormat>Экран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РАССУЖДЕНИЕ как  функционально-смысловой тип речи.</vt:lpstr>
      <vt:lpstr> Рассуждение – это тип текста, в   котором утверждается или   отрицается какой – либо факт,   явление,  говорится о причинах и   следствиях какого-либо факта,   явления, события. </vt:lpstr>
      <vt:lpstr>Рассуждение состоит из трёх частей:    1) тезиса (какая-либо мысль);   2) доказательства  или опровержения этого тезиса;   3) вывода (заключение). </vt:lpstr>
      <vt:lpstr>Помни!  Рассуждение должно дать   ответ на вопрос:  ПОЧЕМУ МЫ   УТВЕРЖДАЕМ   (ИЛИ ОПРОВЕРГАЕМ)  ЭТО? </vt:lpstr>
      <vt:lpstr>Композиция   рассуждения        1.  ЗАЧИН   Это тезис-предложение (чаще всего сложное): мысль-вопрос, предложение, требующее подтверждения (или опровержения).</vt:lpstr>
      <vt:lpstr>2. ОСНОВНАЯ  ЧАСТЬ  Доказательства (или опровержения)  тезиса.  Предложения строятся при помощи цепной связи: группа второстепенных членов сказуемого (нового) в следующем предложении становится группой второстепенных членов подлежащего (данного). </vt:lpstr>
      <vt:lpstr>3. КОНЦОВКА   Вывод из доказательств (опровержений) основной части: расширяет и углубляет зачин (формулирует понятие, даёт определение). </vt:lpstr>
      <vt:lpstr>Средства связи частей рассуждения      В рассуждении для перехода от тезиса к аргументам (доказательствам)  часто используется вопрос почему?, частица ведь или такие предложения, как: И вот почему. Это можно доказать так (следующим образом). Докажем это. В этом легко убедиться. Это объясняется следующим… </vt:lpstr>
      <vt:lpstr>В доказательствах (опровержениях)  на связь и последовательность мыслей могут указывать вводные слова и сочетания: во-первых, во-вторых, наконец, например, к примеру, допустим, предположим, так, значит, следовательно, в общем, стало быть… </vt:lpstr>
      <vt:lpstr>Вывод связывается с доказательствами  (опровержениями)  чаще всего посредством вводных слов итак, таким образом и др., слов и сочетаний поэтому, вот почему; предложений типа Обобщим всё  вышесказанное. Подведём итоги. Из всего сказанного выше следует, что… . Сделаем вывод … и т.д.</vt:lpstr>
      <vt:lpstr>Части рассуждения могут быть   связаны и без специальных языковых   средств, только по смыслу, а в устной   речи ещё при помощи интонации. </vt:lpstr>
      <vt:lpstr>         Эпитет, олицетворение, сравнение, метафора, метонимия, гипербола, оксюморон, синтаксический параллелизм, антитеза, инверсия, риторический вопрос, парцелляция.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РАССУЖДЕНИЕ как  функционально-смысловой тип речи.</dc:title>
  <dc:creator>Admin</dc:creator>
  <cp:lastModifiedBy>Пользователь Windows</cp:lastModifiedBy>
  <cp:revision>6</cp:revision>
  <dcterms:created xsi:type="dcterms:W3CDTF">2011-12-07T13:28:33Z</dcterms:created>
  <dcterms:modified xsi:type="dcterms:W3CDTF">2020-05-16T14:15:49Z</dcterms:modified>
</cp:coreProperties>
</file>