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9" r:id="rId2"/>
    <p:sldMasterId id="2147483663" r:id="rId3"/>
    <p:sldMasterId id="2147483667" r:id="rId4"/>
    <p:sldMasterId id="2147483721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9F66D"/>
    <a:srgbClr val="4D4D4D"/>
    <a:srgbClr val="969696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695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22531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9D429B-2299-4131-9F4E-18F6392D85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1E13B-8BC6-49AA-B078-D5B7632F7D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47C41-F150-4E81-8C8C-4820AD585D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301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30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301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30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0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D9B44E-1283-41BE-87A4-24A6A79C98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E4A60-7B00-44FD-981D-03B11F88F6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2D6C8-AEF7-4DC6-B12B-4CAAD847D0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B9909-1993-4CD4-AC45-DDAE56B093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4FED-A8BE-41EB-8EC9-99E335B815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A1C73-70E2-4AFA-AFBF-5213F35990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54ACD-2EE5-4191-9E66-63D226A3BA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44777-2113-4796-93FE-ECFAF9F3E7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8945C-A962-4DE8-A66A-64FD88254E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FAA55-FE9F-47AB-9A11-75D349B49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39762-3C5D-4B4A-8404-E49BE5B555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855C-7EF1-48C5-894C-37F35ABC4F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4915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915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1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7CDC240-78CA-477A-B042-E5B803B042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916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3193B-DD38-4849-8693-CB7212DDDE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94650-7A71-4B60-B72D-17E0AA8E31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447DC-08E4-4249-8AC8-802970D9EB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D5E00-4DAB-40DE-AE17-E3A17FC3B3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5D935-AEC8-4060-8356-3CF4B1F25A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49F77-E0D4-439F-9177-119CEAB1DE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561FB-7A7A-4C26-BAAD-01DBE596E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42AB7-E2E9-4DEF-B268-93ECB4F1FF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6DDAF-16A3-4FA7-8FB5-4B971CA547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18FA6-EA6F-4A00-9C5C-2B05889AB2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1317C-4214-4C56-8230-665DC88121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BBF3BB3A-9BBB-401A-B170-CFDCA50F2C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6349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</p:grpSp>
      <p:sp>
        <p:nvSpPr>
          <p:cNvPr id="6349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E41494-461E-4B58-ACE4-C247F871CC1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BF4E2-4BDF-4CA9-B0FB-B51393E956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3C45F-980D-46C7-9584-9E4805B524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82FC6-FA0C-4836-A9D9-05C30424E3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FEE0B-AE4D-4A73-B9C0-66E395AD14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04C16-44E1-4AB7-AB5F-9BD48E84A2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2BF74-A786-45CB-B17B-89A8AF6DEA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97295-67EF-4789-8898-683EFC1316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9969D-4D19-41D7-A5B1-DA50FD4FBC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8CF8C-2E67-48C4-8D60-707FF59479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2216A-7BA7-465E-B674-0F3117A6F2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D4555-CFA1-4A40-B698-7D1628B68E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E1028D-7516-4D95-892D-30A4BA854C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612-CD92-4197-8ACB-E1545FC13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E17-9D22-48F0-BDFC-C4EE108F9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3A-BBDD-40AA-8610-0A668DE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FB9E4-E5A2-4F7D-BEA1-BDC1D51916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615A-63BA-47F2-BEE2-B336DE218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07F1-3C46-45C1-A376-33B8CD8FB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ED5-5B32-4D24-9D0E-1FA0A8890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305F-3E89-4C44-BC15-6DC0F30D0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124F-1AA4-4211-B596-FFF259616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45CDB0-B16F-4C80-81A0-5C85F82BEB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CF86-7064-4F75-B331-A4EAE4230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2C1C-4335-42E1-BF40-D3BE0DBCE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FA57A-872D-476F-A80F-8E77A20A4B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4D6D7-62C5-45B5-BAB0-1C8B0777B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7A05-0C96-4255-A39C-74B7344F69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2A6C6-FFE6-47A0-85DA-7BBA27C597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21507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18D3199-A47B-47EF-9473-08B30ECB0F1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9AA42501-9F21-478A-8EF2-AAD8B0521F7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813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813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81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813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813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kumimoji="0"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EFC37496-2AE1-4BA9-B587-114BBCD7679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19" r:id="rId12"/>
  </p:sldLayoutIdLst>
  <p:transition spd="slow">
    <p:fade thruBlk="1"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246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246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246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247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247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</p:grp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fld id="{F688DC11-0510-40D7-8E52-CB4061F735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0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8D3199-A47B-47EF-9473-08B30ECB0F1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7296150" cy="1492250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33CCFF"/>
                </a:solidFill>
              </a:rPr>
              <a:t>Словообразование </a:t>
            </a:r>
            <a:br>
              <a:rPr lang="ru-RU">
                <a:solidFill>
                  <a:srgbClr val="33CCFF"/>
                </a:solidFill>
              </a:rPr>
            </a:br>
            <a:r>
              <a:rPr lang="ru-RU">
                <a:solidFill>
                  <a:srgbClr val="33CCFF"/>
                </a:solidFill>
              </a:rPr>
              <a:t>в английском языке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2819400" y="1981200"/>
            <a:ext cx="6145213" cy="4687888"/>
          </a:xfrm>
        </p:spPr>
        <p:txBody>
          <a:bodyPr/>
          <a:lstStyle/>
          <a:p>
            <a:pPr marL="274638" indent="-274638">
              <a:buFont typeface="Wingdings" pitchFamily="2" charset="2"/>
              <a:buNone/>
            </a:pPr>
            <a:r>
              <a:rPr lang="ru-RU" b="1"/>
              <a:t>Способы словообразования:</a:t>
            </a:r>
          </a:p>
          <a:p>
            <a:pPr marL="274638" indent="-274638">
              <a:buFont typeface="Wingdings" pitchFamily="2" charset="2"/>
              <a:buAutoNum type="arabicPeriod"/>
            </a:pPr>
            <a:r>
              <a:rPr lang="ru-RU"/>
              <a:t>Словосложение слов или основ</a:t>
            </a:r>
          </a:p>
          <a:p>
            <a:pPr marL="274638" indent="-274638">
              <a:buFont typeface="Wingdings" pitchFamily="2" charset="2"/>
              <a:buAutoNum type="arabicPeriod"/>
            </a:pPr>
            <a:r>
              <a:rPr lang="ru-RU"/>
              <a:t>Конверсия</a:t>
            </a:r>
          </a:p>
          <a:p>
            <a:pPr marL="274638" indent="-274638">
              <a:buFont typeface="Wingdings" pitchFamily="2" charset="2"/>
              <a:buAutoNum type="arabicPeriod"/>
            </a:pPr>
            <a:r>
              <a:rPr lang="ru-RU"/>
              <a:t>Аффиксация(префиксация и суффиксация)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476250"/>
          </a:xfrm>
        </p:spPr>
        <p:txBody>
          <a:bodyPr/>
          <a:lstStyle/>
          <a:p>
            <a:r>
              <a:rPr lang="ru-RU" sz="3400"/>
              <a:t>Словообразование прилагательных</a:t>
            </a:r>
          </a:p>
        </p:txBody>
      </p:sp>
      <p:graphicFrame>
        <p:nvGraphicFramePr>
          <p:cNvPr id="80945" name="Group 49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63677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-ive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относящийся к, принадлежащий, связанный 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nature - native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-ful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наличие качества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beauty - beautiful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-less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отсутствие качества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hope - hopeless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-ous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обладающий данным свойством, признаком, характеристикой в значительной степени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danger - dangerous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stone - stony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633413"/>
          </a:xfrm>
        </p:spPr>
        <p:txBody>
          <a:bodyPr/>
          <a:lstStyle/>
          <a:p>
            <a:r>
              <a:rPr lang="ru-RU" sz="3400"/>
              <a:t>Словообразование глаголов</a:t>
            </a:r>
          </a:p>
        </p:txBody>
      </p:sp>
      <p:graphicFrame>
        <p:nvGraphicFramePr>
          <p:cNvPr id="82994" name="Group 50"/>
          <p:cNvGraphicFramePr>
            <a:graphicFrameLocks noGrp="1"/>
          </p:cNvGraphicFramePr>
          <p:nvPr>
            <p:ph idx="1"/>
          </p:nvPr>
        </p:nvGraphicFramePr>
        <p:xfrm>
          <a:off x="468313" y="1109663"/>
          <a:ext cx="8229600" cy="4767264"/>
        </p:xfrm>
        <a:graphic>
          <a:graphicData uri="http://schemas.openxmlformats.org/drawingml/2006/table">
            <a:tbl>
              <a:tblPr/>
              <a:tblGrid>
                <a:gridCol w="1593850"/>
                <a:gridCol w="4249737"/>
                <a:gridCol w="2386013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делать, осуществлять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active - activ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действие, придающее качество, выраженное в основе глагола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sharp – to sharp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-fy,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-ify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делать, осуществлять, превращать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simple - simpli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вести себя подобно, проводить ту или иную политику или производить действие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 - privat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85720" y="714356"/>
            <a:ext cx="8401080" cy="5416569"/>
          </a:xfrm>
        </p:spPr>
      </p:sp>
      <p:sp>
        <p:nvSpPr>
          <p:cNvPr id="5" name="Прямоугольник 4"/>
          <p:cNvSpPr/>
          <p:nvPr/>
        </p:nvSpPr>
        <p:spPr>
          <a:xfrm>
            <a:off x="1357290" y="857232"/>
            <a:ext cx="6072230" cy="5387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Ex. 1. </a:t>
            </a:r>
            <a:r>
              <a:rPr lang="ru-RU" i="1" u="sng" dirty="0" smtClean="0"/>
              <a:t>Переведите следующие слова, выделите в них суффиксы и префиксы:</a:t>
            </a:r>
            <a:endParaRPr lang="ru-RU" dirty="0" smtClean="0"/>
          </a:p>
          <a:p>
            <a:r>
              <a:rPr lang="en-US" dirty="0" smtClean="0"/>
              <a:t>Untrue, prehistoric, ultramodern, postwar, ex-champion, anti-body, de­ compose, decode, deform, depart, discover, disappearance, reread, re­construct, coauthor, unequal, misunderstand, undress, disarm, anti-fascist, cooperation, co-existence, interaction, superhuman, ultra-violet.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/>
              <a:t>Ex. 2. </a:t>
            </a:r>
            <a:r>
              <a:rPr lang="ru-RU" i="1" u="sng" dirty="0" smtClean="0"/>
              <a:t>Определите, к какой части речи относятся следующие слова. Переведите их:</a:t>
            </a:r>
            <a:endParaRPr lang="ru-RU" dirty="0" smtClean="0"/>
          </a:p>
          <a:p>
            <a:r>
              <a:rPr lang="en-US" dirty="0" smtClean="0"/>
              <a:t>Achievement - achieve, resistance - resistant, assistance - assist - assistant, celebration - celebrate, difference - different, city - citizen, na­tion - national - nationality, measure - measurement, develop - develop­ment, act - active - activity, contain - container, discover - discovery - dis­coverer, literature - literary, graduate - graduation - undergraduate - post-graduate, educate - education, progress - progressive, act - action - activity - active, govern - governor - government.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Прямоугольник 3"/>
          <p:cNvSpPr/>
          <p:nvPr/>
        </p:nvSpPr>
        <p:spPr>
          <a:xfrm>
            <a:off x="1428728" y="1714488"/>
            <a:ext cx="65722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Ex. </a:t>
            </a:r>
            <a:r>
              <a:rPr lang="ru-RU" u="sng" dirty="0" smtClean="0"/>
              <a:t>З. </a:t>
            </a:r>
            <a:r>
              <a:rPr lang="ru-RU" i="1" u="sng" dirty="0" smtClean="0"/>
              <a:t>Образуйте от данных глаголов существительные с по­мощью суффикса </a:t>
            </a:r>
            <a:r>
              <a:rPr lang="ru-RU" b="1" u="sng" dirty="0" smtClean="0"/>
              <a:t>-</a:t>
            </a:r>
            <a:r>
              <a:rPr lang="ru-RU" b="1" u="sng" dirty="0" err="1" smtClean="0"/>
              <a:t>ег</a:t>
            </a:r>
            <a:r>
              <a:rPr lang="ru-RU" u="sng" dirty="0" smtClean="0"/>
              <a:t> или </a:t>
            </a:r>
            <a:r>
              <a:rPr lang="ru-RU" b="1" u="sng" dirty="0" smtClean="0"/>
              <a:t>-</a:t>
            </a:r>
            <a:r>
              <a:rPr lang="en-US" b="1" u="sng" dirty="0" smtClean="0"/>
              <a:t>or</a:t>
            </a:r>
            <a:r>
              <a:rPr lang="en-US" u="sng" dirty="0" smtClean="0"/>
              <a:t>. </a:t>
            </a:r>
            <a:r>
              <a:rPr lang="ru-RU" i="1" u="sng" dirty="0" smtClean="0"/>
              <a:t>Переведите на русский язык:</a:t>
            </a:r>
            <a:endParaRPr lang="ru-RU" dirty="0" smtClean="0"/>
          </a:p>
          <a:p>
            <a:r>
              <a:rPr lang="en-US" dirty="0" smtClean="0"/>
              <a:t>To lead, to write, to read, to visit, to speak, to sleep, to act, to direct, to conduct, to drive, to fight, to mine, to report, to sing, to skate, to swim, to teach, to travel, to sail, to invent, to found, to compose.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/>
              <a:t>Ex. 4. </a:t>
            </a:r>
            <a:r>
              <a:rPr lang="ru-RU" i="1" u="sng" dirty="0" smtClean="0"/>
              <a:t>Образуйте от данных слов существительные с помощью суффикса </a:t>
            </a:r>
            <a:r>
              <a:rPr lang="ru-RU" b="1" i="1" dirty="0" smtClean="0"/>
              <a:t>-</a:t>
            </a:r>
            <a:r>
              <a:rPr lang="en-US" b="1" i="1" dirty="0" err="1" smtClean="0"/>
              <a:t>ist</a:t>
            </a:r>
            <a:r>
              <a:rPr lang="en-US" b="1" i="1" dirty="0" smtClean="0"/>
              <a:t>, -ism, -</a:t>
            </a:r>
            <a:r>
              <a:rPr lang="en-US" b="1" i="1" dirty="0" err="1" smtClean="0"/>
              <a:t>ian</a:t>
            </a:r>
            <a:r>
              <a:rPr lang="en-US" i="1" dirty="0" smtClean="0"/>
              <a:t>. </a:t>
            </a:r>
            <a:r>
              <a:rPr lang="ru-RU" i="1" dirty="0" smtClean="0"/>
              <a:t>Переведите на русский язык:</a:t>
            </a:r>
            <a:endParaRPr lang="ru-RU" dirty="0" smtClean="0"/>
          </a:p>
          <a:p>
            <a:r>
              <a:rPr lang="en-US" dirty="0" smtClean="0"/>
              <a:t>Special, social, art, capital, economy, international, piano, </a:t>
            </a:r>
            <a:r>
              <a:rPr lang="en-US" dirty="0" err="1" smtClean="0"/>
              <a:t>technic</a:t>
            </a:r>
            <a:r>
              <a:rPr lang="en-US" dirty="0" smtClean="0"/>
              <a:t>, ma­thematics, statistics, politics, music, electric, Russia, Hungary, Canada, In­dia.</a:t>
            </a:r>
          </a:p>
          <a:p>
            <a:r>
              <a:rPr lang="en-US" dirty="0" smtClean="0"/>
              <a:t>are, aim, use, shape, fruit, power, thought, harm,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Прямоугольник 3"/>
          <p:cNvSpPr/>
          <p:nvPr/>
        </p:nvSpPr>
        <p:spPr>
          <a:xfrm>
            <a:off x="642910" y="2136339"/>
            <a:ext cx="75724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Ex. </a:t>
            </a:r>
            <a:r>
              <a:rPr lang="ru-RU" u="sng" dirty="0" smtClean="0"/>
              <a:t>5</a:t>
            </a:r>
            <a:r>
              <a:rPr lang="en-US" u="sng" dirty="0" smtClean="0"/>
              <a:t>. </a:t>
            </a:r>
            <a:r>
              <a:rPr lang="ru-RU" i="1" u="sng" dirty="0" smtClean="0"/>
              <a:t>Переведите следующие сложные слова:</a:t>
            </a:r>
            <a:endParaRPr lang="ru-RU" dirty="0" smtClean="0"/>
          </a:p>
          <a:p>
            <a:r>
              <a:rPr lang="en-US" dirty="0" err="1" smtClean="0"/>
              <a:t>Aircraft,airspace,Air</a:t>
            </a:r>
            <a:r>
              <a:rPr lang="en-US" dirty="0" smtClean="0"/>
              <a:t> Force , summer-</a:t>
            </a:r>
            <a:r>
              <a:rPr lang="en-US" dirty="0" err="1" smtClean="0"/>
              <a:t>resort,rest</a:t>
            </a:r>
            <a:r>
              <a:rPr lang="en-US" dirty="0" smtClean="0"/>
              <a:t>-house, custom-house, dining-</a:t>
            </a:r>
            <a:r>
              <a:rPr lang="en-US" dirty="0" err="1" smtClean="0"/>
              <a:t>room,dining</a:t>
            </a:r>
            <a:r>
              <a:rPr lang="en-US" dirty="0" smtClean="0"/>
              <a:t> </a:t>
            </a:r>
            <a:r>
              <a:rPr lang="en-US" dirty="0" err="1" smtClean="0"/>
              <a:t>car,living</a:t>
            </a:r>
            <a:r>
              <a:rPr lang="en-US" dirty="0" smtClean="0"/>
              <a:t>-room , fireplace, </a:t>
            </a:r>
            <a:r>
              <a:rPr lang="en-US" dirty="0" err="1" smtClean="0"/>
              <a:t>nightlife,newsagent,sunglasses,popstar,snowboarding,bungee</a:t>
            </a:r>
            <a:r>
              <a:rPr lang="en-US" dirty="0" smtClean="0"/>
              <a:t> jumping,</a:t>
            </a:r>
          </a:p>
          <a:p>
            <a:r>
              <a:rPr lang="en-US" dirty="0" err="1" smtClean="0"/>
              <a:t>earthquake,greenhouse,laptop,software,science-fiction,solar</a:t>
            </a:r>
            <a:r>
              <a:rPr lang="en-US" dirty="0" smtClean="0"/>
              <a:t> </a:t>
            </a:r>
            <a:r>
              <a:rPr lang="en-US" dirty="0" err="1" smtClean="0"/>
              <a:t>system,so</a:t>
            </a:r>
            <a:r>
              <a:rPr lang="en-US" dirty="0" smtClean="0"/>
              <a:t>-called</a:t>
            </a:r>
            <a:r>
              <a:rPr lang="ru-RU" dirty="0" smtClean="0"/>
              <a:t>.</a:t>
            </a:r>
          </a:p>
          <a:p>
            <a:r>
              <a:rPr lang="en-US" i="1" u="sng" dirty="0" smtClean="0"/>
              <a:t>Ex.6.</a:t>
            </a:r>
            <a:r>
              <a:rPr lang="ru-RU" u="sng" dirty="0" smtClean="0"/>
              <a:t> </a:t>
            </a:r>
            <a:r>
              <a:rPr lang="ru-RU" i="1" u="sng" dirty="0" smtClean="0"/>
              <a:t>Определите, к какой части речи относятся данные слова. Переведите их:</a:t>
            </a:r>
            <a:endParaRPr lang="ru-RU" dirty="0" smtClean="0"/>
          </a:p>
          <a:p>
            <a:r>
              <a:rPr lang="en-US" dirty="0" smtClean="0"/>
              <a:t>Beautiful, function, artist, musician, heartless, economic, worker, badly, act, action, active, basic, fruitless, population, movement, historic, democratic, work, daily, literature, pic­ture, organization, friendship, highly, leader, fight, fighter, national, im­pressive, hopeful, hopeless, beautiful, special, specialist, define, definition, humanism, humanist, humanistic, use, useful, useless.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Словосложение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Образование нового слова происходит путем соединением двух и более слов в одно составное слово по следующим моделям: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733425"/>
          </a:xfrm>
        </p:spPr>
        <p:txBody>
          <a:bodyPr/>
          <a:lstStyle/>
          <a:p>
            <a:r>
              <a:rPr lang="ru-RU" sz="4000"/>
              <a:t>Модели словосложения</a:t>
            </a:r>
          </a:p>
        </p:txBody>
      </p:sp>
      <p:sp>
        <p:nvSpPr>
          <p:cNvPr id="4273" name="Rectangle 177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5976938" cy="1800225"/>
          </a:xfrm>
        </p:spPr>
        <p:txBody>
          <a:bodyPr/>
          <a:lstStyle/>
          <a:p>
            <a:pPr marL="352425" indent="-352425"/>
            <a:r>
              <a:rPr lang="ru-RU" sz="2400" b="0" u="sng"/>
              <a:t>Сложные имена существительные</a:t>
            </a:r>
          </a:p>
          <a:p>
            <a:pPr marL="352425" indent="-352425">
              <a:buFontTx/>
              <a:buNone/>
            </a:pPr>
            <a:r>
              <a:rPr lang="en-US" sz="2000" b="0"/>
              <a:t>N+N</a:t>
            </a:r>
            <a:r>
              <a:rPr lang="en-US" sz="2400" b="0"/>
              <a:t>       ice-cream    </a:t>
            </a:r>
            <a:r>
              <a:rPr lang="ru-RU" sz="2400" b="0"/>
              <a:t>  мороженое</a:t>
            </a:r>
            <a:endParaRPr lang="en-US" sz="2400" b="0"/>
          </a:p>
          <a:p>
            <a:pPr marL="352425" indent="-352425">
              <a:buFontTx/>
              <a:buNone/>
            </a:pPr>
            <a:r>
              <a:rPr lang="en-US" sz="2000" b="0"/>
              <a:t>A+N</a:t>
            </a:r>
            <a:r>
              <a:rPr lang="en-US" sz="2400" b="0"/>
              <a:t>       blackboard</a:t>
            </a:r>
            <a:r>
              <a:rPr lang="ru-RU" sz="2400" b="0"/>
              <a:t>    доска</a:t>
            </a:r>
            <a:endParaRPr lang="en-US" sz="2400" b="0"/>
          </a:p>
          <a:p>
            <a:pPr marL="352425" indent="-352425">
              <a:buFontTx/>
              <a:buNone/>
            </a:pPr>
            <a:r>
              <a:rPr lang="en-US" sz="2000" b="0"/>
              <a:t>V+N</a:t>
            </a:r>
            <a:r>
              <a:rPr lang="en-US" sz="2400" b="0"/>
              <a:t>       grindstone</a:t>
            </a:r>
            <a:r>
              <a:rPr lang="ru-RU" sz="2400" b="0"/>
              <a:t>     точило</a:t>
            </a:r>
            <a:endParaRPr lang="en-US" sz="2400" b="0"/>
          </a:p>
        </p:txBody>
      </p:sp>
      <p:sp>
        <p:nvSpPr>
          <p:cNvPr id="4274" name="Rectangle 178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2781300"/>
            <a:ext cx="6408738" cy="3887788"/>
          </a:xfrm>
        </p:spPr>
        <p:txBody>
          <a:bodyPr/>
          <a:lstStyle/>
          <a:p>
            <a:r>
              <a:rPr lang="ru-RU" sz="2400" b="0" u="sng"/>
              <a:t>Сложные имена прилагательные</a:t>
            </a:r>
          </a:p>
          <a:p>
            <a:pPr>
              <a:buFontTx/>
              <a:buNone/>
            </a:pPr>
            <a:r>
              <a:rPr lang="en-US" sz="2000" b="0"/>
              <a:t>A+A</a:t>
            </a:r>
            <a:r>
              <a:rPr lang="en-US" sz="2400" b="0"/>
              <a:t>       dark-red        </a:t>
            </a:r>
            <a:r>
              <a:rPr lang="ru-RU" sz="2400" b="0"/>
              <a:t>темно-красный</a:t>
            </a:r>
            <a:endParaRPr lang="en-US" sz="2400" b="0"/>
          </a:p>
          <a:p>
            <a:pPr>
              <a:buFontTx/>
              <a:buNone/>
            </a:pPr>
            <a:r>
              <a:rPr lang="en-US" sz="2000" b="0"/>
              <a:t>Num+N</a:t>
            </a:r>
            <a:r>
              <a:rPr lang="en-US" sz="2400" b="0"/>
              <a:t>   first class</a:t>
            </a:r>
            <a:r>
              <a:rPr lang="ru-RU" sz="2400" b="0"/>
              <a:t>      первоклассный</a:t>
            </a:r>
            <a:endParaRPr lang="en-US" sz="2400" b="0"/>
          </a:p>
          <a:p>
            <a:pPr>
              <a:buFontTx/>
              <a:buNone/>
            </a:pPr>
            <a:r>
              <a:rPr lang="en-US" sz="2000" b="0"/>
              <a:t>N+A</a:t>
            </a:r>
            <a:r>
              <a:rPr lang="en-US" sz="2400" b="0"/>
              <a:t>       waterproof</a:t>
            </a:r>
            <a:r>
              <a:rPr lang="ru-RU" sz="2400" b="0"/>
              <a:t>    водонепроницаемый</a:t>
            </a:r>
          </a:p>
          <a:p>
            <a:pPr>
              <a:buFontTx/>
              <a:buNone/>
            </a:pPr>
            <a:endParaRPr lang="ru-RU" sz="2400" b="0"/>
          </a:p>
          <a:p>
            <a:r>
              <a:rPr lang="ru-RU" sz="2400" b="0" u="sng"/>
              <a:t>Сложные глаголы</a:t>
            </a:r>
          </a:p>
          <a:p>
            <a:pPr>
              <a:buFontTx/>
              <a:buNone/>
            </a:pPr>
            <a:r>
              <a:rPr lang="en-US" sz="2000" b="0"/>
              <a:t>A+V</a:t>
            </a:r>
            <a:r>
              <a:rPr lang="en-US" sz="2400" b="0"/>
              <a:t>      </a:t>
            </a:r>
            <a:r>
              <a:rPr lang="ru-RU" sz="2400" b="0"/>
              <a:t> </a:t>
            </a:r>
            <a:r>
              <a:rPr lang="en-US" sz="2400" b="0"/>
              <a:t>to broadcast  </a:t>
            </a:r>
            <a:r>
              <a:rPr lang="ru-RU" sz="2400" b="0"/>
              <a:t>передавать по радио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Конверсия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r>
              <a:rPr lang="ru-RU"/>
              <a:t>Переход слова из одной части речи в другую. Например: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4D4D4D"/>
                </a:solidFill>
              </a:rPr>
              <a:t>V-N-A</a:t>
            </a:r>
            <a:r>
              <a:rPr lang="en-US">
                <a:solidFill>
                  <a:srgbClr val="4D4D4D"/>
                </a:solidFill>
              </a:rPr>
              <a:t>  </a:t>
            </a:r>
            <a:r>
              <a:rPr lang="en-US" sz="2800" i="1">
                <a:solidFill>
                  <a:srgbClr val="4D4D4D"/>
                </a:solidFill>
              </a:rPr>
              <a:t>to light- light- light  </a:t>
            </a:r>
            <a:r>
              <a:rPr lang="ru-RU" sz="2400">
                <a:solidFill>
                  <a:srgbClr val="4D4D4D"/>
                </a:solidFill>
              </a:rPr>
              <a:t>освещать – свет -светлый</a:t>
            </a:r>
            <a:endParaRPr lang="en-US" sz="2400">
              <a:solidFill>
                <a:srgbClr val="4D4D4D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4D4D4D"/>
                </a:solidFill>
              </a:rPr>
              <a:t>V-N</a:t>
            </a:r>
            <a:r>
              <a:rPr lang="en-US">
                <a:solidFill>
                  <a:srgbClr val="4D4D4D"/>
                </a:solidFill>
              </a:rPr>
              <a:t>    </a:t>
            </a:r>
            <a:r>
              <a:rPr lang="en-US" sz="2800" i="1">
                <a:solidFill>
                  <a:srgbClr val="4D4D4D"/>
                </a:solidFill>
              </a:rPr>
              <a:t>to work-work</a:t>
            </a:r>
            <a:r>
              <a:rPr lang="ru-RU" sz="2800" i="1">
                <a:solidFill>
                  <a:srgbClr val="4D4D4D"/>
                </a:solidFill>
              </a:rPr>
              <a:t>  </a:t>
            </a:r>
            <a:r>
              <a:rPr lang="ru-RU" sz="2400">
                <a:solidFill>
                  <a:srgbClr val="4D4D4D"/>
                </a:solidFill>
              </a:rPr>
              <a:t>работать - работа</a:t>
            </a:r>
            <a:endParaRPr lang="en-US" sz="2400">
              <a:solidFill>
                <a:srgbClr val="4D4D4D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4D4D4D"/>
                </a:solidFill>
              </a:rPr>
              <a:t>V-A</a:t>
            </a:r>
            <a:r>
              <a:rPr lang="en-US">
                <a:solidFill>
                  <a:srgbClr val="4D4D4D"/>
                </a:solidFill>
              </a:rPr>
              <a:t>    </a:t>
            </a:r>
            <a:r>
              <a:rPr lang="en-US" sz="2800" i="1">
                <a:solidFill>
                  <a:srgbClr val="4D4D4D"/>
                </a:solidFill>
              </a:rPr>
              <a:t>to free-free</a:t>
            </a:r>
            <a:r>
              <a:rPr lang="ru-RU" sz="2800" i="1">
                <a:solidFill>
                  <a:srgbClr val="4D4D4D"/>
                </a:solidFill>
              </a:rPr>
              <a:t>  </a:t>
            </a:r>
            <a:r>
              <a:rPr lang="ru-RU" sz="2400">
                <a:solidFill>
                  <a:srgbClr val="4D4D4D"/>
                </a:solidFill>
              </a:rPr>
              <a:t>освобождать - свободный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24800" cy="576263"/>
          </a:xfrm>
        </p:spPr>
        <p:txBody>
          <a:bodyPr/>
          <a:lstStyle/>
          <a:p>
            <a:pPr algn="ctr"/>
            <a:r>
              <a:rPr lang="ru-RU" sz="3200"/>
              <a:t>Префиксация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908050"/>
            <a:ext cx="7693025" cy="10080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Образование новых слов при помощи приставок.</a:t>
            </a:r>
          </a:p>
        </p:txBody>
      </p:sp>
      <p:graphicFrame>
        <p:nvGraphicFramePr>
          <p:cNvPr id="6268" name="Group 124"/>
          <p:cNvGraphicFramePr>
            <a:graphicFrameLocks noGrp="1"/>
          </p:cNvGraphicFramePr>
          <p:nvPr>
            <p:ph type="tbl" idx="1"/>
          </p:nvPr>
        </p:nvGraphicFramePr>
        <p:xfrm>
          <a:off x="755650" y="2420938"/>
          <a:ext cx="8208963" cy="4049079"/>
        </p:xfrm>
        <a:graphic>
          <a:graphicData uri="http://schemas.openxmlformats.org/drawingml/2006/table">
            <a:tbl>
              <a:tblPr/>
              <a:tblGrid>
                <a:gridCol w="1998663"/>
                <a:gridCol w="2178050"/>
                <a:gridCol w="2035175"/>
                <a:gridCol w="199707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приставка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её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повторность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recast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переделка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co-operate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сотрудничать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выход за предел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outweight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перевешивать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«сверх», «над»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overload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перегрузка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«до», «перед»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prewar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предвоенный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«под»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subsoil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подпочва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 ,un- ,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dis-,im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отрицательное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agression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uncommon, impossible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ненападение, необычный, невозможный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Суффиксация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Образование новых слов с помощью суффиксов.</a:t>
            </a:r>
          </a:p>
          <a:p>
            <a:r>
              <a:rPr lang="ru-RU"/>
              <a:t>С помощью суффиксации могут быть образованы новые термины или слова, выполняющие в предложении роль существительного, наречия или глагола.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387350"/>
            <a:ext cx="8229600" cy="1143000"/>
          </a:xfrm>
        </p:spPr>
        <p:txBody>
          <a:bodyPr/>
          <a:lstStyle/>
          <a:p>
            <a:r>
              <a:rPr lang="ru-RU" sz="2800"/>
              <a:t>Словообразование существительных</a:t>
            </a:r>
          </a:p>
        </p:txBody>
      </p:sp>
      <p:graphicFrame>
        <p:nvGraphicFramePr>
          <p:cNvPr id="74994" name="Group 242"/>
          <p:cNvGraphicFramePr>
            <a:graphicFrameLocks noGrp="1"/>
          </p:cNvGraphicFramePr>
          <p:nvPr>
            <p:ph type="tbl" idx="1"/>
          </p:nvPr>
        </p:nvGraphicFramePr>
        <p:xfrm>
          <a:off x="179388" y="476250"/>
          <a:ext cx="8793162" cy="6163056"/>
        </p:xfrm>
        <a:graphic>
          <a:graphicData uri="http://schemas.openxmlformats.org/drawingml/2006/table">
            <a:tbl>
              <a:tblPr/>
              <a:tblGrid>
                <a:gridCol w="1223962"/>
                <a:gridCol w="4976813"/>
                <a:gridCol w="2592387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-age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действие, условие или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marry – marri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процесс, состояние или свойство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important – import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ance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-dom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общественный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статус или явление;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состояние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free - free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действующее лицо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sell – sell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visit - visit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-hood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состояние, общественное положение;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качества, свойства;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в) совокупность людей или семей-ные отношения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child - child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hood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saint - saint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hood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brother -brother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-ian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принадлежность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Russia - Russ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-ation,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действие, процесс, состояние;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абстрактное понятие; свойство, качество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transform – transform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ation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accommodate -    accomo-d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549275"/>
          </a:xfrm>
        </p:spPr>
        <p:txBody>
          <a:bodyPr/>
          <a:lstStyle/>
          <a:p>
            <a:r>
              <a:rPr lang="ru-RU" sz="2800"/>
              <a:t>Словообразование существительных</a:t>
            </a:r>
          </a:p>
        </p:txBody>
      </p:sp>
      <p:graphicFrame>
        <p:nvGraphicFramePr>
          <p:cNvPr id="76883" name="Group 83"/>
          <p:cNvGraphicFramePr>
            <a:graphicFrameLocks noGrp="1"/>
          </p:cNvGraphicFramePr>
          <p:nvPr>
            <p:ph idx="1"/>
          </p:nvPr>
        </p:nvGraphicFramePr>
        <p:xfrm>
          <a:off x="107950" y="795338"/>
          <a:ext cx="8856663" cy="5586414"/>
        </p:xfrm>
        <a:graphic>
          <a:graphicData uri="http://schemas.openxmlformats.org/drawingml/2006/table">
            <a:tbl>
              <a:tblPr/>
              <a:tblGrid>
                <a:gridCol w="1511300"/>
                <a:gridCol w="4392613"/>
                <a:gridCol w="2952750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-ment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действие, процесс, состояние;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результат действия или продукт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move – move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improve – improve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-ness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или состояние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hарру - happi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ness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-ship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положение человека в обществе; звание, должность, титул;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умение, мастерство, искусство; занятие;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с) чувство, отношение к чему-либо;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д) абстрактные 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captain – captain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draftsman – draftsman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comrade – comrade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citizen - citizen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абстрактные и собирательные существительные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soldier - soldier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20713"/>
          </a:xfrm>
        </p:spPr>
        <p:txBody>
          <a:bodyPr/>
          <a:lstStyle/>
          <a:p>
            <a:r>
              <a:rPr lang="ru-RU" sz="3400"/>
              <a:t>Словообразование прилагательных</a:t>
            </a:r>
          </a:p>
        </p:txBody>
      </p:sp>
      <p:graphicFrame>
        <p:nvGraphicFramePr>
          <p:cNvPr id="78953" name="Group 105"/>
          <p:cNvGraphicFramePr>
            <a:graphicFrameLocks noGrp="1"/>
          </p:cNvGraphicFramePr>
          <p:nvPr>
            <p:ph idx="1"/>
          </p:nvPr>
        </p:nvGraphicFramePr>
        <p:xfrm>
          <a:off x="179388" y="620713"/>
          <a:ext cx="8713787" cy="6193536"/>
        </p:xfrm>
        <a:graphic>
          <a:graphicData uri="http://schemas.openxmlformats.org/drawingml/2006/table">
            <a:tbl>
              <a:tblPr/>
              <a:tblGrid>
                <a:gridCol w="1296987"/>
                <a:gridCol w="4535488"/>
                <a:gridCol w="2881312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-able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возможность осуществления;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обладание некоторым качест-вом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change – change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able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comfort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comfort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подобие, сходство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addition - addition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-ant,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cоответствующие существительные имеют суффиксы –ant и -ent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importance – import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difference - differ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обладание чем-то, сходство с чем-то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circle - circul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diet - diet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ary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сделанный из чего-либо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wood - wood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сравнительная степень прилагательных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big - bigg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национальность или язык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China – Chin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состав, структура чего-либо, отношение к чему-либо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drama - dramat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-ish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национальная принадлежность;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слабая степень качества (соответствует русским суффиксам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–оват, еват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Scotland – Scott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ish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- redd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ile_20120105145828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file_20120105145828</Template>
  <TotalTime>26</TotalTime>
  <Words>952</Words>
  <Application>Microsoft Office PowerPoint</Application>
  <PresentationFormat>Экран (4:3)</PresentationFormat>
  <Paragraphs>218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file_20120105145828</vt:lpstr>
      <vt:lpstr>Палитра</vt:lpstr>
      <vt:lpstr>Капсулы</vt:lpstr>
      <vt:lpstr>Водяные знаки</vt:lpstr>
      <vt:lpstr>Поток</vt:lpstr>
      <vt:lpstr>Словообразование  в английском языке</vt:lpstr>
      <vt:lpstr>Словосложение</vt:lpstr>
      <vt:lpstr>Модели словосложения</vt:lpstr>
      <vt:lpstr>Конверсия</vt:lpstr>
      <vt:lpstr>Префиксация</vt:lpstr>
      <vt:lpstr>Суффиксация</vt:lpstr>
      <vt:lpstr>Словообразование существительных</vt:lpstr>
      <vt:lpstr>Словообразование существительных</vt:lpstr>
      <vt:lpstr>Словообразование прилагательных</vt:lpstr>
      <vt:lpstr>Словообразование прилагательных</vt:lpstr>
      <vt:lpstr>Словообразование глаголов</vt:lpstr>
      <vt:lpstr>Слайд 12</vt:lpstr>
      <vt:lpstr>Слайд 13</vt:lpstr>
      <vt:lpstr>Слайд 14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  в английском языке</dc:title>
  <dc:creator>Ирина</dc:creator>
  <cp:lastModifiedBy>Пользователь Windows</cp:lastModifiedBy>
  <cp:revision>5</cp:revision>
  <dcterms:created xsi:type="dcterms:W3CDTF">2012-01-15T10:23:28Z</dcterms:created>
  <dcterms:modified xsi:type="dcterms:W3CDTF">2020-03-17T07:42:42Z</dcterms:modified>
</cp:coreProperties>
</file>