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78" r:id="rId2"/>
    <p:sldId id="275" r:id="rId3"/>
    <p:sldId id="276" r:id="rId4"/>
    <p:sldId id="277" r:id="rId5"/>
    <p:sldId id="257" r:id="rId6"/>
    <p:sldId id="263" r:id="rId7"/>
    <p:sldId id="264" r:id="rId8"/>
    <p:sldId id="265" r:id="rId9"/>
    <p:sldId id="267" r:id="rId10"/>
    <p:sldId id="268" r:id="rId11"/>
    <p:sldId id="266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4" autoAdjust="0"/>
    <p:restoredTop sz="90929"/>
  </p:normalViewPr>
  <p:slideViewPr>
    <p:cSldViewPr>
      <p:cViewPr varScale="1">
        <p:scale>
          <a:sx n="73" d="100"/>
          <a:sy n="73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6147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148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4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Щелчок правит 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ru-RU" altLang="ru-RU" noProof="0" smtClean="0"/>
              <a:t>Щелчок правит образец подзаголовка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131CF2F4-B4F0-46D0-9C52-D64B83DB42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95F55-5657-48D5-920D-910EE2BAA9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504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EF2AF-DE9F-43E0-88D6-F0F4B6DF7D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1401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B6031-A0EC-4378-9877-1A24CBF62B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3866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FAF40-5582-4B5C-A198-2DA3F91C81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0266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238A5-8A25-4081-B369-3CBB4C227F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07162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1FE6E-74F3-48DB-B690-DEF667EADC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7950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189F3-9372-4B00-AD6E-4A582E6E7E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799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EE44-DC2E-415E-A723-6D496F053D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600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6FD8D-623E-43E8-97CF-F5163E9B4FF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162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FB534-7F36-43E0-9EB8-4BE7DA5B1C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8829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24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25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28398" dir="3806097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заголовка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Щелчок правит 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D4C678FD-AB72-4684-A008-63DC8D729A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rmeie@mai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Составить Ответ на вопрос Организация архивного хранения</a:t>
            </a:r>
          </a:p>
          <a:p>
            <a:r>
              <a:rPr lang="ru-RU" dirty="0" smtClean="0"/>
              <a:t>Ответ отправить на почту: </a:t>
            </a:r>
            <a:r>
              <a:rPr lang="en-US" dirty="0" smtClean="0">
                <a:hlinkClick r:id="rId2"/>
              </a:rPr>
              <a:t>ermeie@mail.ru</a:t>
            </a:r>
            <a:endParaRPr lang="en-US" dirty="0" smtClean="0"/>
          </a:p>
          <a:p>
            <a:r>
              <a:rPr lang="ru-RU" dirty="0" smtClean="0"/>
              <a:t>Сдать 19.11.2020 до 18:00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pPr algn="ctr"/>
            <a:r>
              <a:rPr kumimoji="0" lang="en-GB" altLang="ru-RU" sz="4000" b="1">
                <a:solidFill>
                  <a:srgbClr val="FF0000"/>
                </a:solidFill>
              </a:rPr>
              <a:t>Как исчисляются сроки хранения документов</a:t>
            </a:r>
            <a:r>
              <a:rPr kumimoji="0" lang="en-GB" altLang="ru-RU" b="1">
                <a:solidFill>
                  <a:schemeClr val="tx1"/>
                </a:solidFill>
              </a:rPr>
              <a:t> </a:t>
            </a:r>
            <a:endParaRPr kumimoji="0" lang="ru-RU" altLang="ru-RU" b="1">
              <a:solidFill>
                <a:schemeClr val="tx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1752600"/>
            <a:ext cx="7315200" cy="1752600"/>
          </a:xfrm>
        </p:spPr>
        <p:txBody>
          <a:bodyPr/>
          <a:lstStyle/>
          <a:p>
            <a:pPr marL="0" indent="0"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lang="ru-RU" altLang="ru-RU" sz="2400" b="1"/>
              <a:t>Срок хранения документов исчисляется</a:t>
            </a:r>
            <a:r>
              <a:rPr lang="ru-RU" altLang="ru-RU" sz="2400" b="1">
                <a:solidFill>
                  <a:schemeClr val="bg2"/>
                </a:solidFill>
              </a:rPr>
              <a:t> </a:t>
            </a:r>
            <a:r>
              <a:rPr lang="ru-RU" altLang="ru-RU" sz="2400" b="1">
                <a:solidFill>
                  <a:srgbClr val="000080"/>
                </a:solidFill>
              </a:rPr>
              <a:t>с 1 января года, следующего за годом окончания их делопроизводством.</a:t>
            </a:r>
            <a:r>
              <a:rPr lang="ru-RU" altLang="ru-RU" sz="2400" b="1">
                <a:solidFill>
                  <a:schemeClr val="bg2"/>
                </a:solidFill>
              </a:rPr>
              <a:t> </a:t>
            </a:r>
            <a:r>
              <a:rPr lang="ru-RU" altLang="ru-RU" sz="2400" b="1"/>
              <a:t>Например, если документ проходил в мае 2003 года, то срок его хранения будет исчисляться с 1 января 2004 года</a:t>
            </a:r>
            <a:r>
              <a:rPr lang="ru-RU" altLang="ru-RU" b="1"/>
              <a:t>. </a:t>
            </a:r>
            <a:endParaRPr lang="ru-RU" altLang="ru-RU" sz="2400">
              <a:solidFill>
                <a:schemeClr val="bg2"/>
              </a:solidFill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886200"/>
            <a:ext cx="14192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371600" y="3962400"/>
            <a:ext cx="5507038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lang="en-GB" altLang="ru-RU" b="1"/>
              <a:t>На отобранные</a:t>
            </a:r>
            <a:r>
              <a:rPr lang="en-GB" altLang="ru-RU"/>
              <a:t> к </a:t>
            </a:r>
            <a:r>
              <a:rPr lang="en-GB" altLang="ru-RU" b="1">
                <a:solidFill>
                  <a:srgbClr val="000080"/>
                </a:solidFill>
              </a:rPr>
              <a:t>уничтожению документы составляется АКТ.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accent1"/>
              </a:buClr>
              <a:buSzPct val="90000"/>
              <a:buFont typeface="Monotype Sorts" pitchFamily="2" charset="2"/>
              <a:buNone/>
            </a:pPr>
            <a:r>
              <a:rPr kumimoji="1" lang="ru-RU" altLang="ru-RU" b="1"/>
              <a:t>Документы измельчают в специальных машинах и затем сырье сдают в макулатуру.</a:t>
            </a:r>
            <a:endParaRPr lang="ru-RU" alt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Этапы архивного хранения документов в организации</a:t>
            </a:r>
            <a:endParaRPr lang="ru-RU" altLang="ru-RU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524000" y="2133600"/>
            <a:ext cx="7239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altLang="ru-RU" sz="2800"/>
              <a:t> </a:t>
            </a:r>
            <a:r>
              <a:rPr lang="ru-RU" altLang="ru-RU" sz="2800" b="1"/>
              <a:t>архив структурного подразделения</a:t>
            </a:r>
          </a:p>
          <a:p>
            <a:pPr>
              <a:buFontTx/>
              <a:buChar char="•"/>
            </a:pPr>
            <a:r>
              <a:rPr lang="ru-RU" altLang="ru-RU" sz="2800" b="1"/>
              <a:t> архив организации</a:t>
            </a:r>
          </a:p>
          <a:p>
            <a:pPr>
              <a:buFontTx/>
              <a:buChar char="•"/>
            </a:pPr>
            <a:r>
              <a:rPr lang="ru-RU" altLang="ru-RU" sz="2800" b="1"/>
              <a:t> государственный архив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096000" y="4191000"/>
          <a:ext cx="2133600" cy="1614488"/>
        </p:xfrm>
        <a:graphic>
          <a:graphicData uri="http://schemas.openxmlformats.org/presentationml/2006/ole">
            <p:oleObj spid="_x0000_s15365" name="Photo Editor Photo" r:id="rId3" imgW="1561905" imgH="1181265" progId="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43000" y="3048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Этапы архивного хранения документов в организации</a:t>
            </a:r>
            <a:endParaRPr lang="ru-RU" altLang="ru-RU" sz="2000" b="1">
              <a:solidFill>
                <a:srgbClr val="FF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6400" y="3886200"/>
            <a:ext cx="1676400" cy="914400"/>
          </a:xfrm>
          <a:prstGeom prst="rect">
            <a:avLst/>
          </a:prstGeom>
          <a:solidFill>
            <a:srgbClr val="FFFF99"/>
          </a:solidFill>
          <a:ln w="190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Архив структурного подразделения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629400" y="1981200"/>
            <a:ext cx="1701800" cy="4984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Хранение 15 лет</a:t>
            </a:r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1295400" y="2133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657600" y="2133600"/>
            <a:ext cx="0" cy="391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248400" y="2362200"/>
            <a:ext cx="0" cy="3689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752600" y="2209800"/>
            <a:ext cx="1531938" cy="9699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400" b="1">
                <a:solidFill>
                  <a:srgbClr val="000000"/>
                </a:solidFill>
              </a:rPr>
              <a:t>Документы текущего и последнего истекшего года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038600" y="5334000"/>
            <a:ext cx="1828800" cy="914400"/>
          </a:xfrm>
          <a:prstGeom prst="rect">
            <a:avLst/>
          </a:prstGeom>
          <a:solidFill>
            <a:srgbClr val="FFFF99"/>
          </a:solidFill>
          <a:ln w="190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Архив организации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6705600" y="5486400"/>
            <a:ext cx="1531938" cy="5334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Уничтожение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962400" y="3581400"/>
            <a:ext cx="1905000" cy="1162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Дела </a:t>
            </a:r>
            <a:r>
              <a:rPr lang="ru-RU" altLang="ru-RU" sz="1600" b="1">
                <a:solidFill>
                  <a:srgbClr val="FF0000"/>
                </a:solidFill>
              </a:rPr>
              <a:t>временного </a:t>
            </a:r>
            <a:r>
              <a:rPr lang="ru-RU" altLang="ru-RU" sz="1600" b="1">
                <a:solidFill>
                  <a:srgbClr val="000000"/>
                </a:solidFill>
              </a:rPr>
              <a:t>хранения </a:t>
            </a:r>
          </a:p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(сдача по номенклатуре)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629400" y="4343400"/>
            <a:ext cx="1905000" cy="5699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Хранение до истечения срока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676400" y="5410200"/>
            <a:ext cx="1660525" cy="5699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Хранение </a:t>
            </a:r>
          </a:p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2 года</a:t>
            </a: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>
            <a:off x="2286000" y="3276600"/>
            <a:ext cx="255588" cy="461963"/>
          </a:xfrm>
          <a:prstGeom prst="downArrow">
            <a:avLst>
              <a:gd name="adj1" fmla="val 50000"/>
              <a:gd name="adj2" fmla="val 4518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629400" y="3124200"/>
            <a:ext cx="1905000" cy="762000"/>
          </a:xfrm>
          <a:prstGeom prst="rect">
            <a:avLst/>
          </a:prstGeom>
          <a:solidFill>
            <a:srgbClr val="FFFF99"/>
          </a:solidFill>
          <a:ln w="19050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99"/>
            </a:extrusionClr>
            <a:contourClr>
              <a:srgbClr val="FFFF99"/>
            </a:contourClr>
          </a:sp3d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Государственный архив</a:t>
            </a: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>
            <a:off x="5943600" y="2133600"/>
            <a:ext cx="638175" cy="230188"/>
          </a:xfrm>
          <a:prstGeom prst="rightArrow">
            <a:avLst>
              <a:gd name="adj1" fmla="val 50000"/>
              <a:gd name="adj2" fmla="val 693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3962400" y="2057400"/>
            <a:ext cx="1965325" cy="1162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 altLang="ru-RU" sz="1600" b="1">
              <a:solidFill>
                <a:srgbClr val="000000"/>
              </a:solidFill>
            </a:endParaRPr>
          </a:p>
          <a:p>
            <a:pPr algn="ctr"/>
            <a:r>
              <a:rPr lang="ru-RU" altLang="ru-RU" sz="1600" b="1">
                <a:solidFill>
                  <a:srgbClr val="000000"/>
                </a:solidFill>
              </a:rPr>
              <a:t>Дела </a:t>
            </a:r>
            <a:r>
              <a:rPr lang="ru-RU" altLang="ru-RU" sz="1600" b="1">
                <a:solidFill>
                  <a:srgbClr val="FF0000"/>
                </a:solidFill>
              </a:rPr>
              <a:t>постоянного </a:t>
            </a:r>
            <a:r>
              <a:rPr lang="ru-RU" altLang="ru-RU" sz="1600" b="1">
                <a:solidFill>
                  <a:srgbClr val="000000"/>
                </a:solidFill>
              </a:rPr>
              <a:t>хранения (сдача по описи)</a:t>
            </a: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>
            <a:off x="2286000" y="4876800"/>
            <a:ext cx="255588" cy="461963"/>
          </a:xfrm>
          <a:prstGeom prst="downArrow">
            <a:avLst>
              <a:gd name="adj1" fmla="val 50000"/>
              <a:gd name="adj2" fmla="val 4518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>
            <a:off x="3352800" y="5638800"/>
            <a:ext cx="638175" cy="230188"/>
          </a:xfrm>
          <a:prstGeom prst="rightArrow">
            <a:avLst>
              <a:gd name="adj1" fmla="val 50000"/>
              <a:gd name="adj2" fmla="val 693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8" name="AutoShape 26"/>
          <p:cNvSpPr>
            <a:spLocks noChangeArrowheads="1"/>
          </p:cNvSpPr>
          <p:nvPr/>
        </p:nvSpPr>
        <p:spPr bwMode="auto">
          <a:xfrm>
            <a:off x="7315200" y="2514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>
            <a:off x="5943600" y="4419600"/>
            <a:ext cx="638175" cy="230188"/>
          </a:xfrm>
          <a:prstGeom prst="rightArrow">
            <a:avLst>
              <a:gd name="adj1" fmla="val 50000"/>
              <a:gd name="adj2" fmla="val 6931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>
            <a:off x="7315200" y="4953000"/>
            <a:ext cx="255588" cy="461963"/>
          </a:xfrm>
          <a:prstGeom prst="downArrow">
            <a:avLst>
              <a:gd name="adj1" fmla="val 50000"/>
              <a:gd name="adj2" fmla="val 4518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 flipV="1">
            <a:off x="4724400" y="4800600"/>
            <a:ext cx="255588" cy="461963"/>
          </a:xfrm>
          <a:prstGeom prst="downArrow">
            <a:avLst>
              <a:gd name="adj1" fmla="val 50000"/>
              <a:gd name="adj2" fmla="val 4518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pPr algn="ctr"/>
            <a:r>
              <a:rPr kumimoji="0" lang="en-GB" altLang="ru-RU" sz="4000" b="1">
                <a:solidFill>
                  <a:srgbClr val="FF0000"/>
                </a:solidFill>
              </a:rPr>
              <a:t/>
            </a:r>
            <a:br>
              <a:rPr kumimoji="0" lang="en-GB" altLang="ru-RU" sz="4000" b="1">
                <a:solidFill>
                  <a:srgbClr val="FF0000"/>
                </a:solidFill>
              </a:rPr>
            </a:br>
            <a:r>
              <a:rPr kumimoji="0" lang="en-GB" altLang="ru-RU" sz="4000" b="1">
                <a:solidFill>
                  <a:srgbClr val="FF0000"/>
                </a:solidFill>
              </a:rPr>
              <a:t>Подготовка документов к архивному хранению</a:t>
            </a:r>
            <a:br>
              <a:rPr kumimoji="0" lang="en-GB" altLang="ru-RU" sz="4000" b="1">
                <a:solidFill>
                  <a:srgbClr val="FF0000"/>
                </a:solidFill>
              </a:rPr>
            </a:br>
            <a:endParaRPr kumimoji="0" lang="ru-RU" altLang="ru-RU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kumimoji="0" lang="en-GB" altLang="ru-RU" sz="2800" b="1">
                <a:solidFill>
                  <a:srgbClr val="0000CC"/>
                </a:solidFill>
              </a:rPr>
              <a:t>Полное оформление</a:t>
            </a:r>
            <a:r>
              <a:rPr kumimoji="0" lang="en-GB" altLang="ru-RU" sz="2800" b="1"/>
              <a:t> - для дел постоянного</a:t>
            </a:r>
          </a:p>
          <a:p>
            <a:pPr>
              <a:buFont typeface="Monotype Sorts" pitchFamily="2" charset="2"/>
              <a:buNone/>
            </a:pPr>
            <a:r>
              <a:rPr kumimoji="0" lang="en-GB" altLang="ru-RU" sz="2800" b="1"/>
              <a:t>и долговременного хранения (свыше 10 лет):</a:t>
            </a:r>
          </a:p>
          <a:p>
            <a:pPr>
              <a:buFont typeface="Monotype Sorts" pitchFamily="2" charset="2"/>
              <a:buNone/>
            </a:pPr>
            <a:endParaRPr kumimoji="0" lang="en-GB" altLang="ru-RU" sz="2800" b="1"/>
          </a:p>
          <a:p>
            <a:pPr>
              <a:buClr>
                <a:schemeClr val="tx1"/>
              </a:buClr>
            </a:pPr>
            <a:r>
              <a:rPr kumimoji="0" lang="en-GB" altLang="ru-RU" sz="2800" b="1"/>
              <a:t>оформление обложки;</a:t>
            </a:r>
            <a:endParaRPr kumimoji="0" lang="ru-RU" altLang="ru-RU" sz="2800" b="1"/>
          </a:p>
          <a:p>
            <a:pPr>
              <a:buClr>
                <a:schemeClr val="tx1"/>
              </a:buClr>
            </a:pPr>
            <a:r>
              <a:rPr kumimoji="0" lang="en-GB" altLang="ru-RU" sz="2800" b="1"/>
              <a:t>составление внутренней описи документов;</a:t>
            </a:r>
          </a:p>
          <a:p>
            <a:pPr>
              <a:buClr>
                <a:schemeClr val="tx1"/>
              </a:buClr>
            </a:pPr>
            <a:r>
              <a:rPr kumimoji="0" lang="en-GB" altLang="ru-RU" sz="2800" b="1"/>
              <a:t>переплет или подшивка;</a:t>
            </a:r>
          </a:p>
          <a:p>
            <a:pPr>
              <a:buClr>
                <a:schemeClr val="tx1"/>
              </a:buClr>
            </a:pPr>
            <a:r>
              <a:rPr kumimoji="0" lang="en-GB" altLang="ru-RU" sz="2800" b="1"/>
              <a:t>нумерация листов;</a:t>
            </a:r>
          </a:p>
          <a:p>
            <a:pPr>
              <a:buClr>
                <a:schemeClr val="tx1"/>
              </a:buClr>
            </a:pPr>
            <a:r>
              <a:rPr kumimoji="0" lang="en-GB" altLang="ru-RU" sz="2800" b="1"/>
              <a:t>составление заверительной надписи.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GB" altLang="ru-RU" sz="4000" b="1">
                <a:solidFill>
                  <a:srgbClr val="FF0000"/>
                </a:solidFill>
              </a:rPr>
              <a:t>Подготовка документов к архивному хранению</a:t>
            </a:r>
            <a:endParaRPr kumimoji="0" lang="ru-RU" altLang="ru-RU" sz="4000" b="1">
              <a:solidFill>
                <a:srgbClr val="FF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altLang="ru-RU" sz="2800" b="1">
                <a:solidFill>
                  <a:srgbClr val="0000CC"/>
                </a:solidFill>
              </a:rPr>
              <a:t>Частичное (неполное) оформление</a:t>
            </a:r>
            <a:r>
              <a:rPr lang="ru-RU" altLang="ru-RU" sz="2800"/>
              <a:t> </a:t>
            </a:r>
            <a:r>
              <a:rPr lang="ru-RU" altLang="ru-RU" sz="2800" b="1"/>
              <a:t>для дел кратковременного хранения (до 10 лет) :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</a:pPr>
            <a:r>
              <a:rPr lang="ru-RU" altLang="ru-RU" sz="2800" b="1"/>
              <a:t>документы оставляют в делах в скоросшивателях;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</a:pPr>
            <a:r>
              <a:rPr lang="ru-RU" altLang="ru-RU" sz="2800" b="1"/>
              <a:t>листы не нумеруются;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</a:pPr>
            <a:r>
              <a:rPr lang="ru-RU" altLang="ru-RU" sz="2800" b="1"/>
              <a:t> описи на дела и заверительные надписи не составляются. </a:t>
            </a:r>
            <a:br>
              <a:rPr lang="ru-RU" altLang="ru-RU" sz="2800" b="1"/>
            </a:br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 rot="-580194">
            <a:off x="3505200" y="38862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800"/>
          </a:p>
          <a:p>
            <a:pPr algn="ctr"/>
            <a:endParaRPr lang="ru-RU" altLang="ru-RU" sz="800"/>
          </a:p>
          <a:p>
            <a:pPr algn="ctr"/>
            <a:r>
              <a:rPr lang="ru-RU" altLang="ru-RU" sz="800"/>
              <a:t>___________</a:t>
            </a:r>
          </a:p>
          <a:p>
            <a:pPr algn="ctr"/>
            <a:r>
              <a:rPr lang="ru-RU" altLang="ru-RU" sz="800"/>
              <a:t>___________</a:t>
            </a:r>
          </a:p>
          <a:p>
            <a:pPr algn="ctr"/>
            <a:r>
              <a:rPr lang="ru-RU" altLang="ru-RU" sz="800"/>
              <a:t>___________</a:t>
            </a:r>
            <a:endParaRPr lang="ru-RU" altLang="ru-RU"/>
          </a:p>
          <a:p>
            <a:pPr algn="ctr"/>
            <a:endParaRPr lang="ru-RU" alt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2895600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Архивное хранение документов</a:t>
            </a:r>
            <a:r>
              <a:rPr lang="ru-RU" altLang="ru-RU" sz="4000" b="1">
                <a:solidFill>
                  <a:schemeClr val="tx1"/>
                </a:solidFill>
              </a:rPr>
              <a:t/>
            </a:r>
            <a:br>
              <a:rPr lang="ru-RU" altLang="ru-RU" sz="4000" b="1">
                <a:solidFill>
                  <a:schemeClr val="tx1"/>
                </a:solidFill>
              </a:rPr>
            </a:br>
            <a:r>
              <a:rPr lang="ru-RU" altLang="ru-RU" sz="4000" b="1">
                <a:solidFill>
                  <a:schemeClr val="tx1"/>
                </a:solidFill>
              </a:rPr>
              <a:t/>
            </a:r>
            <a:br>
              <a:rPr lang="ru-RU" altLang="ru-RU" sz="4000" b="1">
                <a:solidFill>
                  <a:schemeClr val="tx1"/>
                </a:solidFill>
              </a:rPr>
            </a:br>
            <a:r>
              <a:rPr lang="ru-RU" altLang="ru-RU" sz="2800" b="1">
                <a:solidFill>
                  <a:schemeClr val="tx1"/>
                </a:solidFill>
              </a:rPr>
              <a:t>Организация архивного хранения документов и их эффективного использования - </a:t>
            </a:r>
            <a:r>
              <a:rPr lang="ru-RU" altLang="ru-RU" sz="3200" b="1" i="1">
                <a:solidFill>
                  <a:srgbClr val="0000CC"/>
                </a:solidFill>
              </a:rPr>
              <a:t>одна из основных задач делопроизводства</a:t>
            </a:r>
            <a:endParaRPr lang="ru-RU" altLang="ru-RU"/>
          </a:p>
        </p:txBody>
      </p:sp>
      <p:pic>
        <p:nvPicPr>
          <p:cNvPr id="26628" name="Picture 4" descr="C:\Клипарты\powerpnt\BIND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76600"/>
            <a:ext cx="16160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C:\Клипарты\powerpnt\BIND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16160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C:\Клипарты\powerpnt\BINDER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161607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631" name="Rectangle 7"/>
          <p:cNvSpPr>
            <a:spLocks noChangeArrowheads="1"/>
          </p:cNvSpPr>
          <p:nvPr/>
        </p:nvSpPr>
        <p:spPr bwMode="auto">
          <a:xfrm rot="-580194">
            <a:off x="4800600" y="4495800"/>
            <a:ext cx="838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800"/>
          </a:p>
          <a:p>
            <a:pPr algn="ctr"/>
            <a:endParaRPr lang="ru-RU" altLang="ru-RU" sz="800"/>
          </a:p>
          <a:p>
            <a:pPr algn="ctr"/>
            <a:r>
              <a:rPr lang="ru-RU" altLang="ru-RU" sz="800"/>
              <a:t>___________</a:t>
            </a:r>
          </a:p>
          <a:p>
            <a:pPr algn="ctr"/>
            <a:r>
              <a:rPr lang="ru-RU" altLang="ru-RU" sz="800"/>
              <a:t>___________</a:t>
            </a:r>
          </a:p>
          <a:p>
            <a:pPr algn="ctr"/>
            <a:r>
              <a:rPr lang="ru-RU" altLang="ru-RU" sz="800"/>
              <a:t>___________</a:t>
            </a:r>
            <a:endParaRPr lang="ru-RU" altLang="ru-RU"/>
          </a:p>
          <a:p>
            <a:pPr algn="ctr"/>
            <a:endParaRPr lang="ru-RU" alt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solidFill>
                  <a:srgbClr val="FF0000"/>
                </a:solidFill>
              </a:rPr>
              <a:t>Архив</a:t>
            </a:r>
            <a:endParaRPr lang="ru-RU" altLang="ru-RU">
              <a:solidFill>
                <a:schemeClr val="tx1"/>
              </a:solidFill>
            </a:endParaRPr>
          </a:p>
        </p:txBody>
      </p:sp>
      <p:pic>
        <p:nvPicPr>
          <p:cNvPr id="27651" name="Picture 3" descr="C:\Клипарты\powerpnt\BOOKS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2895600" cy="166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90600" y="1676400"/>
            <a:ext cx="5334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/>
              <a:t>- это организация или ее структурное подразделение, осуществляющее прием и хранение документов с целью использования ретроспективной  документной информации.</a:t>
            </a:r>
          </a:p>
          <a:p>
            <a:endParaRPr lang="ru-RU" altLang="ru-RU" b="1"/>
          </a:p>
          <a:p>
            <a:r>
              <a:rPr lang="ru-RU" altLang="ru-RU" b="1">
                <a:solidFill>
                  <a:srgbClr val="FF0000"/>
                </a:solidFill>
              </a:rPr>
              <a:t>Электронный архив</a:t>
            </a:r>
            <a:r>
              <a:rPr lang="ru-RU" altLang="ru-RU" b="1"/>
              <a:t>  систематизирует архивное хранение электронных документов.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733800"/>
            <a:ext cx="2133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Задачи архива</a:t>
            </a:r>
            <a:endParaRPr lang="ru-RU" altLang="ru-RU" sz="40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1524000"/>
            <a:ext cx="5943600" cy="459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/>
            <a:r>
              <a:rPr lang="ru-RU" altLang="ru-RU"/>
              <a:t>-  </a:t>
            </a:r>
            <a:r>
              <a:rPr lang="ru-RU" altLang="ru-RU" b="1"/>
              <a:t>прием, учет и хранение документов, законченных делопроизводством;</a:t>
            </a:r>
          </a:p>
          <a:p>
            <a:pPr lvl="2"/>
            <a:endParaRPr lang="ru-RU" altLang="ru-RU" b="1"/>
          </a:p>
          <a:p>
            <a:pPr lvl="2"/>
            <a:r>
              <a:rPr lang="ru-RU" altLang="ru-RU" b="1"/>
              <a:t>-  информационно-справочная работа по архивным документам предприятия;</a:t>
            </a:r>
          </a:p>
          <a:p>
            <a:pPr lvl="2"/>
            <a:endParaRPr lang="ru-RU" altLang="ru-RU" b="1"/>
          </a:p>
          <a:p>
            <a:pPr lvl="2"/>
            <a:r>
              <a:rPr lang="ru-RU" altLang="ru-RU" b="1"/>
              <a:t>-  организационно-методическая помощь по ведению делопроизводства.</a:t>
            </a:r>
            <a:endParaRPr lang="ru-RU" altLang="ru-RU" sz="2800" b="1"/>
          </a:p>
          <a:p>
            <a:endParaRPr lang="ru-RU" altLang="ru-RU" sz="320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5715000" y="4419600"/>
          <a:ext cx="2895600" cy="1573213"/>
        </p:xfrm>
        <a:graphic>
          <a:graphicData uri="http://schemas.openxmlformats.org/presentationml/2006/ole">
            <p:oleObj spid="_x0000_s28678" name="Документ" r:id="rId3" imgW="1709166" imgH="838962" progId="Word.Document.8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096000" y="1676400"/>
          <a:ext cx="2514600" cy="2184400"/>
        </p:xfrm>
        <a:graphic>
          <a:graphicData uri="http://schemas.openxmlformats.org/presentationml/2006/ole">
            <p:oleObj spid="_x0000_s28679" name="Документ" r:id="rId4" imgW="1328166" imgH="85725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924800" cy="1143000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Экспертиза ценности документов</a:t>
            </a:r>
            <a:endParaRPr lang="ru-RU" alt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43000" y="16002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66800" y="1600200"/>
            <a:ext cx="8077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00CC"/>
                </a:solidFill>
              </a:rPr>
              <a:t>Это изучение документов с использованием принципов и критериев их оценки (историзма, происхождения, содержания, внешних особенностей и т.д.)</a:t>
            </a:r>
          </a:p>
          <a:p>
            <a:endParaRPr lang="ru-RU" altLang="ru-RU" b="1">
              <a:solidFill>
                <a:srgbClr val="0000CC"/>
              </a:solidFill>
            </a:endParaRPr>
          </a:p>
          <a:p>
            <a:r>
              <a:rPr lang="ru-RU" altLang="ru-RU" b="1">
                <a:solidFill>
                  <a:srgbClr val="FF0000"/>
                </a:solidFill>
              </a:rPr>
              <a:t>Установлен оптимальный срок использования документов в делопроизводстве - 3 года.</a:t>
            </a:r>
          </a:p>
          <a:p>
            <a:endParaRPr lang="ru-RU" altLang="ru-RU" b="1">
              <a:solidFill>
                <a:srgbClr val="0000CC"/>
              </a:solidFill>
            </a:endParaRPr>
          </a:p>
          <a:p>
            <a:r>
              <a:rPr lang="ru-RU" altLang="ru-RU" b="1">
                <a:solidFill>
                  <a:srgbClr val="0000CC"/>
                </a:solidFill>
              </a:rPr>
              <a:t>Цель экспертизы:</a:t>
            </a:r>
          </a:p>
          <a:p>
            <a:pPr>
              <a:buFontTx/>
              <a:buChar char="•"/>
            </a:pPr>
            <a:r>
              <a:rPr lang="ru-RU" altLang="ru-RU" b="1"/>
              <a:t>   определить сроки хранения документов;</a:t>
            </a:r>
          </a:p>
          <a:p>
            <a:pPr>
              <a:buFontTx/>
              <a:buChar char="•"/>
            </a:pPr>
            <a:r>
              <a:rPr lang="ru-RU" altLang="ru-RU" b="1"/>
              <a:t>   подготовить к архивному хранению;</a:t>
            </a:r>
          </a:p>
          <a:p>
            <a:pPr>
              <a:buFontTx/>
              <a:buChar char="•"/>
            </a:pPr>
            <a:r>
              <a:rPr lang="ru-RU" altLang="ru-RU" b="1"/>
              <a:t>   отобрать документы для уничтожения.</a:t>
            </a:r>
          </a:p>
          <a:p>
            <a:r>
              <a:rPr lang="ru-RU" altLang="ru-RU" b="1">
                <a:solidFill>
                  <a:srgbClr val="FF0000"/>
                </a:solidFill>
              </a:rPr>
              <a:t>Главная цель</a:t>
            </a:r>
            <a:r>
              <a:rPr lang="ru-RU" altLang="ru-RU" b="1"/>
              <a:t> - формирование Национального архивного фонда Беларуси</a:t>
            </a:r>
            <a:endParaRPr lang="ru-RU" altLang="ru-RU" b="1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Экспертная комиссия</a:t>
            </a:r>
            <a:endParaRPr lang="ru-RU" altLang="ru-RU" sz="400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534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ru-RU" altLang="ru-RU"/>
              <a:t>  </a:t>
            </a:r>
            <a:r>
              <a:rPr lang="ru-RU" altLang="ru-RU" b="1"/>
              <a:t>действует в организации постоянно;</a:t>
            </a:r>
          </a:p>
          <a:p>
            <a:pPr lvl="2">
              <a:buFontTx/>
              <a:buChar char="•"/>
            </a:pPr>
            <a:r>
              <a:rPr lang="ru-RU" altLang="ru-RU" b="1"/>
              <a:t>  назначается приказом руководителя;</a:t>
            </a:r>
          </a:p>
          <a:p>
            <a:pPr lvl="2">
              <a:buFontTx/>
              <a:buChar char="•"/>
            </a:pPr>
            <a:r>
              <a:rPr lang="ru-RU" altLang="ru-RU" b="1"/>
              <a:t>  состоит не менее чем из трех человек</a:t>
            </a:r>
            <a:r>
              <a:rPr lang="ru-RU" altLang="ru-RU"/>
              <a:t>.</a:t>
            </a:r>
          </a:p>
          <a:p>
            <a:pPr lvl="2"/>
            <a:endParaRPr lang="ru-RU" altLang="ru-RU"/>
          </a:p>
          <a:p>
            <a:pPr lvl="2"/>
            <a:r>
              <a:rPr lang="ru-RU" altLang="ru-RU"/>
              <a:t> </a:t>
            </a:r>
            <a:r>
              <a:rPr lang="ru-RU" altLang="ru-RU" b="1" i="1">
                <a:solidFill>
                  <a:srgbClr val="0000CC"/>
                </a:solidFill>
              </a:rPr>
              <a:t>Примерный состав ЭК</a:t>
            </a:r>
            <a:r>
              <a:rPr lang="ru-RU" altLang="ru-RU"/>
              <a:t>:</a:t>
            </a:r>
          </a:p>
          <a:p>
            <a:pPr lvl="2">
              <a:buFontTx/>
              <a:buChar char="•"/>
            </a:pPr>
            <a:r>
              <a:rPr lang="ru-RU" altLang="ru-RU"/>
              <a:t>  </a:t>
            </a:r>
            <a:r>
              <a:rPr lang="ru-RU" altLang="ru-RU" b="1"/>
              <a:t>заместитель директора;</a:t>
            </a:r>
          </a:p>
          <a:p>
            <a:pPr lvl="2">
              <a:buFontTx/>
              <a:buChar char="•"/>
            </a:pPr>
            <a:r>
              <a:rPr lang="ru-RU" altLang="ru-RU" b="1"/>
              <a:t>  ведущий специалист (юрист, работник   делопроизводства, бухгалтерии или отдела кадров);</a:t>
            </a:r>
          </a:p>
          <a:p>
            <a:pPr lvl="2">
              <a:buFontTx/>
              <a:buChar char="•"/>
            </a:pPr>
            <a:r>
              <a:rPr lang="ru-RU" altLang="ru-RU" b="1"/>
              <a:t>  зав.архивом (секретарь ЭК).</a:t>
            </a:r>
          </a:p>
          <a:p>
            <a:pPr lvl="2"/>
            <a:endParaRPr lang="ru-RU" altLang="ru-RU"/>
          </a:p>
          <a:p>
            <a:pPr lvl="2"/>
            <a:r>
              <a:rPr lang="ru-RU" altLang="ru-RU" b="1"/>
              <a:t>Функции и права ЭК закреплены в нормативном документе - </a:t>
            </a:r>
            <a:r>
              <a:rPr lang="ru-RU" altLang="ru-RU" b="1">
                <a:solidFill>
                  <a:srgbClr val="0000CC"/>
                </a:solidFill>
              </a:rPr>
              <a:t>Положении об экспертной комиссии организации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Основные функции </a:t>
            </a:r>
            <a:br>
              <a:rPr lang="ru-RU" altLang="ru-RU" sz="4000" b="1">
                <a:solidFill>
                  <a:srgbClr val="FF0000"/>
                </a:solidFill>
              </a:rPr>
            </a:br>
            <a:r>
              <a:rPr lang="ru-RU" altLang="ru-RU" sz="4000" b="1">
                <a:solidFill>
                  <a:srgbClr val="FF0000"/>
                </a:solidFill>
              </a:rPr>
              <a:t>экспертной комиссии</a:t>
            </a:r>
            <a:r>
              <a:rPr lang="ru-RU" altLang="ru-RU" sz="4000"/>
              <a:t>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" y="1676400"/>
            <a:ext cx="85344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2">
              <a:buFontTx/>
              <a:buChar char="•"/>
            </a:pPr>
            <a:r>
              <a:rPr lang="ru-RU" altLang="ru-RU" b="1"/>
              <a:t>  рассмотрение </a:t>
            </a:r>
            <a:r>
              <a:rPr lang="ru-RU" altLang="ru-RU" b="1">
                <a:solidFill>
                  <a:srgbClr val="0000CC"/>
                </a:solidFill>
              </a:rPr>
              <a:t>номенклатуры дел</a:t>
            </a:r>
            <a:r>
              <a:rPr lang="ru-RU" altLang="ru-RU" b="1"/>
              <a:t> организации; </a:t>
            </a:r>
          </a:p>
          <a:p>
            <a:pPr lvl="2">
              <a:buFontTx/>
              <a:buChar char="•"/>
            </a:pPr>
            <a:r>
              <a:rPr lang="ru-RU" altLang="ru-RU" b="1"/>
              <a:t>  </a:t>
            </a:r>
            <a:r>
              <a:rPr lang="ru-RU" altLang="ru-RU" b="1">
                <a:solidFill>
                  <a:srgbClr val="0000CC"/>
                </a:solidFill>
              </a:rPr>
              <a:t>ежегодный </a:t>
            </a:r>
            <a:r>
              <a:rPr lang="ru-RU" altLang="ru-RU" b="1"/>
              <a:t>отбор документов для архивного хранения и уничтожения документов с истекшим сроком хранения и др.</a:t>
            </a:r>
          </a:p>
          <a:p>
            <a:pPr lvl="2"/>
            <a:endParaRPr lang="ru-RU" altLang="ru-RU" b="1"/>
          </a:p>
          <a:p>
            <a:pPr lvl="2"/>
            <a:r>
              <a:rPr lang="ru-RU" altLang="ru-RU" b="1"/>
              <a:t>Определение </a:t>
            </a:r>
            <a:r>
              <a:rPr lang="ru-RU" altLang="ru-RU" b="1">
                <a:solidFill>
                  <a:srgbClr val="FF0000"/>
                </a:solidFill>
              </a:rPr>
              <a:t>сроков хранения</a:t>
            </a:r>
            <a:r>
              <a:rPr lang="ru-RU" altLang="ru-RU" b="1"/>
              <a:t> конкретных документов проводится по перечням документов с указанием сроков их хранения </a:t>
            </a:r>
            <a:r>
              <a:rPr lang="ru-RU" altLang="ru-RU" b="1">
                <a:solidFill>
                  <a:srgbClr val="0000CC"/>
                </a:solidFill>
              </a:rPr>
              <a:t>(перечень типовых  документов и ведомственный перечень)</a:t>
            </a:r>
            <a:r>
              <a:rPr lang="ru-RU" altLang="ru-RU" b="1"/>
              <a:t>.</a:t>
            </a:r>
          </a:p>
          <a:p>
            <a:pPr lvl="2"/>
            <a:endParaRPr lang="ru-RU" altLang="ru-RU" b="1"/>
          </a:p>
          <a:p>
            <a:pPr lvl="2"/>
            <a:r>
              <a:rPr lang="ru-RU" altLang="ru-RU" b="1">
                <a:solidFill>
                  <a:srgbClr val="0000CC"/>
                </a:solidFill>
              </a:rPr>
              <a:t>ЭК - совещательный орган</a:t>
            </a:r>
            <a:r>
              <a:rPr lang="ru-RU" altLang="ru-RU" b="1"/>
              <a:t>. Ее решения вступают в силу после их утверждения руководителем организации.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Результат работы </a:t>
            </a:r>
            <a:br>
              <a:rPr lang="ru-RU" altLang="ru-RU" sz="4000" b="1">
                <a:solidFill>
                  <a:srgbClr val="FF0000"/>
                </a:solidFill>
              </a:rPr>
            </a:br>
            <a:r>
              <a:rPr lang="ru-RU" altLang="ru-RU" sz="4000" b="1">
                <a:solidFill>
                  <a:srgbClr val="FF0000"/>
                </a:solidFill>
              </a:rPr>
              <a:t>экспертной комиссии</a:t>
            </a:r>
            <a:endParaRPr lang="ru-RU" altLang="ru-RU" sz="400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19200" y="1752600"/>
            <a:ext cx="7620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b="1"/>
              <a:t>Выделяются </a:t>
            </a:r>
            <a:r>
              <a:rPr lang="ru-RU" altLang="ru-RU" b="1">
                <a:solidFill>
                  <a:srgbClr val="0000CC"/>
                </a:solidFill>
              </a:rPr>
              <a:t>3 группы документов</a:t>
            </a:r>
            <a:r>
              <a:rPr lang="ru-RU" altLang="ru-RU" b="1"/>
              <a:t>:</a:t>
            </a:r>
          </a:p>
          <a:p>
            <a:pPr>
              <a:buFontTx/>
              <a:buChar char="•"/>
            </a:pPr>
            <a:r>
              <a:rPr lang="ru-RU" altLang="ru-RU" b="1"/>
              <a:t>  передаваемые в архив (срок хранения свыше 10 лет);</a:t>
            </a:r>
          </a:p>
          <a:p>
            <a:pPr>
              <a:buFontTx/>
              <a:buChar char="•"/>
            </a:pPr>
            <a:r>
              <a:rPr lang="ru-RU" altLang="ru-RU" b="1"/>
              <a:t>  необходимые для дальнейшего использования;</a:t>
            </a:r>
          </a:p>
          <a:p>
            <a:pPr>
              <a:buFontTx/>
              <a:buChar char="•"/>
            </a:pPr>
            <a:r>
              <a:rPr lang="ru-RU" altLang="ru-RU" b="1"/>
              <a:t>  подлежащие уничтожению.</a:t>
            </a:r>
          </a:p>
          <a:p>
            <a:endParaRPr lang="ru-RU" altLang="ru-RU" b="1"/>
          </a:p>
          <a:p>
            <a:r>
              <a:rPr lang="ru-RU" altLang="ru-RU" b="1"/>
              <a:t>Составляются следующие </a:t>
            </a:r>
            <a:r>
              <a:rPr lang="ru-RU" altLang="ru-RU" b="1">
                <a:solidFill>
                  <a:srgbClr val="0000CC"/>
                </a:solidFill>
              </a:rPr>
              <a:t>учетные документы</a:t>
            </a:r>
            <a:r>
              <a:rPr lang="ru-RU" altLang="ru-RU" b="1"/>
              <a:t>:</a:t>
            </a:r>
          </a:p>
          <a:p>
            <a:pPr>
              <a:buFontTx/>
              <a:buChar char="•"/>
            </a:pPr>
            <a:r>
              <a:rPr lang="ru-RU" altLang="ru-RU" b="1"/>
              <a:t>  опись дел постоянного хранения;</a:t>
            </a:r>
          </a:p>
          <a:p>
            <a:pPr>
              <a:buFontTx/>
              <a:buChar char="•"/>
            </a:pPr>
            <a:r>
              <a:rPr lang="ru-RU" altLang="ru-RU" b="1"/>
              <a:t>  опись дел по личному составу;</a:t>
            </a:r>
          </a:p>
          <a:p>
            <a:pPr>
              <a:buFontTx/>
              <a:buChar char="•"/>
            </a:pPr>
            <a:r>
              <a:rPr lang="ru-RU" altLang="ru-RU" b="1"/>
              <a:t>  опись дел временного хранения (свыше 10 лет);</a:t>
            </a:r>
          </a:p>
          <a:p>
            <a:pPr>
              <a:buFontTx/>
              <a:buChar char="•"/>
            </a:pPr>
            <a:r>
              <a:rPr lang="ru-RU" altLang="ru-RU" b="1"/>
              <a:t>  акт о выделении дел и документов к уничтожению</a:t>
            </a:r>
          </a:p>
          <a:p>
            <a:endParaRPr lang="ru-RU" alt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pPr algn="ctr"/>
            <a:r>
              <a:rPr lang="ru-RU" altLang="ru-RU" sz="4000" b="1">
                <a:solidFill>
                  <a:srgbClr val="FF0000"/>
                </a:solidFill>
              </a:rPr>
              <a:t>Сроки хранения документов</a:t>
            </a:r>
            <a:endParaRPr lang="ru-RU" altLang="ru-RU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1524000"/>
            <a:ext cx="7848600" cy="17526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ru-RU" altLang="ru-RU" sz="2800"/>
              <a:t>Документы готовятся к сдаче в архив </a:t>
            </a:r>
            <a:r>
              <a:rPr kumimoji="0" lang="en-GB" altLang="ru-RU" sz="2800" b="1">
                <a:solidFill>
                  <a:srgbClr val="0000CC"/>
                </a:solidFill>
              </a:rPr>
              <a:t>ежегодно по окончании делопроизводственного года</a:t>
            </a:r>
          </a:p>
          <a:p>
            <a:pPr marL="0" indent="0">
              <a:buFont typeface="Monotype Sorts" pitchFamily="2" charset="2"/>
              <a:buNone/>
            </a:pPr>
            <a:r>
              <a:rPr kumimoji="0" lang="en-GB" altLang="ru-RU" sz="2800" b="1"/>
              <a:t>Примеры сроков хранения: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lang="ru-RU" altLang="ru-RU" sz="2400" b="1"/>
              <a:t>гарантийные письма - 3 года</a:t>
            </a:r>
            <a:br>
              <a:rPr lang="ru-RU" altLang="ru-RU" sz="2400" b="1"/>
            </a:br>
            <a:r>
              <a:rPr lang="ru-RU" altLang="ru-RU" sz="2400" b="1"/>
              <a:t>акты проверок финансово-хозяйственной деятельности - 5 лет</a:t>
            </a:r>
            <a:br>
              <a:rPr lang="ru-RU" altLang="ru-RU" sz="2400" b="1"/>
            </a:br>
            <a:r>
              <a:rPr kumimoji="0" lang="en-GB" altLang="ru-RU" sz="2400" b="1"/>
              <a:t>журналы регистрации несчастных случаев на производстве - 75 лет; </a:t>
            </a:r>
          </a:p>
          <a:p>
            <a:pPr marL="0" indent="0">
              <a:spcBef>
                <a:spcPts val="500"/>
              </a:spcBef>
              <a:spcAft>
                <a:spcPts val="500"/>
              </a:spcAft>
              <a:buFont typeface="Monotype Sorts" pitchFamily="2" charset="2"/>
              <a:buNone/>
            </a:pPr>
            <a:r>
              <a:rPr kumimoji="0" lang="en-GB" altLang="ru-RU" sz="2400" b="1"/>
              <a:t>личные дела сотрудников - (75 л - возраст сотрудника);</a:t>
            </a:r>
            <a:br>
              <a:rPr kumimoji="0" lang="en-GB" altLang="ru-RU" sz="2400" b="1"/>
            </a:br>
            <a:r>
              <a:rPr kumimoji="0" lang="en-GB" altLang="ru-RU" sz="2400" b="1"/>
              <a:t> документы связанные с финансированием (планы, сметы, финансовые отчеты) - постоянно</a:t>
            </a:r>
            <a:r>
              <a:rPr kumimoji="0" lang="en-GB" altLang="ru-RU" sz="2400"/>
              <a:t>  </a:t>
            </a:r>
            <a:r>
              <a:rPr kumimoji="0" lang="en-GB" altLang="ru-RU" sz="2400" b="1"/>
              <a:t>и т.д.</a:t>
            </a:r>
            <a:br>
              <a:rPr kumimoji="0" lang="en-GB" altLang="ru-RU" sz="2400" b="1"/>
            </a:br>
            <a:endParaRPr lang="ru-RU" altLang="ru-RU" sz="2400">
              <a:solidFill>
                <a:schemeClr val="bg2"/>
              </a:solidFill>
            </a:endParaRPr>
          </a:p>
          <a:p>
            <a:pPr marL="0" indent="0">
              <a:buFont typeface="Monotype Sorts" pitchFamily="2" charset="2"/>
              <a:buNone/>
            </a:pPr>
            <a:endParaRPr kumimoji="0" lang="ru-RU" altLang="ru-RU" b="1">
              <a:solidFill>
                <a:srgbClr val="00008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Office\Шаблоны\Дизайны презентаций\Тетрадь.pot</Template>
  <TotalTime>408</TotalTime>
  <Words>564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Тетрадь</vt:lpstr>
      <vt:lpstr>Документ</vt:lpstr>
      <vt:lpstr>Photo Editor Photo</vt:lpstr>
      <vt:lpstr>Задание</vt:lpstr>
      <vt:lpstr>Архивное хранение документов  Организация архивного хранения документов и их эффективного использования - одна из основных задач делопроизводства</vt:lpstr>
      <vt:lpstr>Архив</vt:lpstr>
      <vt:lpstr>Задачи архива</vt:lpstr>
      <vt:lpstr>Экспертиза ценности документов</vt:lpstr>
      <vt:lpstr>Экспертная комиссия</vt:lpstr>
      <vt:lpstr>Основные функции  экспертной комиссии </vt:lpstr>
      <vt:lpstr>Результат работы  экспертной комиссии</vt:lpstr>
      <vt:lpstr>Сроки хранения документов</vt:lpstr>
      <vt:lpstr>Как исчисляются сроки хранения документов </vt:lpstr>
      <vt:lpstr>Этапы архивного хранения документов в организации</vt:lpstr>
      <vt:lpstr>Слайд 12</vt:lpstr>
      <vt:lpstr> Подготовка документов к архивному хранению </vt:lpstr>
      <vt:lpstr>Подготовка документов к архивному хранению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Экспертиза ценности документов</dc:title>
  <dc:creator>Natalya Chernyshova</dc:creator>
  <cp:lastModifiedBy>Ольга</cp:lastModifiedBy>
  <cp:revision>8</cp:revision>
  <dcterms:created xsi:type="dcterms:W3CDTF">2004-02-14T21:34:49Z</dcterms:created>
  <dcterms:modified xsi:type="dcterms:W3CDTF">2020-11-19T02:09:21Z</dcterms:modified>
</cp:coreProperties>
</file>