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00108"/>
            <a:ext cx="6172200" cy="3571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«Статистическое наблюдение»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Отчетность решает следующие задачи: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200" dirty="0" smtClean="0"/>
              <a:t>Характеризует деятельность предприятия</a:t>
            </a:r>
          </a:p>
          <a:p>
            <a:pPr lvl="0"/>
            <a:r>
              <a:rPr lang="ru-RU" sz="3200" dirty="0" smtClean="0"/>
              <a:t>Дает материалы для проведения итогов и составление планов на будущее</a:t>
            </a:r>
          </a:p>
          <a:p>
            <a:pPr lvl="0"/>
            <a:r>
              <a:rPr lang="ru-RU" sz="3200" dirty="0" smtClean="0"/>
              <a:t>Выявляет имеющиеся резервы</a:t>
            </a:r>
          </a:p>
          <a:p>
            <a:pPr lvl="0"/>
            <a:r>
              <a:rPr lang="ru-RU" sz="3200" dirty="0" smtClean="0"/>
              <a:t>Позволяет сравнивать деятельность различных предприятий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Специально-организованное статистическое наблюдение</a:t>
            </a:r>
            <a:r>
              <a:rPr lang="ru-RU" dirty="0" smtClean="0">
                <a:solidFill>
                  <a:schemeClr val="tx1"/>
                </a:solidFill>
              </a:rPr>
              <a:t> –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это наблюдение, организуемое с какой-либо особой целью для получения данных, которые, как правило, не содержаться в отчётности, и проводиться обычно прерывно, через определённые промежутки времени.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 ВОПРОС. Виды  и способы наблюдения.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Виды наблюдения классифицируются по следующим признакам:</a:t>
            </a:r>
            <a:endParaRPr lang="ru-RU" sz="2800" dirty="0" smtClean="0"/>
          </a:p>
          <a:p>
            <a:r>
              <a:rPr lang="ru-RU" sz="2800" dirty="0" smtClean="0">
                <a:sym typeface="Symbol"/>
              </a:rPr>
              <a:t></a:t>
            </a:r>
            <a:r>
              <a:rPr lang="ru-RU" sz="2800" dirty="0" smtClean="0"/>
              <a:t>. По степени охвата исследуемой совокупности</a:t>
            </a:r>
          </a:p>
          <a:p>
            <a:pPr lvl="0"/>
            <a:endParaRPr lang="ru-RU" sz="2800" dirty="0" smtClean="0"/>
          </a:p>
          <a:p>
            <a:r>
              <a:rPr lang="ru-RU" sz="2800" dirty="0" smtClean="0">
                <a:sym typeface="Symbol"/>
              </a:rPr>
              <a:t></a:t>
            </a:r>
            <a:r>
              <a:rPr lang="ru-RU" sz="2800" dirty="0" smtClean="0"/>
              <a:t>. По времени проведения наблюдения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>
                <a:sym typeface="Symbol"/>
              </a:rPr>
              <a:t></a:t>
            </a:r>
            <a:r>
              <a:rPr lang="ru-RU" sz="2800" dirty="0" smtClean="0"/>
              <a:t>. В зависимости от источников сведений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sym typeface="Symbol"/>
              </a:rPr>
              <a:t></a:t>
            </a:r>
            <a:r>
              <a:rPr lang="ru-RU" sz="3100" b="1" dirty="0" smtClean="0">
                <a:solidFill>
                  <a:schemeClr val="tx1"/>
                </a:solidFill>
              </a:rPr>
              <a:t>. По степени охвата исследуемой совокупности: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Сплошное – здесь регистрации подлежат все без исключения единицы изучаемой совокупности (перепись населения)</a:t>
            </a:r>
          </a:p>
          <a:p>
            <a:pPr lvl="0"/>
            <a:r>
              <a:rPr lang="ru-RU" dirty="0" err="1" smtClean="0"/>
              <a:t>Несплошное</a:t>
            </a:r>
            <a:r>
              <a:rPr lang="ru-RU" dirty="0" smtClean="0"/>
              <a:t> – обследованию подвергаются не все единицы совокупности, а только их часть, на основе которой можно получить обобщенную характеристику всей совокупности: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Выборочное – наблюдение части единиц изучаемой совокупности, выделенной методом случайного отбора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Наблюдение основного массива – охватывает обследование определенных наиболее существенных по значимости , изученных признаков и единиц совокупности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Монографичное</a:t>
            </a:r>
            <a:r>
              <a:rPr lang="ru-RU" dirty="0" smtClean="0"/>
              <a:t> – изучение и обследование (всестороннее и глубокое) определенной единицы совокупности или единиц, обладающих специфическими особенностями, но при этом не ставится цель охарактеризовать всю совокупность.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sym typeface="Symbol"/>
              </a:rPr>
              <a:t></a:t>
            </a:r>
            <a:r>
              <a:rPr lang="ru-RU" sz="3600" b="1" dirty="0" smtClean="0">
                <a:solidFill>
                  <a:schemeClr val="tx1"/>
                </a:solidFill>
              </a:rPr>
              <a:t>. По времени проведения наблюдения: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dirty="0" smtClean="0"/>
              <a:t>Непрерывное (текущее – проводится путем непрерывной регистрации фактов по мере их возникновения)</a:t>
            </a:r>
          </a:p>
          <a:p>
            <a:pPr lvl="0"/>
            <a:r>
              <a:rPr lang="ru-RU" sz="3200" dirty="0" smtClean="0"/>
              <a:t>Прерывное: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Периодическое – проводится регулярно через равные промежутки времени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Единовременное – проводится однократно по мере надобности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sym typeface="Symbol"/>
              </a:rPr>
              <a:t></a:t>
            </a:r>
            <a:r>
              <a:rPr lang="ru-RU" sz="3600" b="1" dirty="0" smtClean="0">
                <a:solidFill>
                  <a:schemeClr val="tx1"/>
                </a:solidFill>
              </a:rPr>
              <a:t>. В зависимости от источников сведений: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Непосредственное – обеспечивается путем фиксации фактов лично-установленных регистратором в результате осмотра, измерения, подсчета признаков изучаемой совокупности</a:t>
            </a:r>
          </a:p>
          <a:p>
            <a:pPr lvl="0"/>
            <a:r>
              <a:rPr lang="ru-RU" dirty="0" smtClean="0"/>
              <a:t>Документальное – основывается на использовании в качестве источника информации данных различных документов</a:t>
            </a:r>
          </a:p>
          <a:p>
            <a:pPr lvl="0"/>
            <a:r>
              <a:rPr lang="ru-RU" dirty="0" smtClean="0"/>
              <a:t>Опрос – получение данных в качестве ответов  опрашиваемых лиц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Способы проведения статистического наблюдения: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Отчётный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Экспедиционный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Анкетный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Корреспондентский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Явочный</a:t>
            </a:r>
          </a:p>
          <a:p>
            <a:pPr>
              <a:lnSpc>
                <a:spcPct val="150000"/>
              </a:lnSpc>
            </a:pPr>
            <a:r>
              <a:rPr lang="ru-RU" sz="3200" dirty="0" err="1" smtClean="0"/>
              <a:t>Саморегистрация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Отчётный способ </a:t>
            </a:r>
            <a:r>
              <a:rPr lang="ru-RU" sz="2400" dirty="0" smtClean="0">
                <a:solidFill>
                  <a:schemeClr val="tx1"/>
                </a:solidFill>
              </a:rPr>
              <a:t>заключается в обязательном предоставлении подотчётными организациями отчётов о своей деятельности в установленные сроки и в определённом порядке.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428868"/>
            <a:ext cx="4429155" cy="4210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256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Экспедиционный способ </a:t>
            </a:r>
            <a:r>
              <a:rPr lang="ru-RU" sz="2400" dirty="0" smtClean="0">
                <a:solidFill>
                  <a:schemeClr val="tx1"/>
                </a:solidFill>
              </a:rPr>
              <a:t>состоит в том, что специально обученные работники посещают каждую единицу статистического наблюдения, сами заполняют формуляры статистического наблюдения и доставляют их в статистические органы.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714620"/>
            <a:ext cx="492922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Анкетный опрос </a:t>
            </a:r>
            <a:r>
              <a:rPr lang="ru-RU" sz="2400" dirty="0" smtClean="0">
                <a:solidFill>
                  <a:schemeClr val="tx1"/>
                </a:solidFill>
              </a:rPr>
              <a:t>– сбор статистических данных с помощью специальных вопросников (анкет), рассылаемых определённому кругу лиц или публикуемых в периодической печати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643182"/>
            <a:ext cx="450059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Ознакомиться с темой : Статистическое наблюдение.</a:t>
            </a:r>
          </a:p>
          <a:p>
            <a:r>
              <a:rPr lang="ru-RU" dirty="0" smtClean="0"/>
              <a:t>Ответить на вопросы в конце презентации и подготовить </a:t>
            </a:r>
            <a:r>
              <a:rPr lang="ru-RU" u="sng" dirty="0" smtClean="0"/>
              <a:t>устный</a:t>
            </a:r>
            <a:r>
              <a:rPr lang="ru-RU" dirty="0" smtClean="0"/>
              <a:t> ответ!!!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9710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Корреспондентский способ </a:t>
            </a:r>
            <a:r>
              <a:rPr lang="ru-RU" sz="2000" dirty="0" smtClean="0">
                <a:solidFill>
                  <a:schemeClr val="tx1"/>
                </a:solidFill>
              </a:rPr>
              <a:t>заключается в том, что статистические органы договариваются с определёнными лицами, добровольно взявшими на себя обязательство вести наблюдение за какими-либо явлениями, процессами и в установленные сроки сообщать результаты наблюдения органам статистики.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928934"/>
            <a:ext cx="571503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8279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Явочный способ </a:t>
            </a:r>
            <a:r>
              <a:rPr lang="ru-RU" sz="2400" dirty="0" smtClean="0">
                <a:solidFill>
                  <a:schemeClr val="tx1"/>
                </a:solidFill>
              </a:rPr>
              <a:t>заключается в том, что лица, которые обладают сведениями, подлежащими регистрации при статистическом наблюдении, и обязаны предоставить их, сами являются по месту регистрации и сообщают эти сведения.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714620"/>
            <a:ext cx="3286148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9710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Способ </a:t>
            </a:r>
            <a:r>
              <a:rPr lang="ru-RU" sz="2000" b="1" dirty="0" err="1" smtClean="0">
                <a:solidFill>
                  <a:schemeClr val="tx1"/>
                </a:solidFill>
              </a:rPr>
              <a:t>саморегистрации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состоит в том, что формуляры статистического  наблюдения заполняют сами опрашиваемые, а специально привлечённые работники обеспечивают опрашиваемых такими формулярами, инструктируют их, собирают заполненные формуляры, проверяют правильность их заполнения и доставляют в органы статистики.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4719" y="40005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 вопрос. Контроль и ошибки наблюдения.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</a:p>
          <a:p>
            <a:pPr algn="just">
              <a:buNone/>
            </a:pPr>
            <a:r>
              <a:rPr lang="ru-RU" sz="2800" dirty="0" smtClean="0"/>
              <a:t>   Расхождения между установленными статистическим наблюдением и действительными значениями изучаемого признака называются </a:t>
            </a:r>
            <a:r>
              <a:rPr lang="ru-RU" sz="2800" b="1" dirty="0" smtClean="0"/>
              <a:t>ОШИБКАМИ НАБЛЮДЕНИЯ.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Виды ошибок: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Ошибка репрезентативности – появляются при </a:t>
            </a:r>
            <a:r>
              <a:rPr lang="ru-RU" dirty="0" err="1" smtClean="0"/>
              <a:t>несплошном</a:t>
            </a:r>
            <a:r>
              <a:rPr lang="ru-RU" dirty="0" smtClean="0"/>
              <a:t> наблюдении.</a:t>
            </a:r>
          </a:p>
          <a:p>
            <a:pPr lvl="0"/>
            <a:r>
              <a:rPr lang="ru-RU" dirty="0" smtClean="0"/>
              <a:t>Ошибка регистрации возникает из-за неправильного установления фактов в процессе наблюдения, или ошибочной их записи, или того и другого.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Виды контроля: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Логический – состоит в составлении ответов на взаимосвязанные и сопоставляемые между собой вопросы, программы, наблюдения.</a:t>
            </a:r>
          </a:p>
          <a:p>
            <a:pPr lvl="0"/>
            <a:r>
              <a:rPr lang="ru-RU" sz="2800" dirty="0" smtClean="0"/>
              <a:t>Счетный (арифметический) – проверка и сопоставление цифровых итогов.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488832" cy="764704"/>
          </a:xfrm>
        </p:spPr>
        <p:txBody>
          <a:bodyPr/>
          <a:lstStyle/>
          <a:p>
            <a:pPr algn="ctr"/>
            <a:r>
              <a:rPr lang="ru-RU" dirty="0" smtClean="0"/>
              <a:t>Контрольные  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529264" cy="534920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Понятие статистического наблюдения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Виды </a:t>
            </a:r>
            <a:r>
              <a:rPr lang="ru-RU" b="1" dirty="0" smtClean="0"/>
              <a:t>статистического наблюдения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Понятие </a:t>
            </a:r>
            <a:r>
              <a:rPr lang="ru-RU" b="1" dirty="0" smtClean="0"/>
              <a:t>объекта и единицы наблюдения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Основные </a:t>
            </a:r>
            <a:r>
              <a:rPr lang="ru-RU" b="1" dirty="0" smtClean="0"/>
              <a:t>требования, предъявляемые к программе статистического наблюдения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Виды </a:t>
            </a:r>
            <a:r>
              <a:rPr lang="ru-RU" b="1" dirty="0" smtClean="0"/>
              <a:t>ошибок статистического наблюдения. </a:t>
            </a:r>
            <a:endParaRPr lang="ru-RU" b="1" dirty="0" smtClean="0"/>
          </a:p>
          <a:p>
            <a:r>
              <a:rPr lang="ru-RU" b="1" dirty="0" smtClean="0"/>
              <a:t>Понятие </a:t>
            </a:r>
            <a:r>
              <a:rPr lang="ru-RU" b="1" dirty="0" smtClean="0"/>
              <a:t>срока, критического момента и место наблюдения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Программа наблюдения</a:t>
            </a:r>
          </a:p>
          <a:p>
            <a:pPr>
              <a:buNone/>
            </a:pPr>
            <a:r>
              <a:rPr lang="ru-RU" b="1" u="sng" dirty="0" smtClean="0"/>
              <a:t>Студент должен знать ответы на все вопросы, при выходе на учебу состоится опрос!!!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1 вопрос. Понятие статистического наблюдения.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Статистическое наблюдение</a:t>
            </a:r>
            <a:r>
              <a:rPr lang="ru-RU" dirty="0" smtClean="0"/>
              <a:t> – первая стадия статистического исследования, представляющая собой научно-организованный сбор информации о массовых явлениях и процессах общественной жизни.</a:t>
            </a:r>
          </a:p>
          <a:p>
            <a:r>
              <a:rPr lang="ru-RU" dirty="0" smtClean="0"/>
              <a:t>Однако, не всякий сбор информации является статистическим наблюдением.</a:t>
            </a:r>
          </a:p>
          <a:p>
            <a:r>
              <a:rPr lang="ru-RU" u="sng" dirty="0" smtClean="0"/>
              <a:t>Статистическим наблюдением можно считать такое наблюдение</a:t>
            </a:r>
            <a:r>
              <a:rPr lang="ru-RU" dirty="0" smtClean="0"/>
              <a:t>, которое обеспечивает регистрацию установленных фактов в учетных документах с целью последующего их обобщения.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Этапы наблюдения: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точная формулировка целей и конкретных задач;</a:t>
            </a:r>
          </a:p>
          <a:p>
            <a:r>
              <a:rPr lang="ru-RU" sz="2800" dirty="0" smtClean="0"/>
              <a:t>определение объекта и единицы наблюдения;</a:t>
            </a:r>
          </a:p>
          <a:p>
            <a:r>
              <a:rPr lang="ru-RU" sz="2800" dirty="0" smtClean="0"/>
              <a:t>разработка программы и плана наблюдения;</a:t>
            </a:r>
          </a:p>
          <a:p>
            <a:r>
              <a:rPr lang="ru-RU" sz="2800" dirty="0" smtClean="0"/>
              <a:t>определение вида и способа наблюдения.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/>
              <a:t>Объект статистического наблюдения</a:t>
            </a:r>
            <a:r>
              <a:rPr lang="ru-RU" sz="2800" dirty="0" smtClean="0"/>
              <a:t> – совокупность общественных явлений и процессов, которые подлежат данному наблюдению.</a:t>
            </a:r>
          </a:p>
          <a:p>
            <a:r>
              <a:rPr lang="ru-RU" sz="2800" b="1" dirty="0" smtClean="0"/>
              <a:t>Единица наблюдения</a:t>
            </a:r>
            <a:r>
              <a:rPr lang="ru-RU" sz="2800" dirty="0" smtClean="0"/>
              <a:t> – элемент статистического наблюдения, являющийся носителем признаков, подлежащих регистрации.</a:t>
            </a:r>
          </a:p>
          <a:p>
            <a:r>
              <a:rPr lang="ru-RU" sz="2800" b="1" dirty="0" smtClean="0"/>
              <a:t>Программа статистического наблюдения</a:t>
            </a:r>
            <a:r>
              <a:rPr lang="ru-RU" sz="2800" dirty="0" smtClean="0"/>
              <a:t> – представляет собой перечень показателей, подлежащих регистрации, т. е. перечень вопросов, на которые должны быть получены ответы по каждой единицы совокупности.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Требования к программе наблюдения: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Должны быть только необходимые вопросы</a:t>
            </a:r>
          </a:p>
          <a:p>
            <a:pPr lvl="0"/>
            <a:r>
              <a:rPr lang="ru-RU" sz="2800" dirty="0" smtClean="0"/>
              <a:t>Вопросы должны быть четко, точно, ясно сформулированы, чтобы все понимали их одинаково</a:t>
            </a:r>
          </a:p>
          <a:p>
            <a:pPr lvl="0"/>
            <a:r>
              <a:rPr lang="ru-RU" sz="2800" dirty="0" smtClean="0"/>
              <a:t>Включаются лишь те вопросы, на которые можно получить точный ответ (да/нет)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Требования к наблюдению: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Должно носить определенный смысл</a:t>
            </a:r>
          </a:p>
          <a:p>
            <a:pPr lvl="0"/>
            <a:r>
              <a:rPr lang="ru-RU" dirty="0" smtClean="0"/>
              <a:t>Должен быть обеспечен сбор массовых данных</a:t>
            </a:r>
          </a:p>
          <a:p>
            <a:pPr lvl="0"/>
            <a:r>
              <a:rPr lang="ru-RU" dirty="0" smtClean="0"/>
              <a:t>Наблюдение должно быть объективным, экономичным и по возможности непродолжительным</a:t>
            </a:r>
          </a:p>
          <a:p>
            <a:pPr lvl="0"/>
            <a:r>
              <a:rPr lang="ru-RU" dirty="0" smtClean="0"/>
              <a:t>Должны применяться современные технологии для осуществления наблюдения</a:t>
            </a:r>
          </a:p>
          <a:p>
            <a:pPr lvl="0"/>
            <a:r>
              <a:rPr lang="ru-RU" dirty="0" smtClean="0"/>
              <a:t>Должен быть обеспечен контроль результатов наблюдения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ВОПРОС. Формы наблюдения.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 В статистике выделяют </a:t>
            </a:r>
          </a:p>
          <a:p>
            <a:pPr algn="ctr">
              <a:buNone/>
            </a:pPr>
            <a:r>
              <a:rPr lang="ru-RU" sz="3200" b="1" dirty="0" smtClean="0"/>
              <a:t>две основные формы статистического наблюдения:</a:t>
            </a:r>
          </a:p>
          <a:p>
            <a:pPr algn="ctr">
              <a:buNone/>
            </a:pPr>
            <a:endParaRPr lang="ru-RU" sz="3200" b="1" dirty="0" smtClean="0"/>
          </a:p>
          <a:p>
            <a:r>
              <a:rPr lang="ru-RU" sz="3200" dirty="0" smtClean="0"/>
              <a:t>Отчётность</a:t>
            </a:r>
          </a:p>
          <a:p>
            <a:r>
              <a:rPr lang="ru-RU" sz="3200" dirty="0" smtClean="0"/>
              <a:t>Специально организованное статистическое наблюдение.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Отчетность –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800" dirty="0" smtClean="0"/>
              <a:t>   это такая форма наблюдения, при которой предприятия и организации в определенном порядке и в определенные сроки и за определенный период предоставляют  в статистические органы определенным способом данные о своей работе в виде отчетных документов. Эти отчетные документы должны быть подписаны лицами, отвечающими за достоверность предоставленной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940</Words>
  <Application>Microsoft Office PowerPoint</Application>
  <PresentationFormat>Экран (4:3)</PresentationFormat>
  <Paragraphs>94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 «Статистическое наблюдение»</vt:lpstr>
      <vt:lpstr>ЗАДАНИЕ</vt:lpstr>
      <vt:lpstr>1 вопрос. Понятие статистического наблюдения. </vt:lpstr>
      <vt:lpstr>Этапы наблюдения:</vt:lpstr>
      <vt:lpstr>Слайд 5</vt:lpstr>
      <vt:lpstr>Требования к программе наблюдения: </vt:lpstr>
      <vt:lpstr>Требования к наблюдению: </vt:lpstr>
      <vt:lpstr>2 ВОПРОС. Формы наблюдения.</vt:lpstr>
      <vt:lpstr>Отчетность – </vt:lpstr>
      <vt:lpstr>Отчетность решает следующие задачи: </vt:lpstr>
      <vt:lpstr>Специально-организованное статистическое наблюдение –</vt:lpstr>
      <vt:lpstr>3 ВОПРОС. Виды  и способы наблюдения. </vt:lpstr>
      <vt:lpstr>. По степени охвата исследуемой совокупности: </vt:lpstr>
      <vt:lpstr>. По времени проведения наблюдения: </vt:lpstr>
      <vt:lpstr>. В зависимости от источников сведений: </vt:lpstr>
      <vt:lpstr>Способы проведения статистического наблюдения:</vt:lpstr>
      <vt:lpstr>Отчётный способ заключается в обязательном предоставлении подотчётными организациями отчётов о своей деятельности в установленные сроки и в определённом порядке.</vt:lpstr>
      <vt:lpstr>Экспедиционный способ состоит в том, что специально обученные работники посещают каждую единицу статистического наблюдения, сами заполняют формуляры статистического наблюдения и доставляют их в статистические органы.</vt:lpstr>
      <vt:lpstr>Анкетный опрос – сбор статистических данных с помощью специальных вопросников (анкет), рассылаемых определённому кругу лиц или публикуемых в периодической печати</vt:lpstr>
      <vt:lpstr>Корреспондентский способ заключается в том, что статистические органы договариваются с определёнными лицами, добровольно взявшими на себя обязательство вести наблюдение за какими-либо явлениями, процессами и в установленные сроки сообщать результаты наблюдения органам статистики.</vt:lpstr>
      <vt:lpstr>Явочный способ заключается в том, что лица, которые обладают сведениями, подлежащими регистрации при статистическом наблюдении, и обязаны предоставить их, сами являются по месту регистрации и сообщают эти сведения.</vt:lpstr>
      <vt:lpstr>Способ саморегистрации состоит в том, что формуляры статистического  наблюдения заполняют сами опрашиваемые, а специально привлечённые работники обеспечивают опрашиваемых такими формулярами, инструктируют их, собирают заполненные формуляры, проверяют правильность их заполнения и доставляют в органы статистики.</vt:lpstr>
      <vt:lpstr>4 вопрос. Контроль и ошибки наблюдения.</vt:lpstr>
      <vt:lpstr>Виды ошибок:</vt:lpstr>
      <vt:lpstr>Виды контроля:</vt:lpstr>
      <vt:lpstr>Контрольные  вопросы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«Статистическое наблюдение»</dc:title>
  <dc:creator>Nout_buh</dc:creator>
  <cp:lastModifiedBy>Nout_buh</cp:lastModifiedBy>
  <cp:revision>12</cp:revision>
  <dcterms:modified xsi:type="dcterms:W3CDTF">2020-03-18T03:48:20Z</dcterms:modified>
</cp:coreProperties>
</file>