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66" r:id="rId2"/>
    <p:sldId id="296" r:id="rId3"/>
    <p:sldId id="267" r:id="rId4"/>
    <p:sldId id="281" r:id="rId5"/>
    <p:sldId id="282" r:id="rId6"/>
    <p:sldId id="294" r:id="rId7"/>
    <p:sldId id="283" r:id="rId8"/>
    <p:sldId id="284" r:id="rId9"/>
    <p:sldId id="292" r:id="rId10"/>
    <p:sldId id="286" r:id="rId11"/>
    <p:sldId id="293" r:id="rId12"/>
    <p:sldId id="287" r:id="rId13"/>
    <p:sldId id="288" r:id="rId14"/>
    <p:sldId id="289" r:id="rId15"/>
    <p:sldId id="290" r:id="rId16"/>
    <p:sldId id="291" r:id="rId17"/>
    <p:sldId id="29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98D8C-53C1-4E05-ACB7-13939A4039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56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E10CD-B719-4C01-81DD-6FA1F85568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91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EEC273-4432-4BEF-9468-69AF6ED1F9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1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78C849-BA8C-4B5D-9E1E-656FC2A7E7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00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956089-34C3-404D-89D3-9736080193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32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3E60C-09D8-4053-9358-946CF08380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65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006AB-68DA-4F87-B64E-08DD61AD8D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43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D699A-9B83-4792-9454-511F10D101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8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4181E-B421-4674-BA6C-494D496DB8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66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9ECCB-9052-41AA-8168-7D065F318C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37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FF3FA2-43D7-444B-A89B-F07A4E08E1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0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898D8C-53C1-4E05-ACB7-13939A4039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75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827584" y="809000"/>
            <a:ext cx="7416824" cy="45243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ru-RU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Виды лексических ошибок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260648"/>
            <a:ext cx="5904656" cy="864096"/>
          </a:xfrm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</a:rPr>
              <a:t>Виды лексических ошибок: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196752"/>
            <a:ext cx="8964488" cy="51125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3600" b="1" i="1" dirty="0">
                <a:solidFill>
                  <a:srgbClr val="0070C0"/>
                </a:solidFill>
                <a:latin typeface="Georgia" pitchFamily="18" charset="0"/>
              </a:rPr>
              <a:t>разрушение фразеологизмов</a:t>
            </a:r>
            <a:r>
              <a:rPr lang="ru-RU" sz="3600" dirty="0">
                <a:latin typeface="Georgia" pitchFamily="18" charset="0"/>
              </a:rPr>
              <a:t>, устойчивых единиц языка</a:t>
            </a:r>
            <a:endParaRPr lang="ru-RU" sz="3200" u="sng" dirty="0">
              <a:latin typeface="Georgia" pitchFamily="18" charset="0"/>
            </a:endParaRPr>
          </a:p>
          <a:p>
            <a:pPr indent="379413">
              <a:spcBef>
                <a:spcPts val="0"/>
              </a:spcBef>
              <a:buNone/>
            </a:pPr>
            <a:endParaRPr lang="ru-RU" sz="3200" u="sng" dirty="0">
              <a:latin typeface="Georgia" pitchFamily="18" charset="0"/>
            </a:endParaRPr>
          </a:p>
          <a:p>
            <a:pPr indent="379413">
              <a:spcBef>
                <a:spcPts val="0"/>
              </a:spcBef>
              <a:buNone/>
            </a:pPr>
            <a:r>
              <a:rPr lang="ru-RU" sz="3200" u="sng" dirty="0">
                <a:latin typeface="Georgia" pitchFamily="18" charset="0"/>
              </a:rPr>
              <a:t>Например</a:t>
            </a:r>
            <a:r>
              <a:rPr lang="ru-RU" sz="3600" dirty="0">
                <a:latin typeface="Georgia" pitchFamily="18" charset="0"/>
              </a:rPr>
              <a:t>: </a:t>
            </a:r>
          </a:p>
          <a:p>
            <a:pPr indent="379413">
              <a:spcBef>
                <a:spcPts val="0"/>
              </a:spcBef>
              <a:buNone/>
            </a:pPr>
            <a:r>
              <a:rPr lang="ru-RU" sz="2800" i="1" u="wavy" dirty="0">
                <a:latin typeface="Georgia" pitchFamily="18" charset="0"/>
              </a:rPr>
              <a:t>глубокое</a:t>
            </a:r>
            <a:r>
              <a:rPr lang="ru-RU" sz="2800" i="1" dirty="0">
                <a:latin typeface="Georgia" pitchFamily="18" charset="0"/>
              </a:rPr>
              <a:t> утро </a:t>
            </a:r>
            <a:r>
              <a:rPr lang="ru-RU" sz="2800" dirty="0">
                <a:latin typeface="Georgia" pitchFamily="18" charset="0"/>
              </a:rPr>
              <a:t>(правильно –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позднее</a:t>
            </a:r>
            <a:r>
              <a:rPr lang="ru-RU" sz="2800" dirty="0">
                <a:latin typeface="Georgia" pitchFamily="18" charset="0"/>
              </a:rPr>
              <a:t> утро); </a:t>
            </a:r>
          </a:p>
          <a:p>
            <a:pPr indent="379413">
              <a:spcBef>
                <a:spcPts val="0"/>
              </a:spcBef>
              <a:buNone/>
            </a:pPr>
            <a:r>
              <a:rPr lang="ru-RU" sz="2800" i="1" dirty="0">
                <a:latin typeface="Georgia" pitchFamily="18" charset="0"/>
              </a:rPr>
              <a:t>В годы войны весь наш народ трудился, </a:t>
            </a:r>
            <a:r>
              <a:rPr lang="ru-RU" sz="2800" i="1" u="wavy" dirty="0">
                <a:latin typeface="Georgia" pitchFamily="18" charset="0"/>
              </a:rPr>
              <a:t>не покладая сил и энергии</a:t>
            </a:r>
            <a:r>
              <a:rPr lang="ru-RU" sz="2800" dirty="0">
                <a:latin typeface="Georgia" pitchFamily="18" charset="0"/>
              </a:rPr>
              <a:t> (правильно –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не покладая рук</a:t>
            </a:r>
            <a:r>
              <a:rPr lang="ru-RU" sz="2800" dirty="0">
                <a:latin typeface="Georgia" pitchFamily="18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260648"/>
            <a:ext cx="5904656" cy="864096"/>
          </a:xfrm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</a:rPr>
              <a:t>Виды лексических ошибок: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196752"/>
            <a:ext cx="8964488" cy="51125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3600" b="1" i="1" dirty="0">
                <a:solidFill>
                  <a:srgbClr val="0070C0"/>
                </a:solidFill>
                <a:latin typeface="Georgia" pitchFamily="18" charset="0"/>
              </a:rPr>
              <a:t>нарушение стилистического единства</a:t>
            </a:r>
            <a:endParaRPr lang="ru-RU" sz="3200" u="sng" dirty="0">
              <a:latin typeface="Georgia" pitchFamily="18" charset="0"/>
            </a:endParaRPr>
          </a:p>
          <a:p>
            <a:pPr indent="379413">
              <a:spcBef>
                <a:spcPts val="0"/>
              </a:spcBef>
              <a:buNone/>
            </a:pPr>
            <a:endParaRPr lang="ru-RU" sz="1800" u="sng" dirty="0">
              <a:latin typeface="Georgia" pitchFamily="18" charset="0"/>
            </a:endParaRPr>
          </a:p>
          <a:p>
            <a:pPr indent="379413">
              <a:spcBef>
                <a:spcPts val="0"/>
              </a:spcBef>
              <a:buNone/>
            </a:pPr>
            <a:r>
              <a:rPr lang="ru-RU" sz="3200" u="sng" dirty="0">
                <a:latin typeface="Georgia" pitchFamily="18" charset="0"/>
              </a:rPr>
              <a:t>Например</a:t>
            </a:r>
            <a:r>
              <a:rPr lang="ru-RU" sz="3600" dirty="0">
                <a:latin typeface="Georgia" pitchFamily="18" charset="0"/>
              </a:rPr>
              <a:t>: </a:t>
            </a:r>
          </a:p>
          <a:p>
            <a:pPr indent="379413">
              <a:spcBef>
                <a:spcPts val="0"/>
              </a:spcBef>
              <a:buNone/>
            </a:pPr>
            <a:r>
              <a:rPr lang="ru-RU" sz="2800" i="1" dirty="0">
                <a:latin typeface="Georgia" pitchFamily="18" charset="0"/>
              </a:rPr>
              <a:t>Я предложил любимой девушке вступить со мной в брак. </a:t>
            </a:r>
            <a:r>
              <a:rPr lang="ru-RU" sz="2800" dirty="0">
                <a:latin typeface="Georgia" pitchFamily="18" charset="0"/>
              </a:rPr>
              <a:t>(более уместно –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выйти за меня замуж</a:t>
            </a:r>
            <a:r>
              <a:rPr lang="ru-RU" sz="2800" dirty="0">
                <a:latin typeface="Georgia" pitchFamily="18" charset="0"/>
              </a:rPr>
              <a:t>) </a:t>
            </a:r>
          </a:p>
          <a:p>
            <a:pPr indent="379413">
              <a:spcBef>
                <a:spcPts val="0"/>
              </a:spcBef>
              <a:buNone/>
            </a:pPr>
            <a:r>
              <a:rPr lang="ru-RU" sz="2800" dirty="0">
                <a:latin typeface="Georgia" pitchFamily="18" charset="0"/>
              </a:rPr>
              <a:t>Организации на работу требуется вахтерша. (более уместно –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вахтер</a:t>
            </a:r>
            <a:r>
              <a:rPr lang="ru-RU" sz="2800" dirty="0">
                <a:latin typeface="Georgia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60648"/>
            <a:ext cx="7632848" cy="1080120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Исправление лексических ошибок</a:t>
            </a: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(редакторский практикум):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268760"/>
            <a:ext cx="8568952" cy="437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228975" defTabSz="914400" rtl="0" eaLnBrk="1" fontAlgn="base" latinLnBrk="0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грубые</a:t>
            </a:r>
          </a:p>
          <a:p>
            <a:pPr marL="0" marR="0" lvl="0" indent="0" defTabSz="914400" rtl="0" eaLnBrk="1" fontAlgn="base" latinLnBrk="0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Руки у него большие и черствые.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R="0" lvl="0" indent="3589338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lang="ru-RU" sz="2000" b="1" dirty="0">
                <a:solidFill>
                  <a:srgbClr val="0070C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снова</a:t>
            </a:r>
          </a:p>
          <a:p>
            <a:pPr marL="0" marR="0" lvl="0" indent="0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Через три года Татьяна обратно встречает Онегина.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Николай был спортивный молодой юноша.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R="0" lvl="0" indent="3138488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перестал видеть правым глазом</a:t>
            </a:r>
          </a:p>
          <a:p>
            <a:pPr marL="0" marR="0" lvl="0" indent="0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После ранения Павел потерял зрение правого глаза.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eaLnBrk="0" hangingPunct="0">
              <a:lnSpc>
                <a:spcPts val="2800"/>
              </a:lnSpc>
              <a:buFontTx/>
              <a:buChar char="•"/>
              <a:tabLst>
                <a:tab pos="630238" algn="l"/>
              </a:tabLst>
            </a:pPr>
            <a:r>
              <a:rPr lang="ru-RU" sz="20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Когда слышишь это слово, чувствуешь, что тебя наполняет прилив чувств.</a:t>
            </a:r>
          </a:p>
          <a:p>
            <a:pPr lvl="0" eaLnBrk="0" hangingPunct="0">
              <a:lnSpc>
                <a:spcPts val="2800"/>
              </a:lnSpc>
              <a:buFontTx/>
              <a:buChar char="•"/>
              <a:tabLst>
                <a:tab pos="630238" algn="l"/>
              </a:tabLst>
            </a:pPr>
            <a:r>
              <a:rPr lang="ru-RU" sz="20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Поэзия Пушкина производит на меня неповторимое </a:t>
            </a:r>
          </a:p>
          <a:p>
            <a:pPr lvl="0" eaLnBrk="0" hangingPunct="0">
              <a:lnSpc>
                <a:spcPts val="2800"/>
              </a:lnSpc>
              <a:tabLst>
                <a:tab pos="630238" algn="l"/>
              </a:tabLst>
            </a:pPr>
            <a:r>
              <a:rPr lang="ru-RU" sz="2000" b="1" dirty="0">
                <a:solidFill>
                  <a:srgbClr val="0070C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впечатление</a:t>
            </a:r>
          </a:p>
          <a:p>
            <a:pPr lvl="0" eaLnBrk="0" hangingPunct="0">
              <a:lnSpc>
                <a:spcPts val="2800"/>
              </a:lnSpc>
              <a:tabLst>
                <a:tab pos="630238" algn="l"/>
              </a:tabLst>
            </a:pPr>
            <a:r>
              <a:rPr lang="ru-RU" sz="20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чувство.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3517528" y="1873956"/>
            <a:ext cx="1296144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Прямая соединительная линия 6"/>
          <p:cNvCxnSpPr/>
          <p:nvPr/>
        </p:nvCxnSpPr>
        <p:spPr bwMode="auto">
          <a:xfrm>
            <a:off x="3695411" y="2596444"/>
            <a:ext cx="108012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Прямая соединительная линия 7"/>
          <p:cNvCxnSpPr/>
          <p:nvPr/>
        </p:nvCxnSpPr>
        <p:spPr bwMode="auto">
          <a:xfrm>
            <a:off x="4086247" y="2957689"/>
            <a:ext cx="1152128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>
            <a:off x="323528" y="5445224"/>
            <a:ext cx="1086922" cy="457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>
            <a:off x="3484866" y="3668889"/>
            <a:ext cx="4032448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4139952" y="4005064"/>
            <a:ext cx="2232248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60648"/>
            <a:ext cx="7632848" cy="1080120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Исправление лексических ошибок</a:t>
            </a: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(редакторский практикум):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79512" y="1496775"/>
            <a:ext cx="8424936" cy="4069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Образ Чацкого как бы противопоказан образу Молчалина.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Фашисты мучили пленных непосильным трудом и голодовкой.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Островнов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сумел втесаться в доверие.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 Великой Отечественной войне принимал участие весь многонациональный русский народ.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Мой дядя окончил университет и получил высшее образование.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Мы живем в век, когда новые открытия буквально следуют по пятам.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Полуголодные, </a:t>
            </a: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полухолодные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строили мы </a:t>
            </a: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Турксиб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Кутузова как полководца отличает дальнозоркость.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60648"/>
            <a:ext cx="7632848" cy="1080120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Исправление лексических ошибок</a:t>
            </a: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(редакторский практикум):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79512" y="1359297"/>
            <a:ext cx="8316416" cy="4220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ts val="2700"/>
              </a:lnSpc>
              <a:buFontTx/>
              <a:buChar char="•"/>
              <a:tabLst>
                <a:tab pos="630238" algn="l"/>
              </a:tabLst>
            </a:pPr>
            <a:r>
              <a:rPr lang="ru-RU" sz="20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Лектор привлек общее внимание всех присутствующих.</a:t>
            </a:r>
          </a:p>
          <a:p>
            <a:pPr eaLnBrk="0" hangingPunct="0">
              <a:lnSpc>
                <a:spcPts val="2700"/>
              </a:lnSpc>
              <a:buFontTx/>
              <a:buChar char="•"/>
              <a:tabLst>
                <a:tab pos="630238" algn="l"/>
              </a:tabLst>
            </a:pPr>
            <a:r>
              <a:rPr lang="ru-RU" sz="20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Объявление на вокзале: «Господа командировочные, получите командировочные удостоверения».</a:t>
            </a:r>
          </a:p>
          <a:p>
            <a:pPr eaLnBrk="0" hangingPunct="0">
              <a:lnSpc>
                <a:spcPts val="2700"/>
              </a:lnSpc>
              <a:buFontTx/>
              <a:buChar char="•"/>
              <a:tabLst>
                <a:tab pos="630238" algn="l"/>
              </a:tabLst>
            </a:pPr>
            <a:r>
              <a:rPr lang="ru-RU" sz="20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Студенты первого курса для вселения в общежитие должны предоставить справки.</a:t>
            </a:r>
          </a:p>
          <a:p>
            <a:pPr eaLnBrk="0" hangingPunct="0">
              <a:lnSpc>
                <a:spcPts val="2700"/>
              </a:lnSpc>
              <a:buFontTx/>
              <a:buChar char="•"/>
              <a:tabLst>
                <a:tab pos="630238" algn="l"/>
              </a:tabLst>
            </a:pPr>
            <a:r>
              <a:rPr lang="ru-RU" sz="20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Председатель собрания представил слово докладчику.</a:t>
            </a:r>
          </a:p>
          <a:p>
            <a:pPr eaLnBrk="0" hangingPunct="0">
              <a:lnSpc>
                <a:spcPts val="2700"/>
              </a:lnSpc>
              <a:buFontTx/>
              <a:buChar char="•"/>
              <a:tabLst>
                <a:tab pos="630238" algn="l"/>
              </a:tabLst>
            </a:pPr>
            <a:r>
              <a:rPr lang="ru-RU" sz="20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Станция может с большим эффектом снабжать энергией завод.</a:t>
            </a:r>
          </a:p>
          <a:p>
            <a:pPr eaLnBrk="0" hangingPunct="0">
              <a:lnSpc>
                <a:spcPts val="2700"/>
              </a:lnSpc>
              <a:buFontTx/>
              <a:buChar char="•"/>
              <a:tabLst>
                <a:tab pos="630238" algn="l"/>
              </a:tabLst>
            </a:pPr>
            <a:r>
              <a:rPr lang="ru-RU" sz="20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Он был смешной парень, как начнет смеяться, так не остановишь.</a:t>
            </a:r>
          </a:p>
          <a:p>
            <a:pPr eaLnBrk="0" hangingPunct="0">
              <a:lnSpc>
                <a:spcPts val="2700"/>
              </a:lnSpc>
              <a:buFontTx/>
              <a:buChar char="•"/>
              <a:tabLst>
                <a:tab pos="630238" algn="l"/>
              </a:tabLst>
            </a:pPr>
            <a:r>
              <a:rPr lang="ru-RU" sz="20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Ни один укол, который сделала медсестра Наташа, не был больным.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60648"/>
            <a:ext cx="7632848" cy="1080120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Исправление лексических ошибок</a:t>
            </a: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(редакторский практикум):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79512" y="1307237"/>
            <a:ext cx="8316416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>
              <a:lnSpc>
                <a:spcPts val="3300"/>
              </a:lnSpc>
              <a:buFontTx/>
              <a:buChar char="•"/>
              <a:tabLst>
                <a:tab pos="630238" algn="l"/>
              </a:tabLst>
            </a:pPr>
            <a:r>
              <a:rPr lang="ru-RU" sz="24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Нужно оказать всестороннюю помощь отсталым студентам колледжа. </a:t>
            </a:r>
          </a:p>
          <a:p>
            <a:pPr lvl="0" eaLnBrk="0" hangingPunct="0">
              <a:lnSpc>
                <a:spcPts val="3300"/>
              </a:lnSpc>
              <a:buFontTx/>
              <a:buChar char="•"/>
              <a:tabLst>
                <a:tab pos="630238" algn="l"/>
              </a:tabLst>
            </a:pPr>
            <a:r>
              <a:rPr lang="ru-RU" sz="24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Рабочие пристально слушали начальника цеха.</a:t>
            </a:r>
          </a:p>
          <a:p>
            <a:pPr lvl="0" eaLnBrk="0" hangingPunct="0">
              <a:lnSpc>
                <a:spcPts val="3300"/>
              </a:lnSpc>
              <a:buFontTx/>
              <a:buChar char="•"/>
              <a:tabLst>
                <a:tab pos="630238" algn="l"/>
              </a:tabLst>
            </a:pPr>
            <a:r>
              <a:rPr lang="ru-RU" sz="2400" dirty="0"/>
              <a:t> </a:t>
            </a:r>
            <a:r>
              <a:rPr lang="ru-RU" sz="24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Объявление на двери </a:t>
            </a:r>
            <a:r>
              <a:rPr lang="ru-RU" sz="2400" b="1" dirty="0" err="1">
                <a:latin typeface="Georgia" pitchFamily="18" charset="0"/>
                <a:ea typeface="Calibri" pitchFamily="34" charset="0"/>
                <a:cs typeface="Times New Roman" pitchFamily="18" charset="0"/>
              </a:rPr>
              <a:t>рентгенкабинета</a:t>
            </a:r>
            <a:r>
              <a:rPr lang="ru-RU" sz="24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: «Ввиду холода в помещении делаем только срочные переломы».</a:t>
            </a:r>
          </a:p>
          <a:p>
            <a:pPr eaLnBrk="0" hangingPunct="0">
              <a:lnSpc>
                <a:spcPts val="3300"/>
              </a:lnSpc>
              <a:buFontTx/>
              <a:buChar char="•"/>
              <a:tabLst>
                <a:tab pos="630238" algn="l"/>
              </a:tabLst>
            </a:pPr>
            <a:r>
              <a:rPr lang="ru-RU" sz="24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Этот человек произвёл на </a:t>
            </a:r>
            <a:r>
              <a:rPr lang="ru-RU" sz="2400" b="1">
                <a:latin typeface="Georgia" pitchFamily="18" charset="0"/>
                <a:ea typeface="Calibri" pitchFamily="34" charset="0"/>
                <a:cs typeface="Times New Roman" pitchFamily="18" charset="0"/>
              </a:rPr>
              <a:t>меня сильнейшее </a:t>
            </a:r>
            <a:r>
              <a:rPr lang="ru-RU" sz="24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воздействие.</a:t>
            </a:r>
          </a:p>
          <a:p>
            <a:pPr eaLnBrk="0" hangingPunct="0">
              <a:lnSpc>
                <a:spcPts val="3300"/>
              </a:lnSpc>
              <a:buFontTx/>
              <a:buChar char="•"/>
              <a:tabLst>
                <a:tab pos="630238" algn="l"/>
              </a:tabLst>
            </a:pPr>
            <a:r>
              <a:rPr lang="ru-RU" sz="24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Первая премьера этого балета состоялась на сцене Большого театра.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60648"/>
            <a:ext cx="7632848" cy="1080120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Исправление лексических ошибок</a:t>
            </a: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(редакторский практикум):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79512" y="1307237"/>
            <a:ext cx="8568952" cy="4354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ts val="3300"/>
              </a:lnSpc>
              <a:buFontTx/>
              <a:buChar char="•"/>
              <a:tabLst>
                <a:tab pos="630238" algn="l"/>
              </a:tabLst>
            </a:pPr>
            <a:r>
              <a:rPr lang="ru-RU" sz="24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Этот памятник архитектуры поражает туристов своими причудливыми габаритами. </a:t>
            </a:r>
          </a:p>
          <a:p>
            <a:pPr eaLnBrk="0" hangingPunct="0">
              <a:lnSpc>
                <a:spcPts val="3300"/>
              </a:lnSpc>
              <a:buFontTx/>
              <a:buChar char="•"/>
              <a:tabLst>
                <a:tab pos="630238" algn="l"/>
              </a:tabLst>
            </a:pPr>
            <a:r>
              <a:rPr lang="ru-RU" sz="24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Классные руководители должны обеспечить явку своих родителей.</a:t>
            </a:r>
          </a:p>
          <a:p>
            <a:pPr eaLnBrk="0" hangingPunct="0">
              <a:lnSpc>
                <a:spcPts val="3300"/>
              </a:lnSpc>
              <a:buFontTx/>
              <a:buChar char="•"/>
              <a:tabLst>
                <a:tab pos="630238" algn="l"/>
              </a:tabLst>
            </a:pPr>
            <a:r>
              <a:rPr lang="ru-RU" sz="24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Уважаемые участники, разберитесь по породам и приготовьтесь к началу выставки!</a:t>
            </a:r>
          </a:p>
          <a:p>
            <a:pPr eaLnBrk="0" hangingPunct="0">
              <a:lnSpc>
                <a:spcPts val="3300"/>
              </a:lnSpc>
              <a:buFontTx/>
              <a:buChar char="•"/>
              <a:tabLst>
                <a:tab pos="630238" algn="l"/>
              </a:tabLst>
            </a:pPr>
            <a:r>
              <a:rPr lang="ru-RU" sz="24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На грядущей неделе надо будет заплатить профсоюзные взносы.</a:t>
            </a:r>
          </a:p>
          <a:p>
            <a:pPr eaLnBrk="0" hangingPunct="0">
              <a:lnSpc>
                <a:spcPts val="3300"/>
              </a:lnSpc>
              <a:buFontTx/>
              <a:buChar char="•"/>
              <a:tabLst>
                <a:tab pos="630238" algn="l"/>
              </a:tabLst>
            </a:pPr>
            <a:r>
              <a:rPr lang="ru-RU" sz="24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Директор распорядился объявить благодарность секретарше.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/>
          </p:cNvSpPr>
          <p:nvPr/>
        </p:nvSpPr>
        <p:spPr>
          <a:xfrm>
            <a:off x="251520" y="260648"/>
            <a:ext cx="7632848" cy="108012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Исправление лексических ошибок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(редакторский практикум):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412776"/>
            <a:ext cx="835292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ts val="3300"/>
              </a:lnSpc>
              <a:buFontTx/>
              <a:buChar char="•"/>
              <a:tabLst>
                <a:tab pos="630238" algn="l"/>
              </a:tabLst>
            </a:pPr>
            <a:r>
              <a:rPr lang="ru-RU" sz="24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На новогоднем вечере было немало шуток, розыгрышей и забавных инцидентов.</a:t>
            </a:r>
          </a:p>
          <a:p>
            <a:pPr eaLnBrk="0" hangingPunct="0">
              <a:lnSpc>
                <a:spcPts val="3300"/>
              </a:lnSpc>
              <a:buFontTx/>
              <a:buChar char="•"/>
              <a:tabLst>
                <a:tab pos="630238" algn="l"/>
              </a:tabLst>
            </a:pPr>
            <a:r>
              <a:rPr lang="ru-RU" sz="24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С 15 декабря 2011 года ещё один спутник крутится вокруг Земли.</a:t>
            </a:r>
          </a:p>
          <a:p>
            <a:pPr eaLnBrk="0" hangingPunct="0">
              <a:lnSpc>
                <a:spcPts val="3300"/>
              </a:lnSpc>
              <a:buFontTx/>
              <a:buChar char="•"/>
              <a:tabLst>
                <a:tab pos="630238" algn="l"/>
              </a:tabLst>
            </a:pPr>
            <a:r>
              <a:rPr lang="ru-RU" sz="24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Установить день сдачи страховых агентов в бухгалтерию до 10 числа каждого месяца.</a:t>
            </a:r>
          </a:p>
          <a:p>
            <a:pPr lvl="0" eaLnBrk="0" hangingPunct="0">
              <a:lnSpc>
                <a:spcPts val="3300"/>
              </a:lnSpc>
              <a:buFontTx/>
              <a:buChar char="•"/>
              <a:tabLst>
                <a:tab pos="630238" algn="l"/>
              </a:tabLst>
            </a:pPr>
            <a:r>
              <a:rPr lang="ru-RU" sz="24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В основании романа лежит история типичной дворянской семьи.  </a:t>
            </a:r>
          </a:p>
          <a:p>
            <a:pPr lvl="0" eaLnBrk="0" hangingPunct="0">
              <a:lnSpc>
                <a:spcPts val="3300"/>
              </a:lnSpc>
              <a:buFontTx/>
              <a:buChar char="•"/>
              <a:tabLst>
                <a:tab pos="630238" algn="l"/>
              </a:tabLst>
            </a:pPr>
            <a:r>
              <a:rPr lang="ru-RU" sz="24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 Фермеры стремятся добиться увеличения коров в хозяйстве. </a:t>
            </a:r>
          </a:p>
          <a:p>
            <a:pPr eaLnBrk="0" hangingPunct="0">
              <a:lnSpc>
                <a:spcPts val="3300"/>
              </a:lnSpc>
              <a:buFontTx/>
              <a:buChar char="•"/>
              <a:tabLst>
                <a:tab pos="630238" algn="l"/>
              </a:tabLst>
            </a:pPr>
            <a:endParaRPr lang="ru-RU" sz="2400" b="1" dirty="0"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lnSpc>
                <a:spcPts val="3300"/>
              </a:lnSpc>
              <a:buFontTx/>
              <a:buChar char="•"/>
              <a:tabLst>
                <a:tab pos="630238" algn="l"/>
              </a:tabLst>
            </a:pPr>
            <a:endParaRPr lang="ru-RU" sz="2400" b="1" dirty="0">
              <a:latin typeface="Georgia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B03698-B6EE-4444-9CF7-9014716C1CC9}"/>
              </a:ext>
            </a:extLst>
          </p:cNvPr>
          <p:cNvSpPr txBox="1"/>
          <p:nvPr/>
        </p:nvSpPr>
        <p:spPr>
          <a:xfrm>
            <a:off x="1445433" y="1305341"/>
            <a:ext cx="66967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Изучить и законспектировать материал, письменно выполнить упражнения</a:t>
            </a:r>
          </a:p>
        </p:txBody>
      </p:sp>
    </p:spTree>
    <p:extLst>
      <p:ext uri="{BB962C8B-B14F-4D97-AF65-F5344CB8AC3E}">
        <p14:creationId xmlns:p14="http://schemas.microsoft.com/office/powerpoint/2010/main" val="3072484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206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28600" algn="ctr"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Лексические нормы</a:t>
            </a:r>
            <a:r>
              <a:rPr lang="ru-RU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русского литературного языка – это правила употребления слов и словосочетаний в точном соответствии с их значениями.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5157192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Bookman Old Style" pitchFamily="18" charset="0"/>
              </a:rPr>
              <a:t>Нарушение лексических норм ведет к двусмысленности высказываний и серьезным речевым ошибкам!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2348880"/>
            <a:ext cx="6048672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rgbClr val="FF0000"/>
                </a:solidFill>
                <a:latin typeface="Georgia" pitchFamily="18" charset="0"/>
              </a:rPr>
              <a:t>Лексические нормы</a:t>
            </a:r>
            <a:r>
              <a:rPr lang="ru-RU" sz="2400" b="1" dirty="0">
                <a:latin typeface="Georgia" pitchFamily="18" charset="0"/>
              </a:rPr>
              <a:t> </a:t>
            </a:r>
          </a:p>
          <a:p>
            <a:pPr algn="ctr"/>
            <a:r>
              <a:rPr lang="ru-RU" sz="2400" b="1" dirty="0">
                <a:latin typeface="Georgia" pitchFamily="18" charset="0"/>
              </a:rPr>
              <a:t>определяют правильность выбора слова из ряда единиц, близких ему по значению или по форме, а также употребление его в тех значениях, которые оно имеет в литературном языке.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260648"/>
            <a:ext cx="5904656" cy="864096"/>
          </a:xfrm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</a:rPr>
              <a:t>Виды лексических ошибок: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196752"/>
            <a:ext cx="8532440" cy="51125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3600" b="1" i="1" dirty="0">
                <a:solidFill>
                  <a:srgbClr val="0070C0"/>
                </a:solidFill>
                <a:latin typeface="Georgia" pitchFamily="18" charset="0"/>
              </a:rPr>
              <a:t>тавтология</a:t>
            </a:r>
            <a:r>
              <a:rPr lang="ru-RU" sz="3600" dirty="0">
                <a:latin typeface="Georgia" pitchFamily="18" charset="0"/>
              </a:rPr>
              <a:t> </a:t>
            </a:r>
            <a:r>
              <a:rPr lang="ru-RU" sz="3200" b="1" dirty="0">
                <a:latin typeface="Georgia" pitchFamily="18" charset="0"/>
              </a:rPr>
              <a:t>– повторение одного и того же слова в пределах данного предложения или толкование какого-либо слова однокоренным словом</a:t>
            </a:r>
          </a:p>
          <a:p>
            <a:pPr marL="180975" indent="360363">
              <a:spcBef>
                <a:spcPts val="0"/>
              </a:spcBef>
              <a:buNone/>
            </a:pPr>
            <a:r>
              <a:rPr lang="ru-RU" sz="3200" u="sng" dirty="0">
                <a:latin typeface="Georgia" pitchFamily="18" charset="0"/>
              </a:rPr>
              <a:t>Например</a:t>
            </a:r>
            <a:r>
              <a:rPr lang="ru-RU" sz="3600" dirty="0">
                <a:latin typeface="Georgia" pitchFamily="18" charset="0"/>
              </a:rPr>
              <a:t>: </a:t>
            </a:r>
            <a:r>
              <a:rPr lang="ru-RU" sz="2800" i="1" dirty="0">
                <a:latin typeface="Georgia" pitchFamily="18" charset="0"/>
              </a:rPr>
              <a:t>Вот, </a:t>
            </a:r>
            <a:r>
              <a:rPr lang="ru-RU" sz="2800" i="1" u="wavy" dirty="0">
                <a:latin typeface="Georgia" pitchFamily="18" charset="0"/>
              </a:rPr>
              <a:t>например</a:t>
            </a:r>
            <a:r>
              <a:rPr lang="ru-RU" sz="2800" i="1" dirty="0">
                <a:latin typeface="Georgia" pitchFamily="18" charset="0"/>
              </a:rPr>
              <a:t>, классический </a:t>
            </a:r>
            <a:r>
              <a:rPr lang="ru-RU" sz="2800" i="1" u="wavy" dirty="0">
                <a:latin typeface="Georgia" pitchFamily="18" charset="0"/>
              </a:rPr>
              <a:t>пример</a:t>
            </a:r>
            <a:r>
              <a:rPr lang="ru-RU" sz="2800" dirty="0">
                <a:latin typeface="Georgia" pitchFamily="18" charset="0"/>
              </a:rPr>
              <a:t>; </a:t>
            </a:r>
            <a:r>
              <a:rPr lang="ru-RU" sz="2800" i="1" dirty="0">
                <a:latin typeface="Georgia" pitchFamily="18" charset="0"/>
              </a:rPr>
              <a:t>Это не оправдывает </a:t>
            </a:r>
            <a:r>
              <a:rPr lang="ru-RU" sz="2800" i="1" u="wavy" dirty="0">
                <a:latin typeface="Georgia" pitchFamily="18" charset="0"/>
              </a:rPr>
              <a:t>вовсе</a:t>
            </a:r>
            <a:r>
              <a:rPr lang="ru-RU" sz="2800" i="1" dirty="0">
                <a:latin typeface="Georgia" pitchFamily="18" charset="0"/>
              </a:rPr>
              <a:t> Печорина </a:t>
            </a:r>
            <a:r>
              <a:rPr lang="ru-RU" sz="2800" i="1" u="wavy" dirty="0">
                <a:latin typeface="Georgia" pitchFamily="18" charset="0"/>
              </a:rPr>
              <a:t>совсем</a:t>
            </a:r>
            <a:r>
              <a:rPr lang="ru-RU" sz="2800" dirty="0">
                <a:latin typeface="Georgia" pitchFamily="18" charset="0"/>
              </a:rPr>
              <a:t>. </a:t>
            </a:r>
          </a:p>
          <a:p>
            <a:pPr marL="1885950" indent="0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Georgia" pitchFamily="18" charset="0"/>
              </a:rPr>
              <a:t>Одно из повторяющихся слов необходимо опустить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3779912" y="4077072"/>
            <a:ext cx="18002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Прямая соединительная линия 5"/>
          <p:cNvCxnSpPr/>
          <p:nvPr/>
        </p:nvCxnSpPr>
        <p:spPr bwMode="auto">
          <a:xfrm>
            <a:off x="5436096" y="4509120"/>
            <a:ext cx="86409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260648"/>
            <a:ext cx="5904656" cy="864096"/>
          </a:xfrm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</a:rPr>
              <a:t>Виды лексических ошибок: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196752"/>
            <a:ext cx="8532440" cy="51125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3600" b="1" i="1" dirty="0">
                <a:solidFill>
                  <a:srgbClr val="0070C0"/>
                </a:solidFill>
                <a:latin typeface="Georgia" pitchFamily="18" charset="0"/>
              </a:rPr>
              <a:t>плеоназм</a:t>
            </a:r>
            <a:r>
              <a:rPr lang="ru-RU" sz="3600" dirty="0">
                <a:latin typeface="Georgia" pitchFamily="18" charset="0"/>
              </a:rPr>
              <a:t> – речевая избыточность: использование в пределах одного предложения слов с близким или одинаковым значением</a:t>
            </a:r>
            <a:endParaRPr lang="ru-RU" sz="2800" i="1" u="wavy" dirty="0">
              <a:latin typeface="Georgia" pitchFamily="18" charset="0"/>
            </a:endParaRPr>
          </a:p>
          <a:p>
            <a:pPr marL="180975" indent="360363">
              <a:spcBef>
                <a:spcPts val="0"/>
              </a:spcBef>
              <a:buNone/>
            </a:pPr>
            <a:r>
              <a:rPr lang="ru-RU" sz="3200" u="sng" dirty="0">
                <a:latin typeface="Georgia" pitchFamily="18" charset="0"/>
              </a:rPr>
              <a:t>Например</a:t>
            </a:r>
            <a:r>
              <a:rPr lang="ru-RU" sz="3600" dirty="0">
                <a:latin typeface="Georgia" pitchFamily="18" charset="0"/>
              </a:rPr>
              <a:t>: </a:t>
            </a:r>
            <a:r>
              <a:rPr lang="ru-RU" sz="2800" i="1" dirty="0">
                <a:latin typeface="Georgia" pitchFamily="18" charset="0"/>
              </a:rPr>
              <a:t>коллега по работе, в январе месяце, на предприятии есть свободные вакансии</a:t>
            </a:r>
            <a:r>
              <a:rPr lang="ru-RU" sz="2800" dirty="0">
                <a:latin typeface="Georgia" pitchFamily="18" charset="0"/>
              </a:rPr>
              <a:t> </a:t>
            </a:r>
          </a:p>
          <a:p>
            <a:pPr marL="1885950" indent="0">
              <a:spcBef>
                <a:spcPts val="0"/>
              </a:spcBef>
              <a:buNone/>
            </a:pPr>
            <a:endParaRPr lang="ru-RU" sz="3200" b="1" dirty="0">
              <a:solidFill>
                <a:srgbClr val="0070C0"/>
              </a:solidFill>
              <a:latin typeface="Georgia" pitchFamily="18" charset="0"/>
            </a:endParaRPr>
          </a:p>
          <a:p>
            <a:pPr marL="1885950" indent="0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Georgia" pitchFamily="18" charset="0"/>
              </a:rPr>
              <a:t>Избыточное слово необходимо опустить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 bwMode="auto">
          <a:xfrm>
            <a:off x="4283968" y="3789040"/>
            <a:ext cx="18002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251520" y="4221088"/>
            <a:ext cx="1170880" cy="95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5364088" y="4221088"/>
            <a:ext cx="1728192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260648"/>
            <a:ext cx="5904656" cy="864096"/>
          </a:xfrm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</a:rPr>
              <a:t>Виды лексических ошибок: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340768"/>
            <a:ext cx="8964488" cy="51125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600" b="1" i="1" dirty="0">
                <a:solidFill>
                  <a:srgbClr val="0070C0"/>
                </a:solidFill>
                <a:latin typeface="Georgia" pitchFamily="18" charset="0"/>
              </a:rPr>
              <a:t>речевая недостаточность</a:t>
            </a:r>
            <a:r>
              <a:rPr lang="ru-RU" sz="3600" dirty="0">
                <a:latin typeface="Georgia" pitchFamily="18" charset="0"/>
              </a:rPr>
              <a:t> – случайный пропуск слов, необходимых для точного выражения мысли</a:t>
            </a:r>
          </a:p>
          <a:p>
            <a:pPr marL="180975" indent="360363">
              <a:spcBef>
                <a:spcPts val="0"/>
              </a:spcBef>
              <a:buNone/>
            </a:pPr>
            <a:r>
              <a:rPr lang="ru-RU" sz="3200" u="sng" dirty="0">
                <a:latin typeface="Georgia" pitchFamily="18" charset="0"/>
              </a:rPr>
              <a:t>Например</a:t>
            </a:r>
            <a:r>
              <a:rPr lang="ru-RU" sz="3600" dirty="0">
                <a:latin typeface="Georgia" pitchFamily="18" charset="0"/>
              </a:rPr>
              <a:t>: </a:t>
            </a:r>
            <a:r>
              <a:rPr lang="ru-RU" sz="2800" i="1" dirty="0">
                <a:latin typeface="Georgia" pitchFamily="18" charset="0"/>
              </a:rPr>
              <a:t>Гражданин Калиновский Л.Л. </a:t>
            </a:r>
          </a:p>
          <a:p>
            <a:pPr marL="180975" indent="360363">
              <a:spcBef>
                <a:spcPts val="0"/>
              </a:spcBef>
              <a:buNone/>
            </a:pPr>
            <a:r>
              <a:rPr lang="ru-RU" sz="2800" i="1" dirty="0">
                <a:latin typeface="Georgia" pitchFamily="18" charset="0"/>
              </a:rPr>
              <a:t>                     на автомобиле</a:t>
            </a:r>
          </a:p>
          <a:p>
            <a:pPr marL="180975" indent="360363">
              <a:spcBef>
                <a:spcPts val="0"/>
              </a:spcBef>
              <a:buNone/>
            </a:pPr>
            <a:r>
              <a:rPr lang="ru-RU" sz="2800" i="1" dirty="0">
                <a:latin typeface="Georgia" pitchFamily="18" charset="0"/>
              </a:rPr>
              <a:t>следовал по улице без номерного знака.</a:t>
            </a:r>
          </a:p>
          <a:p>
            <a:pPr marL="1885950" indent="0">
              <a:spcBef>
                <a:spcPts val="0"/>
              </a:spcBef>
              <a:buNone/>
            </a:pPr>
            <a:endParaRPr lang="ru-RU" sz="3200" b="1" dirty="0">
              <a:solidFill>
                <a:srgbClr val="0070C0"/>
              </a:solidFill>
              <a:latin typeface="Georgia" pitchFamily="18" charset="0"/>
            </a:endParaRPr>
          </a:p>
          <a:p>
            <a:pPr marL="1885950" indent="0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Georgia" pitchFamily="18" charset="0"/>
              </a:rPr>
              <a:t>Необходимо вставить недостающее слово или словосочетание</a:t>
            </a:r>
          </a:p>
        </p:txBody>
      </p:sp>
      <p:sp>
        <p:nvSpPr>
          <p:cNvPr id="7" name="Левая фигурная скобка 6"/>
          <p:cNvSpPr/>
          <p:nvPr/>
        </p:nvSpPr>
        <p:spPr bwMode="auto">
          <a:xfrm rot="-5400000">
            <a:off x="3491880" y="2708920"/>
            <a:ext cx="432048" cy="2736304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260648"/>
            <a:ext cx="5904656" cy="864096"/>
          </a:xfrm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</a:rPr>
              <a:t>Виды лексических ошибок: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196752"/>
            <a:ext cx="8748464" cy="51125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3600" b="1" i="1" dirty="0">
                <a:solidFill>
                  <a:srgbClr val="0070C0"/>
                </a:solidFill>
                <a:latin typeface="Georgia" pitchFamily="18" charset="0"/>
              </a:rPr>
              <a:t>лексическая </a:t>
            </a:r>
            <a:r>
              <a:rPr lang="ru-RU" sz="3600" b="1" i="1" dirty="0" err="1">
                <a:solidFill>
                  <a:srgbClr val="0070C0"/>
                </a:solidFill>
                <a:latin typeface="Georgia" pitchFamily="18" charset="0"/>
              </a:rPr>
              <a:t>несочетаемость</a:t>
            </a:r>
            <a:r>
              <a:rPr lang="ru-RU" sz="3600" dirty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3600" dirty="0">
                <a:latin typeface="Georgia" pitchFamily="18" charset="0"/>
              </a:rPr>
              <a:t>– </a:t>
            </a:r>
            <a:r>
              <a:rPr lang="ru-RU" sz="3200" b="1" spc="-100" dirty="0">
                <a:latin typeface="Georgia" pitchFamily="18" charset="0"/>
              </a:rPr>
              <a:t>употребление в одном предложении двух слов с противоположным или </a:t>
            </a:r>
            <a:r>
              <a:rPr lang="ru-RU" sz="3200" b="1" spc="-100" dirty="0" err="1">
                <a:latin typeface="Georgia" pitchFamily="18" charset="0"/>
              </a:rPr>
              <a:t>несочетаемым</a:t>
            </a:r>
            <a:r>
              <a:rPr lang="ru-RU" sz="3200" b="1" spc="-100" dirty="0">
                <a:latin typeface="Georgia" pitchFamily="18" charset="0"/>
              </a:rPr>
              <a:t> значением</a:t>
            </a:r>
          </a:p>
          <a:p>
            <a:pPr marL="180975" indent="360363">
              <a:spcBef>
                <a:spcPts val="0"/>
              </a:spcBef>
              <a:buNone/>
            </a:pPr>
            <a:r>
              <a:rPr lang="ru-RU" sz="3200" u="sng" dirty="0">
                <a:latin typeface="Georgia" pitchFamily="18" charset="0"/>
              </a:rPr>
              <a:t>Например</a:t>
            </a:r>
            <a:r>
              <a:rPr lang="ru-RU" sz="3600" dirty="0">
                <a:latin typeface="Georgia" pitchFamily="18" charset="0"/>
              </a:rPr>
              <a:t>: </a:t>
            </a:r>
            <a:r>
              <a:rPr lang="ru-RU" sz="2800" i="1" dirty="0">
                <a:latin typeface="Georgia" pitchFamily="18" charset="0"/>
              </a:rPr>
              <a:t>В короткие сроки </a:t>
            </a:r>
            <a:r>
              <a:rPr lang="ru-RU" sz="2800" i="1" u="wavy" dirty="0">
                <a:latin typeface="Georgia" pitchFamily="18" charset="0"/>
              </a:rPr>
              <a:t>разруха</a:t>
            </a:r>
            <a:r>
              <a:rPr lang="ru-RU" sz="2800" i="1" dirty="0">
                <a:latin typeface="Georgia" pitchFamily="18" charset="0"/>
              </a:rPr>
              <a:t> была </a:t>
            </a:r>
            <a:r>
              <a:rPr lang="ru-RU" sz="2800" i="1" u="wavy" dirty="0">
                <a:latin typeface="Georgia" pitchFamily="18" charset="0"/>
              </a:rPr>
              <a:t>восстановлена.</a:t>
            </a:r>
            <a:r>
              <a:rPr lang="ru-RU" sz="2800" dirty="0">
                <a:latin typeface="Georgia" pitchFamily="18" charset="0"/>
              </a:rPr>
              <a:t> (правильно –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разруха ликвидирована</a:t>
            </a:r>
            <a:r>
              <a:rPr lang="ru-RU" sz="2800" dirty="0">
                <a:latin typeface="Georgia" pitchFamily="18" charset="0"/>
              </a:rPr>
              <a:t> или </a:t>
            </a:r>
            <a:r>
              <a:rPr lang="ru-RU" sz="2800" spc="-1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разрушенное восстановлено</a:t>
            </a:r>
            <a:r>
              <a:rPr lang="ru-RU" sz="2800" dirty="0">
                <a:latin typeface="Georgia" pitchFamily="18" charset="0"/>
              </a:rPr>
              <a:t>)</a:t>
            </a:r>
          </a:p>
          <a:p>
            <a:pPr marL="180975" indent="360363">
              <a:spcBef>
                <a:spcPts val="0"/>
              </a:spcBef>
              <a:buNone/>
            </a:pPr>
            <a:r>
              <a:rPr lang="ru-RU" sz="2800" i="1" dirty="0">
                <a:latin typeface="Georgia" pitchFamily="18" charset="0"/>
              </a:rPr>
              <a:t>В парке было </a:t>
            </a:r>
            <a:r>
              <a:rPr lang="ru-RU" sz="2800" i="1" u="wavy" dirty="0">
                <a:latin typeface="Georgia" pitchFamily="18" charset="0"/>
              </a:rPr>
              <a:t>заложено</a:t>
            </a:r>
            <a:r>
              <a:rPr lang="ru-RU" sz="2800" i="1" dirty="0">
                <a:latin typeface="Georgia" pitchFamily="18" charset="0"/>
              </a:rPr>
              <a:t> тридцать два </a:t>
            </a:r>
            <a:r>
              <a:rPr lang="ru-RU" sz="2800" i="1" u="wavy" dirty="0">
                <a:latin typeface="Georgia" pitchFamily="18" charset="0"/>
              </a:rPr>
              <a:t>дерева</a:t>
            </a:r>
            <a:r>
              <a:rPr lang="ru-RU" sz="2800" i="1" dirty="0">
                <a:latin typeface="Georgia" pitchFamily="18" charset="0"/>
              </a:rPr>
              <a:t>.</a:t>
            </a:r>
          </a:p>
          <a:p>
            <a:pPr marL="180975" indent="0">
              <a:spcBef>
                <a:spcPts val="0"/>
              </a:spcBef>
              <a:buNone/>
            </a:pPr>
            <a:r>
              <a:rPr lang="ru-RU" sz="2800" dirty="0">
                <a:latin typeface="Georgia" pitchFamily="18" charset="0"/>
              </a:rPr>
              <a:t>(правильно –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посажено</a:t>
            </a:r>
            <a:r>
              <a:rPr lang="ru-RU" sz="2800" dirty="0">
                <a:latin typeface="Georgia" pitchFamily="18" charset="0"/>
              </a:rPr>
              <a:t>)</a:t>
            </a:r>
            <a:endParaRPr lang="ru-RU" sz="2800" i="1" dirty="0">
              <a:latin typeface="Georgia" pitchFamily="18" charset="0"/>
            </a:endParaRPr>
          </a:p>
          <a:p>
            <a:pPr marL="180975" indent="360363">
              <a:spcBef>
                <a:spcPts val="0"/>
              </a:spcBef>
              <a:buNone/>
            </a:pPr>
            <a:endParaRPr lang="ru-RU" sz="28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260648"/>
            <a:ext cx="5904656" cy="864096"/>
          </a:xfrm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</a:rPr>
              <a:t>Виды лексических ошибок: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196752"/>
            <a:ext cx="8964488" cy="51125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3600" b="1" i="1" dirty="0" err="1">
                <a:solidFill>
                  <a:srgbClr val="0070C0"/>
                </a:solidFill>
                <a:latin typeface="Georgia" pitchFamily="18" charset="0"/>
              </a:rPr>
              <a:t>неразличение</a:t>
            </a:r>
            <a:r>
              <a:rPr lang="ru-RU" sz="3600" b="1" i="1" dirty="0">
                <a:solidFill>
                  <a:srgbClr val="0070C0"/>
                </a:solidFill>
                <a:latin typeface="Georgia" pitchFamily="18" charset="0"/>
              </a:rPr>
              <a:t> паронимов</a:t>
            </a:r>
            <a:r>
              <a:rPr lang="ru-RU" sz="3600" dirty="0">
                <a:latin typeface="Georgia" pitchFamily="18" charset="0"/>
              </a:rPr>
              <a:t>, </a:t>
            </a:r>
            <a:r>
              <a:rPr lang="ru-RU" sz="3200" b="1" dirty="0">
                <a:latin typeface="Georgia" pitchFamily="18" charset="0"/>
              </a:rPr>
              <a:t>т.е. слов, близких по звучанию и написанию, но различных по значению</a:t>
            </a:r>
            <a:endParaRPr lang="ru-RU" sz="3200" b="1" spc="-100" dirty="0">
              <a:latin typeface="Georgia" pitchFamily="18" charset="0"/>
            </a:endParaRPr>
          </a:p>
          <a:p>
            <a:pPr marL="180975" indent="360363">
              <a:spcBef>
                <a:spcPts val="0"/>
              </a:spcBef>
              <a:buNone/>
            </a:pPr>
            <a:r>
              <a:rPr lang="ru-RU" sz="3200" u="sng" dirty="0">
                <a:latin typeface="Georgia" pitchFamily="18" charset="0"/>
              </a:rPr>
              <a:t>Например</a:t>
            </a:r>
            <a:r>
              <a:rPr lang="ru-RU" sz="3600" dirty="0">
                <a:latin typeface="Georgia" pitchFamily="18" charset="0"/>
              </a:rPr>
              <a:t>: </a:t>
            </a:r>
            <a:r>
              <a:rPr lang="ru-RU" sz="2800" i="1" dirty="0">
                <a:latin typeface="Georgia" pitchFamily="18" charset="0"/>
              </a:rPr>
              <a:t>Детство Павла прошло в </a:t>
            </a:r>
            <a:r>
              <a:rPr lang="ru-RU" sz="2800" i="1" u="wavy" dirty="0">
                <a:latin typeface="Georgia" pitchFamily="18" charset="0"/>
              </a:rPr>
              <a:t>бедноте</a:t>
            </a:r>
            <a:r>
              <a:rPr lang="ru-RU" sz="2800" dirty="0">
                <a:latin typeface="Georgia" pitchFamily="18" charset="0"/>
              </a:rPr>
              <a:t> (правильно – </a:t>
            </a:r>
            <a:r>
              <a:rPr lang="ru-RU" sz="2800" dirty="0">
                <a:solidFill>
                  <a:srgbClr val="C00000"/>
                </a:solidFill>
                <a:latin typeface="Georgia" pitchFamily="18" charset="0"/>
              </a:rPr>
              <a:t>в бедности</a:t>
            </a:r>
            <a:r>
              <a:rPr lang="ru-RU" sz="2800" dirty="0">
                <a:latin typeface="Georgia" pitchFamily="18" charset="0"/>
              </a:rPr>
              <a:t>);</a:t>
            </a:r>
            <a:r>
              <a:rPr lang="ru-RU" sz="2800" i="1" dirty="0">
                <a:latin typeface="Georgia" pitchFamily="18" charset="0"/>
              </a:rPr>
              <a:t> Давыдов провел собрание сельского актива и </a:t>
            </a:r>
            <a:r>
              <a:rPr lang="ru-RU" sz="2800" i="1" u="wavy" dirty="0">
                <a:latin typeface="Georgia" pitchFamily="18" charset="0"/>
              </a:rPr>
              <a:t>бедности</a:t>
            </a:r>
            <a:r>
              <a:rPr lang="ru-RU" sz="2800" dirty="0">
                <a:latin typeface="Georgia" pitchFamily="18" charset="0"/>
              </a:rPr>
              <a:t> (правильно – </a:t>
            </a:r>
            <a:r>
              <a:rPr lang="ru-RU" sz="2800" dirty="0">
                <a:solidFill>
                  <a:srgbClr val="C00000"/>
                </a:solidFill>
                <a:latin typeface="Georgia" pitchFamily="18" charset="0"/>
              </a:rPr>
              <a:t>бедноты</a:t>
            </a:r>
            <a:r>
              <a:rPr lang="ru-RU" sz="2800" dirty="0">
                <a:latin typeface="Georgia" pitchFamily="18" charset="0"/>
              </a:rPr>
              <a:t>); </a:t>
            </a:r>
            <a:r>
              <a:rPr lang="ru-RU" sz="2800" i="1" dirty="0">
                <a:latin typeface="Georgia" pitchFamily="18" charset="0"/>
              </a:rPr>
              <a:t>Мне </a:t>
            </a:r>
            <a:r>
              <a:rPr lang="ru-RU" sz="2800" i="1" u="wavy" dirty="0">
                <a:latin typeface="Georgia" pitchFamily="18" charset="0"/>
              </a:rPr>
              <a:t>представили</a:t>
            </a:r>
            <a:r>
              <a:rPr lang="ru-RU" sz="2800" i="1" dirty="0">
                <a:latin typeface="Georgia" pitchFamily="18" charset="0"/>
              </a:rPr>
              <a:t> слово на собрании </a:t>
            </a:r>
            <a:r>
              <a:rPr lang="ru-RU" sz="2800" dirty="0">
                <a:latin typeface="Georgia" pitchFamily="18" charset="0"/>
              </a:rPr>
              <a:t>(правильно – </a:t>
            </a:r>
            <a:r>
              <a:rPr lang="ru-RU" sz="2800" dirty="0">
                <a:solidFill>
                  <a:srgbClr val="C00000"/>
                </a:solidFill>
                <a:latin typeface="Georgia" pitchFamily="18" charset="0"/>
              </a:rPr>
              <a:t>предоставили</a:t>
            </a:r>
            <a:r>
              <a:rPr lang="ru-RU" sz="2800" dirty="0">
                <a:latin typeface="Georgia" pitchFamily="18" charset="0"/>
              </a:rPr>
              <a:t>)</a:t>
            </a:r>
            <a:r>
              <a:rPr lang="ru-RU" sz="2800" i="1" dirty="0">
                <a:latin typeface="Georgia" pitchFamily="18" charset="0"/>
              </a:rPr>
              <a:t> </a:t>
            </a:r>
            <a:endParaRPr lang="ru-RU" sz="28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260648"/>
            <a:ext cx="5904656" cy="864096"/>
          </a:xfrm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</a:rPr>
              <a:t>Виды лексических ошибок: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196752"/>
            <a:ext cx="8964488" cy="51125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3600" b="1" i="1" dirty="0">
                <a:solidFill>
                  <a:srgbClr val="0070C0"/>
                </a:solidFill>
                <a:latin typeface="Georgia" pitchFamily="18" charset="0"/>
              </a:rPr>
              <a:t>неточное или неуместное употребление иноязычных слов</a:t>
            </a:r>
            <a:endParaRPr lang="ru-RU" sz="3200" u="sng" dirty="0">
              <a:latin typeface="Georgia" pitchFamily="18" charset="0"/>
            </a:endParaRPr>
          </a:p>
          <a:p>
            <a:pPr indent="379413">
              <a:spcBef>
                <a:spcPts val="0"/>
              </a:spcBef>
              <a:buNone/>
            </a:pPr>
            <a:endParaRPr lang="ru-RU" sz="1800" u="sng" dirty="0">
              <a:latin typeface="Georgia" pitchFamily="18" charset="0"/>
            </a:endParaRPr>
          </a:p>
          <a:p>
            <a:pPr indent="379413">
              <a:spcBef>
                <a:spcPts val="0"/>
              </a:spcBef>
              <a:buNone/>
            </a:pPr>
            <a:r>
              <a:rPr lang="ru-RU" sz="3200" u="sng" dirty="0">
                <a:latin typeface="Georgia" pitchFamily="18" charset="0"/>
              </a:rPr>
              <a:t>Например</a:t>
            </a:r>
            <a:r>
              <a:rPr lang="ru-RU" sz="3600" dirty="0">
                <a:latin typeface="Georgia" pitchFamily="18" charset="0"/>
              </a:rPr>
              <a:t>: </a:t>
            </a:r>
          </a:p>
          <a:p>
            <a:pPr indent="379413">
              <a:spcBef>
                <a:spcPts val="0"/>
              </a:spcBef>
              <a:buNone/>
            </a:pPr>
            <a:r>
              <a:rPr lang="ru-RU" sz="2800" i="1" dirty="0">
                <a:latin typeface="Georgia" pitchFamily="18" charset="0"/>
              </a:rPr>
              <a:t>Чехов говорит, что человеку нужно не три </a:t>
            </a:r>
            <a:r>
              <a:rPr lang="ru-RU" sz="2800" i="1" u="wavyHeavy" dirty="0">
                <a:latin typeface="Georgia" pitchFamily="18" charset="0"/>
              </a:rPr>
              <a:t>фунта</a:t>
            </a:r>
            <a:r>
              <a:rPr lang="ru-RU" sz="2800" i="1" dirty="0">
                <a:latin typeface="Georgia" pitchFamily="18" charset="0"/>
              </a:rPr>
              <a:t> земли, а всю землю </a:t>
            </a:r>
            <a:r>
              <a:rPr lang="ru-RU" sz="2800" dirty="0">
                <a:latin typeface="Georgia" pitchFamily="18" charset="0"/>
              </a:rPr>
              <a:t>(правильно –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фута</a:t>
            </a:r>
            <a:r>
              <a:rPr lang="ru-RU" sz="2800" dirty="0">
                <a:latin typeface="Georgia" pitchFamily="18" charset="0"/>
              </a:rPr>
              <a:t>) </a:t>
            </a:r>
          </a:p>
          <a:p>
            <a:pPr indent="379413">
              <a:spcBef>
                <a:spcPts val="0"/>
              </a:spcBef>
              <a:buNone/>
            </a:pPr>
            <a:r>
              <a:rPr lang="ru-RU" sz="2800" dirty="0">
                <a:latin typeface="Georgia" pitchFamily="18" charset="0"/>
              </a:rPr>
              <a:t>Сначала мы поссорились, </a:t>
            </a:r>
            <a:r>
              <a:rPr lang="ru-RU" sz="2800">
                <a:latin typeface="Georgia" pitchFamily="18" charset="0"/>
              </a:rPr>
              <a:t>а потом </a:t>
            </a:r>
            <a:r>
              <a:rPr lang="ru-RU" sz="2800" dirty="0">
                <a:latin typeface="Georgia" pitchFamily="18" charset="0"/>
              </a:rPr>
              <a:t>пришли к </a:t>
            </a:r>
            <a:r>
              <a:rPr lang="ru-RU" sz="2800" u="wavy" dirty="0">
                <a:latin typeface="Georgia" pitchFamily="18" charset="0"/>
              </a:rPr>
              <a:t>консенсусу</a:t>
            </a:r>
            <a:r>
              <a:rPr lang="ru-RU" sz="2800" dirty="0">
                <a:latin typeface="Georgia" pitchFamily="18" charset="0"/>
              </a:rPr>
              <a:t> (в данном случае более уместно –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к соглашению</a:t>
            </a:r>
            <a:r>
              <a:rPr lang="ru-RU" sz="2800" dirty="0">
                <a:latin typeface="Georgia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857</TotalTime>
  <Words>821</Words>
  <Application>Microsoft Office PowerPoint</Application>
  <PresentationFormat>Экран (4:3)</PresentationFormat>
  <Paragraphs>101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Bookman Old Style</vt:lpstr>
      <vt:lpstr>Calibri</vt:lpstr>
      <vt:lpstr>Calibri Light</vt:lpstr>
      <vt:lpstr>Comic Sans MS</vt:lpstr>
      <vt:lpstr>Georgia</vt:lpstr>
      <vt:lpstr>Monotype Corsiva</vt:lpstr>
      <vt:lpstr>Wingdings 2</vt:lpstr>
      <vt:lpstr>HDOfficeLightV0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уроку «Русский литературный язык и его стили»</dc:title>
  <dc:creator>1</dc:creator>
  <cp:lastModifiedBy>teacher3</cp:lastModifiedBy>
  <cp:revision>52</cp:revision>
  <dcterms:created xsi:type="dcterms:W3CDTF">2009-10-17T18:19:07Z</dcterms:created>
  <dcterms:modified xsi:type="dcterms:W3CDTF">2020-11-16T02:17:21Z</dcterms:modified>
</cp:coreProperties>
</file>