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88" r:id="rId10"/>
    <p:sldId id="286" r:id="rId11"/>
    <p:sldId id="291" r:id="rId12"/>
    <p:sldId id="287" r:id="rId13"/>
    <p:sldId id="281" r:id="rId14"/>
    <p:sldId id="282" r:id="rId15"/>
    <p:sldId id="283" r:id="rId16"/>
    <p:sldId id="292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5B5"/>
    <a:srgbClr val="0303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728" autoAdjust="0"/>
  </p:normalViewPr>
  <p:slideViewPr>
    <p:cSldViewPr>
      <p:cViewPr>
        <p:scale>
          <a:sx n="80" d="100"/>
          <a:sy n="80" d="100"/>
        </p:scale>
        <p:origin x="-157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F828D-BAB5-46D0-957E-A40001C8F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52945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20E4A-6A14-44C4-9936-795D92033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3198901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6F72-995B-471C-87CD-6D96297FD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4133771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B4B8-AC93-4304-97B5-9FF993A11B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301837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2D01-6070-47F1-BBB9-DED6F82F4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9196061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FFA0-CC00-4740-A3C0-93BA13B21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8326776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AB69-CC90-4BD2-9E77-3858600683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375874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3958-4BE9-46D3-A3CC-8C59DA5585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668127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898AC-FB6C-414C-AA77-32AD551A6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347002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C8E5-EDA3-4D0D-957E-0C9B0E20A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364507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BB94-1000-4EFE-A898-8BD8EB319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000263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27C2D-9D83-4245-BD09-F12D9DD0B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8472285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espicture.ru/8/fon-knigi-kartinki-1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08DB4CE-67A1-48A0-83F1-9F8DAD1043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052736"/>
            <a:ext cx="3168352" cy="4608512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ru-RU" sz="4000" b="1" i="1" dirty="0" smtClean="0">
                <a:solidFill>
                  <a:schemeClr val="bg1"/>
                </a:solidFill>
              </a:rPr>
              <a:t>Биография Салтыкова-Щедрина Михаила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Евграфовича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/>
            </a:r>
            <a:br>
              <a:rPr lang="en-US" sz="4000" b="1" i="1" dirty="0" smtClean="0">
                <a:solidFill>
                  <a:schemeClr val="bg1"/>
                </a:solidFill>
              </a:rPr>
            </a:br>
            <a:r>
              <a:rPr lang="en-US" sz="4000" b="1" i="1" dirty="0" smtClean="0">
                <a:solidFill>
                  <a:schemeClr val="bg1"/>
                </a:solidFill>
              </a:rPr>
              <a:t>(</a:t>
            </a:r>
            <a:r>
              <a:rPr lang="en-US" sz="4000" b="1" i="1" dirty="0">
                <a:solidFill>
                  <a:schemeClr val="bg1"/>
                </a:solidFill>
              </a:rPr>
              <a:t>1826-1889</a:t>
            </a:r>
            <a:r>
              <a:rPr lang="en-US" sz="4000" b="1" i="1" dirty="0" smtClean="0">
                <a:solidFill>
                  <a:schemeClr val="bg1"/>
                </a:solidFill>
              </a:rPr>
              <a:t>)</a:t>
            </a:r>
            <a:endParaRPr lang="ru-RU" sz="4000" b="1" i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91826"/>
            <a:ext cx="3652912" cy="448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765175"/>
          </a:xfrm>
        </p:spPr>
        <p:txBody>
          <a:bodyPr/>
          <a:lstStyle/>
          <a:p>
            <a:pPr eaLnBrk="1" hangingPunct="1"/>
            <a:r>
              <a:rPr lang="ru-RU" altLang="ru-RU" b="1" i="1" dirty="0">
                <a:solidFill>
                  <a:schemeClr val="bg1"/>
                </a:solidFill>
              </a:rPr>
              <a:t>Возвращение из ссылки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428750"/>
            <a:ext cx="7893050" cy="4786313"/>
          </a:xfrm>
        </p:spPr>
        <p:txBody>
          <a:bodyPr/>
          <a:lstStyle/>
          <a:p>
            <a:pPr marL="0" indent="361950" eaLnBrk="1" hangingPunct="1">
              <a:buFont typeface="Arial" panose="020B0604020202020204" pitchFamily="34" charset="0"/>
              <a:buNone/>
            </a:pPr>
            <a:r>
              <a:rPr lang="ru-RU" altLang="ru-RU" i="1" dirty="0" smtClean="0">
                <a:solidFill>
                  <a:schemeClr val="bg1"/>
                </a:solidFill>
              </a:rPr>
              <a:t>Разрешение о возвращении из ссылки Салтыков получил только после смерти Николая </a:t>
            </a:r>
            <a:r>
              <a:rPr lang="en-US" altLang="ru-RU" i="1" dirty="0" smtClean="0">
                <a:solidFill>
                  <a:schemeClr val="bg1"/>
                </a:solidFill>
              </a:rPr>
              <a:t>I</a:t>
            </a:r>
            <a:r>
              <a:rPr lang="ru-RU" altLang="ru-RU" i="1" dirty="0" smtClean="0">
                <a:solidFill>
                  <a:schemeClr val="bg1"/>
                </a:solidFill>
              </a:rPr>
              <a:t>. В начале января 1856 года он вернулся в Петербург, и уже через несколько месяцев прогрессивная Россия узнала имя «нового» писателя – бесстрашного обличителя самодержавно-крепостнического государства</a:t>
            </a:r>
            <a:r>
              <a:rPr lang="ru-RU" altLang="ru-RU" dirty="0" smtClean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FBAA3E-1E6E-4C0D-A2E4-C2890F456E0A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Государственная деятельность Зрелое творчество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Вернувшись в 1855 году из ссылки, Салтыков-Щедрин поступил на службу в министерство внутренних дел. В 1856-1857 годах были опубликованы его «Губернские очерки». В 1858 году Михаила </a:t>
            </a:r>
            <a:r>
              <a:rPr lang="ru-RU" sz="2000" i="1" dirty="0" err="1" smtClean="0">
                <a:solidFill>
                  <a:schemeClr val="bg1"/>
                </a:solidFill>
              </a:rPr>
              <a:t>Евграфовича</a:t>
            </a:r>
            <a:r>
              <a:rPr lang="ru-RU" sz="2000" i="1" dirty="0" smtClean="0">
                <a:solidFill>
                  <a:schemeClr val="bg1"/>
                </a:solidFill>
              </a:rPr>
              <a:t> назначили вице-губернатором Рязани, а затем Твери. Параллельно писатель печатался в журналах «Русский вестник», «Современник», «Библиотека для чтения». 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В 1862 году Салтыков-Щедрин, биография которого ранее была связана больше с карьерой, чем с творчеством, покидает государственную службу. Остановившись в Петербурге, писатель устраивается работать редактором в журнал «Современник». Вскоре выходят его сборники «Невинные рассказы», «Сатиры в прозе». 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В 1864 году Салтыков-Щедрин вернулся на службу, заняв должность управляющего казенной палаты в Пензе, а затем в Туле и Рязани.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2D01-6070-47F1-BBB9-DED6F82F4BF0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692150"/>
          </a:xfrm>
        </p:spPr>
        <p:txBody>
          <a:bodyPr/>
          <a:lstStyle/>
          <a:p>
            <a:pPr eaLnBrk="1" hangingPunct="1"/>
            <a:r>
              <a:rPr lang="ru-RU" altLang="ru-RU" b="1" i="1" dirty="0">
                <a:solidFill>
                  <a:schemeClr val="bg1"/>
                </a:solidFill>
              </a:rPr>
              <a:t>«История одного города»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endParaRPr lang="ru-RU" altLang="ru-RU" b="1" i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4459362" cy="5420965"/>
          </a:xfrm>
        </p:spPr>
        <p:txBody>
          <a:bodyPr/>
          <a:lstStyle/>
          <a:p>
            <a:pPr marL="0" indent="361950" eaLnBrk="1" hangingPunct="1">
              <a:lnSpc>
                <a:spcPct val="80000"/>
              </a:lnSpc>
            </a:pPr>
            <a:endParaRPr lang="ru-RU" altLang="ru-RU" sz="2700" dirty="0" smtClean="0"/>
          </a:p>
          <a:p>
            <a:pPr marL="0" indent="3619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700" dirty="0" smtClean="0">
                <a:solidFill>
                  <a:schemeClr val="bg1"/>
                </a:solidFill>
              </a:rPr>
              <a:t> 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В «Истории одного города» Щедрин поднялся до правительственных верхов: в центре этого произведения — сатирическое изображение взаимоотношений народа и власти, </a:t>
            </a:r>
            <a:r>
              <a:rPr lang="ru-RU" altLang="ru-RU" sz="2400" i="1" dirty="0" err="1" smtClean="0">
                <a:solidFill>
                  <a:schemeClr val="bg1"/>
                </a:solidFill>
              </a:rPr>
              <a:t>глуповцев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 и их градоначальников. М.Е.Салтыков - Щедрин убежден, что бюрократическая власть является следствием «несовершеннолетия», гражданской  незрелости народа. </a:t>
            </a:r>
            <a:endParaRPr lang="ru-RU" altLang="ru-RU" sz="2700" b="1" i="1" dirty="0" smtClean="0">
              <a:solidFill>
                <a:schemeClr val="bg1"/>
              </a:solidFill>
            </a:endParaRPr>
          </a:p>
          <a:p>
            <a:pPr marL="0" indent="361950" eaLnBrk="1" hangingPunct="1">
              <a:lnSpc>
                <a:spcPct val="80000"/>
              </a:lnSpc>
            </a:pPr>
            <a:endParaRPr lang="ru-RU" altLang="ru-RU" sz="2700" b="1" i="1" dirty="0" smtClean="0"/>
          </a:p>
          <a:p>
            <a:pPr marL="0" indent="361950" algn="just" eaLnBrk="1" hangingPunct="1">
              <a:lnSpc>
                <a:spcPct val="80000"/>
              </a:lnSpc>
            </a:pPr>
            <a:endParaRPr lang="ru-RU" altLang="ru-RU" sz="2700" i="1" dirty="0" smtClean="0"/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2E8C78-AD74-46B5-AA78-477BFA7B1621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7413" name="Picture 5" descr="C:\Users\Name\Videos\Новая папка\Новая папка\i_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482435" cy="451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ru-RU" sz="5400" b="1" i="1" dirty="0">
                <a:solidFill>
                  <a:schemeClr val="bg1"/>
                </a:solidFill>
              </a:rPr>
              <a:t>Сказки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09037" cy="928688"/>
          </a:xfrm>
        </p:spPr>
        <p:txBody>
          <a:bodyPr>
            <a:normAutofit/>
          </a:bodyPr>
          <a:lstStyle/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Над книгой «Сказки» Салтыков-Щедрин работал с 1882 </a:t>
            </a:r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по 1886 год.</a:t>
            </a:r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sz="800" i="1" dirty="0" smtClean="0"/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sz="800" i="1" dirty="0" smtClean="0"/>
              <a:t>                                                         </a:t>
            </a:r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sz="800" dirty="0" smtClean="0"/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sz="800" dirty="0" smtClean="0"/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sz="800" dirty="0" smtClean="0"/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sz="800" dirty="0" smtClean="0"/>
          </a:p>
          <a:p>
            <a:pPr marL="0" indent="352425"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en-US" sz="400" i="1" dirty="0" smtClean="0"/>
          </a:p>
        </p:txBody>
      </p:sp>
      <p:sp>
        <p:nvSpPr>
          <p:cNvPr id="1536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1DD09F-6B47-46BD-9298-A32A2153A654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365" name="WordArt 8"/>
          <p:cNvSpPr>
            <a:spLocks noChangeArrowheads="1" noChangeShapeType="1" noTextEdit="1"/>
          </p:cNvSpPr>
          <p:nvPr/>
        </p:nvSpPr>
        <p:spPr bwMode="auto">
          <a:xfrm>
            <a:off x="5004048" y="5805264"/>
            <a:ext cx="3316932" cy="738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      </a:t>
            </a:r>
            <a:r>
              <a:rPr lang="ru-RU" sz="66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 "Повесть о том, как один</a:t>
            </a:r>
          </a:p>
          <a:p>
            <a:pPr algn="ctr"/>
            <a:r>
              <a:rPr lang="ru-RU" sz="66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мужик двух генералов прокормил"</a:t>
            </a:r>
            <a:endParaRPr lang="ru-RU" sz="1400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1259632" y="5805264"/>
            <a:ext cx="2207716" cy="668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"Дикий помещик</a:t>
            </a:r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18441" name="Picture 9" descr="C:\Users\Name\Videos\Новая папка\Новая папка\0004-004-Povest-o-tom-kak-odin-muzhik-dvukh-generalov-prokormil-Dikij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429250" y="2000250"/>
            <a:ext cx="2595563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C:\Users\Name\Videos\Новая папка\Новая папка\dikiy-pomeschik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9023" t="2256" r="12030" b="5263"/>
          <a:stretch>
            <a:fillRect/>
          </a:stretch>
        </p:blipFill>
        <p:spPr bwMode="auto">
          <a:xfrm>
            <a:off x="928688" y="2143125"/>
            <a:ext cx="2857500" cy="334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 i="1" dirty="0">
                <a:solidFill>
                  <a:schemeClr val="bg1"/>
                </a:solidFill>
              </a:rPr>
              <a:t>Сказки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76475"/>
            <a:ext cx="8215313" cy="3862388"/>
          </a:xfrm>
        </p:spPr>
        <p:txBody>
          <a:bodyPr/>
          <a:lstStyle/>
          <a:p>
            <a:pPr marL="0" indent="352425" eaLnBrk="1" hangingPunct="1"/>
            <a:endParaRPr lang="ru-RU" altLang="ru-RU" sz="2800" smtClean="0"/>
          </a:p>
          <a:p>
            <a:pPr marL="0" indent="352425" eaLnBrk="1" hangingPunct="1"/>
            <a:endParaRPr lang="ru-RU" altLang="ru-RU" sz="2800" smtClean="0"/>
          </a:p>
          <a:p>
            <a:pPr marL="0" indent="352425" eaLnBrk="1" hangingPunct="1"/>
            <a:endParaRPr lang="ru-RU" altLang="ru-RU" sz="2800" smtClean="0"/>
          </a:p>
          <a:p>
            <a:pPr marL="0" indent="352425" eaLnBrk="1" hangingPunct="1"/>
            <a:endParaRPr lang="en-US" altLang="ru-RU" sz="2800" smtClean="0"/>
          </a:p>
        </p:txBody>
      </p: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80465A-1175-4FB3-A0B4-22E6A016D6DB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9461" name="Picture 4" descr="Копия (3) Изображение 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736676" cy="364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043608" y="5517232"/>
            <a:ext cx="2808808" cy="575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"Медведь на воеводстве"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652120" y="5589240"/>
            <a:ext cx="2160413" cy="503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"Премудрый </a:t>
            </a:r>
            <a:r>
              <a:rPr lang="ru-RU" sz="1400" kern="10" dirty="0" err="1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пискарь</a:t>
            </a:r>
            <a:r>
              <a:rPr lang="ru-RU" sz="14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19465" name="Picture 9" descr="C:\Users\Name\Videos\Новая папка\Новая папка\premudryy_piska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668818" cy="359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868363"/>
          </a:xfrm>
        </p:spPr>
        <p:txBody>
          <a:bodyPr/>
          <a:lstStyle/>
          <a:p>
            <a:pPr eaLnBrk="1" hangingPunct="1"/>
            <a:r>
              <a:rPr lang="ru-RU" altLang="ru-RU" b="1" i="1" dirty="0">
                <a:solidFill>
                  <a:schemeClr val="bg1"/>
                </a:solidFill>
              </a:rPr>
              <a:t>Жизненное кредо писателя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357313"/>
            <a:ext cx="4143375" cy="5500687"/>
          </a:xfrm>
        </p:spPr>
        <p:txBody>
          <a:bodyPr rtlCol="0">
            <a:normAutofit fontScale="92500" lnSpcReduction="10000"/>
          </a:bodyPr>
          <a:lstStyle/>
          <a:p>
            <a:pPr marL="0" indent="3810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Своему врачу и другу Н.А.Белоголовому признавался: </a:t>
            </a:r>
            <a:r>
              <a:rPr lang="ru-RU" b="1" i="1" dirty="0" smtClean="0">
                <a:solidFill>
                  <a:schemeClr val="bg1"/>
                </a:solidFill>
              </a:rPr>
              <a:t>«Я глубоко счастлив. Не одна болезнь, но и вся вообще  обстановка  до такой степени   поддерживает во мне  раздражительность, что я ни одной минуты льготной не знаю».  </a:t>
            </a:r>
          </a:p>
        </p:txBody>
      </p:sp>
      <p:sp>
        <p:nvSpPr>
          <p:cNvPr id="1741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474BB17-7830-4A4F-B4F7-3FBDEEC4E93E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0486" name="Picture 6" descr="C:\Users\Name\Videos\Новая папка\Новая папка\image00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71472" y="1785926"/>
            <a:ext cx="3571900" cy="321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Последние годы жизни писателя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С 1868 года Михаил </a:t>
            </a:r>
            <a:r>
              <a:rPr lang="ru-RU" sz="20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sz="2000" i="1" dirty="0" smtClean="0">
                <a:solidFill>
                  <a:schemeClr val="bg1"/>
                </a:solidFill>
              </a:rPr>
              <a:t> уходит в отставку, активно занимается литературной деятельностью. В этом же году писатель становится одним из редакторов «Отечественных записок», а после смерти Николая Некрасова занимает пост ответственного редактора журнала. В 1869 – 1870 годах Салтыков-Щедрин создает одно из самых известных своих произведений – «История одного города» (краткое содержание), в котором поднимает тему отношений народа и власти. Вскоре издаются сборники «Признаки времени», «Письма из провинции», роман «Господа Головлевы». 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В 1884 году «Отечественные записки» были закрыты, и писатель начинает печататься в журнале «Вестник Европы». В последние годы творчество Салтыкова-Щедрина достигает кульминации в гротеске. Писатель издает сборники «Сказки» (1882 – 1886), «Мелочи жизни» (1886 – 1887), «</a:t>
            </a:r>
            <a:r>
              <a:rPr lang="ru-RU" sz="2000" i="1" dirty="0" err="1" smtClean="0">
                <a:solidFill>
                  <a:schemeClr val="bg1"/>
                </a:solidFill>
              </a:rPr>
              <a:t>Пешехонская</a:t>
            </a:r>
            <a:r>
              <a:rPr lang="ru-RU" sz="2000" i="1" dirty="0" smtClean="0">
                <a:solidFill>
                  <a:schemeClr val="bg1"/>
                </a:solidFill>
              </a:rPr>
              <a:t> старина» (1887 – 1884). 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Умер Михаил </a:t>
            </a:r>
            <a:r>
              <a:rPr lang="ru-RU" sz="20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sz="2000" i="1" dirty="0" smtClean="0">
                <a:solidFill>
                  <a:schemeClr val="bg1"/>
                </a:solidFill>
              </a:rPr>
              <a:t> 10 мая (28 апреля) 1889 года в Санкт-Петербурге, похоронен на </a:t>
            </a:r>
            <a:r>
              <a:rPr lang="ru-RU" sz="2000" i="1" dirty="0" err="1" smtClean="0">
                <a:solidFill>
                  <a:schemeClr val="bg1"/>
                </a:solidFill>
              </a:rPr>
              <a:t>Волковском</a:t>
            </a:r>
            <a:r>
              <a:rPr lang="ru-RU" sz="2000" i="1" dirty="0" smtClean="0">
                <a:solidFill>
                  <a:schemeClr val="bg1"/>
                </a:solidFill>
              </a:rPr>
              <a:t> кладбище.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2D01-6070-47F1-BBB9-DED6F82F4BF0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Интересные факты 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Во время обучения в лицее Салтыков-Щедрин публиковал свои первые стихотворения, однако быстро разочаровался в поэзии и навсегда оставил это занятие. </a:t>
            </a:r>
            <a:br>
              <a:rPr lang="ru-RU" sz="1800" i="1" dirty="0" smtClean="0">
                <a:solidFill>
                  <a:schemeClr val="bg1"/>
                </a:solidFill>
              </a:rPr>
            </a:br>
            <a:endParaRPr lang="ru-RU" sz="1800" i="1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bg1"/>
                </a:solidFill>
              </a:rPr>
              <a:t>Михаил </a:t>
            </a:r>
            <a:r>
              <a:rPr lang="ru-RU" sz="18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sz="1800" i="1" dirty="0" smtClean="0">
                <a:solidFill>
                  <a:schemeClr val="bg1"/>
                </a:solidFill>
              </a:rPr>
              <a:t> сделал популярным литературный жанр социально-сатирической сказки, направленной на разоблачение людских пороков. </a:t>
            </a:r>
            <a:br>
              <a:rPr lang="ru-RU" sz="1800" i="1" dirty="0" smtClean="0">
                <a:solidFill>
                  <a:schemeClr val="bg1"/>
                </a:solidFill>
              </a:rPr>
            </a:br>
            <a:endParaRPr lang="ru-RU" sz="1800" i="1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bg1"/>
                </a:solidFill>
              </a:rPr>
              <a:t>Ссылка в </a:t>
            </a:r>
            <a:r>
              <a:rPr lang="ru-RU" sz="1800" i="1" dirty="0" err="1" smtClean="0">
                <a:solidFill>
                  <a:schemeClr val="bg1"/>
                </a:solidFill>
              </a:rPr>
              <a:t>Вяткино</a:t>
            </a:r>
            <a:r>
              <a:rPr lang="ru-RU" sz="1800" i="1" dirty="0" smtClean="0">
                <a:solidFill>
                  <a:schemeClr val="bg1"/>
                </a:solidFill>
              </a:rPr>
              <a:t> стала поворотным моментом в личной жизни Салтыкова-Щедрина – там он познакомился со своей будущей женой Е. А. </a:t>
            </a:r>
            <a:r>
              <a:rPr lang="ru-RU" sz="1800" i="1" dirty="0" err="1" smtClean="0">
                <a:solidFill>
                  <a:schemeClr val="bg1"/>
                </a:solidFill>
              </a:rPr>
              <a:t>Болтиной</a:t>
            </a:r>
            <a:r>
              <a:rPr lang="ru-RU" sz="1800" i="1" dirty="0" smtClean="0">
                <a:solidFill>
                  <a:schemeClr val="bg1"/>
                </a:solidFill>
              </a:rPr>
              <a:t>, с которой прожил 33 года. </a:t>
            </a:r>
            <a:br>
              <a:rPr lang="ru-RU" sz="1800" i="1" dirty="0" smtClean="0">
                <a:solidFill>
                  <a:schemeClr val="bg1"/>
                </a:solidFill>
              </a:rPr>
            </a:br>
            <a:endParaRPr lang="ru-RU" sz="1800" i="1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bg1"/>
                </a:solidFill>
              </a:rPr>
              <a:t>Пребывая в </a:t>
            </a:r>
            <a:r>
              <a:rPr lang="ru-RU" sz="1800" i="1" dirty="0" err="1" smtClean="0">
                <a:solidFill>
                  <a:schemeClr val="bg1"/>
                </a:solidFill>
              </a:rPr>
              <a:t>вяткинской</a:t>
            </a:r>
            <a:r>
              <a:rPr lang="ru-RU" sz="1800" i="1" dirty="0" smtClean="0">
                <a:solidFill>
                  <a:schemeClr val="bg1"/>
                </a:solidFill>
              </a:rPr>
              <a:t> ссылке, писатель переводил труды </a:t>
            </a:r>
            <a:r>
              <a:rPr lang="ru-RU" sz="1800" i="1" dirty="0" err="1" smtClean="0">
                <a:solidFill>
                  <a:schemeClr val="bg1"/>
                </a:solidFill>
              </a:rPr>
              <a:t>Токвиля</a:t>
            </a:r>
            <a:r>
              <a:rPr lang="ru-RU" sz="1800" i="1" dirty="0" smtClean="0">
                <a:solidFill>
                  <a:schemeClr val="bg1"/>
                </a:solidFill>
              </a:rPr>
              <a:t>, </a:t>
            </a:r>
            <a:r>
              <a:rPr lang="ru-RU" sz="1800" i="1" dirty="0" err="1" smtClean="0">
                <a:solidFill>
                  <a:schemeClr val="bg1"/>
                </a:solidFill>
              </a:rPr>
              <a:t>Вивьена</a:t>
            </a:r>
            <a:r>
              <a:rPr lang="ru-RU" sz="1800" i="1" dirty="0" smtClean="0">
                <a:solidFill>
                  <a:schemeClr val="bg1"/>
                </a:solidFill>
              </a:rPr>
              <a:t>, </a:t>
            </a:r>
            <a:r>
              <a:rPr lang="ru-RU" sz="1800" i="1" dirty="0" err="1" smtClean="0">
                <a:solidFill>
                  <a:schemeClr val="bg1"/>
                </a:solidFill>
              </a:rPr>
              <a:t>Шерюеля</a:t>
            </a:r>
            <a:r>
              <a:rPr lang="ru-RU" sz="1800" i="1" dirty="0" smtClean="0">
                <a:solidFill>
                  <a:schemeClr val="bg1"/>
                </a:solidFill>
              </a:rPr>
              <a:t>, делал заметки о книге </a:t>
            </a:r>
            <a:r>
              <a:rPr lang="ru-RU" sz="1800" i="1" dirty="0" err="1" smtClean="0">
                <a:solidFill>
                  <a:schemeClr val="bg1"/>
                </a:solidFill>
              </a:rPr>
              <a:t>Беккари</a:t>
            </a:r>
            <a:r>
              <a:rPr lang="ru-RU" sz="1800" i="1" dirty="0" smtClean="0">
                <a:solidFill>
                  <a:schemeClr val="bg1"/>
                </a:solidFill>
              </a:rPr>
              <a:t>. </a:t>
            </a:r>
            <a:br>
              <a:rPr lang="ru-RU" sz="1800" i="1" dirty="0" smtClean="0">
                <a:solidFill>
                  <a:schemeClr val="bg1"/>
                </a:solidFill>
              </a:rPr>
            </a:br>
            <a:endParaRPr lang="ru-RU" sz="1800" i="1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bg1"/>
                </a:solidFill>
              </a:rPr>
              <a:t>В соответствии с просьбой в завещании, Салтыков-Щедрин был похоронен рядом с могилой Ивана Сергеевича Тургенева.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2D01-6070-47F1-BBB9-DED6F82F4BF0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Отец, Евграф Васильевич Салтыков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214438"/>
            <a:ext cx="8640762" cy="5832475"/>
          </a:xfrm>
        </p:spPr>
        <p:txBody>
          <a:bodyPr/>
          <a:lstStyle/>
          <a:p>
            <a:pPr marL="0" indent="365125" eaLnBrk="1" hangingPunct="1">
              <a:lnSpc>
                <a:spcPct val="80000"/>
              </a:lnSpc>
            </a:pPr>
            <a:endParaRPr lang="ru-RU" altLang="ru-RU" b="1" i="1" smtClean="0"/>
          </a:p>
          <a:p>
            <a:pPr marL="0" indent="365125" eaLnBrk="1" hangingPunct="1">
              <a:lnSpc>
                <a:spcPct val="80000"/>
              </a:lnSpc>
            </a:pPr>
            <a:endParaRPr lang="ru-RU" altLang="ru-RU" b="1" i="1" smtClean="0"/>
          </a:p>
          <a:p>
            <a:pPr marL="0" indent="365125" eaLnBrk="1" hangingPunct="1">
              <a:lnSpc>
                <a:spcPct val="80000"/>
              </a:lnSpc>
            </a:pPr>
            <a:endParaRPr lang="ru-RU" altLang="ru-RU" smtClean="0"/>
          </a:p>
        </p:txBody>
      </p:sp>
      <p:sp>
        <p:nvSpPr>
          <p:cNvPr id="307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789DF6-7DE3-45A5-B489-C57A69DBBB13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149" name="Picture 5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2490070" cy="373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786188" y="1785938"/>
            <a:ext cx="450056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400" b="1" dirty="0">
                <a:solidFill>
                  <a:schemeClr val="bg1"/>
                </a:solidFill>
              </a:rPr>
              <a:t>     </a:t>
            </a:r>
            <a:r>
              <a:rPr kumimoji="0" lang="ru-RU" alt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«Отец был по тогдашнему времени</a:t>
            </a:r>
            <a:r>
              <a:rPr kumimoji="0" lang="ru-RU" altLang="ru-RU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ru-RU" alt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порядочно образован ... Вовсе не имел практического смысла и любил разводить на бобах. В семействе нашем царствовала не то чтобы скупость, а какое-то упорное </a:t>
            </a:r>
          </a:p>
          <a:p>
            <a:pPr eaLnBrk="1" hangingPunct="1"/>
            <a:r>
              <a:rPr kumimoji="0" lang="ru-RU" alt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скопидомство».</a:t>
            </a:r>
          </a:p>
          <a:p>
            <a:pPr eaLnBrk="1" hangingPunct="1"/>
            <a:r>
              <a:rPr kumimoji="0" lang="ru-RU" altLang="ru-RU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</a:t>
            </a:r>
            <a:r>
              <a:rPr kumimoji="0" lang="ru-RU" altLang="ru-RU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М.Е.Салтыков-Щедрин</a:t>
            </a:r>
            <a:endParaRPr kumimoji="0" lang="ru-RU" altLang="ru-RU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42938"/>
            <a:ext cx="8285162" cy="479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Мать, Ольга Михайловна Забелина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57625" y="1500188"/>
            <a:ext cx="4500563" cy="4943475"/>
          </a:xfrm>
        </p:spPr>
        <p:txBody>
          <a:bodyPr/>
          <a:lstStyle/>
          <a:p>
            <a:pPr marL="0" indent="365125" eaLnBrk="1" hangingPunct="1">
              <a:lnSpc>
                <a:spcPct val="80000"/>
              </a:lnSpc>
            </a:pPr>
            <a:endParaRPr lang="ru-RU" altLang="ru-RU" sz="2200" b="1" i="1" dirty="0" smtClean="0"/>
          </a:p>
          <a:p>
            <a:pPr marL="0" indent="36512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    Мать, Ольга Михайловна Забелина , воспитанием детей не  утруждал себя , все её силы были направлены на  приобретательство.</a:t>
            </a:r>
          </a:p>
          <a:p>
            <a:pPr marL="0" indent="36512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      «Она являлась между нами только  тогда, когда, по жалобе гувернанток,     ей  приходилось карать. Являлась гневная, неумолимая, с закушенною нижнею  губою, решительная на руку, злая».   </a:t>
            </a:r>
          </a:p>
          <a:p>
            <a:pPr marL="0" indent="36512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ru-RU" altLang="ru-RU" sz="2400" b="1" i="1" dirty="0" err="1" smtClean="0">
                <a:solidFill>
                  <a:schemeClr val="bg1"/>
                </a:solidFill>
              </a:rPr>
              <a:t>М.Е.Салтыков-Щедрин</a:t>
            </a:r>
            <a:endParaRPr lang="ru-RU" altLang="ru-RU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E894E3-CC78-40C6-9DE6-FA5A7ABD864A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173" name="Picture 4" descr="Изображение 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" y="1772816"/>
            <a:ext cx="253792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32655"/>
            <a:ext cx="8229600" cy="102465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bg1"/>
                </a:solidFill>
              </a:rPr>
              <a:t>Детство и образование </a:t>
            </a:r>
            <a:endParaRPr lang="ru-RU" alt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3960440" cy="5224462"/>
          </a:xfrm>
        </p:spPr>
        <p:txBody>
          <a:bodyPr/>
          <a:lstStyle/>
          <a:p>
            <a:pPr marL="0" indent="365125" eaLnBrk="1" hangingPunct="1"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Михаил </a:t>
            </a:r>
            <a:r>
              <a:rPr lang="ru-RU" sz="20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sz="2000" i="1" dirty="0" smtClean="0">
                <a:solidFill>
                  <a:schemeClr val="bg1"/>
                </a:solidFill>
              </a:rPr>
              <a:t> Салтыков-Щедрин родился 15 (27) января 1826 года в селе Спас-Угол Тверской губернии в старинной дворянской семье. Начальное образование будущий писатель получил в домашних условиях – с ним занимались крепостной живописец, сестра, священник, гувернантка. 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/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     В 1836 года Салтыков-Щедрин обучался в Московском дворянском институте, с 1838 – в Царскосельском лицее.</a:t>
            </a:r>
            <a:endParaRPr lang="ru-RU" altLang="ru-RU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C260F9-F9CE-466A-852E-D70C50F7B8CF}" type="slidenum">
              <a:rPr lang="ru-RU" altLang="ru-RU" sz="1200" smtClean="0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8197" name="Picture 4" descr="Копия (2) Изображение 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86765"/>
            <a:ext cx="2808312" cy="444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00012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bg1"/>
                </a:solidFill>
              </a:rPr>
              <a:t>Впечатления о детстве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408113"/>
            <a:ext cx="7459736" cy="5449887"/>
          </a:xfrm>
        </p:spPr>
        <p:txBody>
          <a:bodyPr/>
          <a:lstStyle/>
          <a:p>
            <a:pPr marL="0" indent="352425" eaLnBrk="1" hangingPunct="1">
              <a:buFont typeface="Arial" panose="020B0604020202020204" pitchFamily="34" charset="0"/>
              <a:buNone/>
            </a:pPr>
            <a:r>
              <a:rPr lang="ru-RU" altLang="ru-RU" sz="2800" i="1" dirty="0" smtClean="0">
                <a:solidFill>
                  <a:schemeClr val="bg1"/>
                </a:solidFill>
              </a:rPr>
              <a:t>Михаил </a:t>
            </a:r>
            <a:r>
              <a:rPr lang="ru-RU" altLang="ru-RU" sz="28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altLang="ru-RU" sz="2800" i="1" dirty="0" smtClean="0">
                <a:solidFill>
                  <a:schemeClr val="bg1"/>
                </a:solidFill>
              </a:rPr>
              <a:t> не любил вспоминать о своем   детстве, а когда это волей-неволей случалось, воспоминания окрашивались неизменной горечью. Под крышей родительского дома ему не суждено было испытать ни поэзии детства, ни семейного тепла и участия. Семейная драма осложнилась драмой общественной. </a:t>
            </a:r>
          </a:p>
        </p:txBody>
      </p:sp>
      <p:sp>
        <p:nvSpPr>
          <p:cNvPr id="61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465E79-E6D7-47D2-9AA6-2B4272A76782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836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Военная служба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Ссылка в Вятку 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641085" cy="5022304"/>
          </a:xfrm>
        </p:spPr>
        <p:txBody>
          <a:bodyPr/>
          <a:lstStyle/>
          <a:p>
            <a:pPr marL="0" indent="263525" eaLnBrk="1" hangingPunct="1"/>
            <a:r>
              <a:rPr lang="ru-RU" sz="2300" i="1" dirty="0" smtClean="0">
                <a:solidFill>
                  <a:schemeClr val="bg1"/>
                </a:solidFill>
              </a:rPr>
              <a:t>В 1845 году Михаил </a:t>
            </a:r>
            <a:r>
              <a:rPr lang="ru-RU" sz="23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sz="2300" i="1" dirty="0" smtClean="0">
                <a:solidFill>
                  <a:schemeClr val="bg1"/>
                </a:solidFill>
              </a:rPr>
              <a:t> оканчивает лицей и поступает на службу в военную канцелярию. В это время писатель увлекается французскими социалистами и Жорж Санд, создает ряд заметок, повестей («Противоречие», «Запутанное дело»). </a:t>
            </a:r>
            <a:br>
              <a:rPr lang="ru-RU" sz="2300" i="1" dirty="0" smtClean="0">
                <a:solidFill>
                  <a:schemeClr val="bg1"/>
                </a:solidFill>
              </a:rPr>
            </a:br>
            <a:r>
              <a:rPr lang="ru-RU" sz="2300" i="1" dirty="0" smtClean="0">
                <a:solidFill>
                  <a:schemeClr val="bg1"/>
                </a:solidFill>
              </a:rPr>
              <a:t>В 1848 году в краткой биографии Салтыкова-Щедрина наступает длительный период ссылки – за вольнодумие он был отправлен в Вятку. Там писатель прожил восемь лет, сначала служил канцелярским чиновником, а после был назначен советником в губернском правлении. Михаил </a:t>
            </a:r>
            <a:r>
              <a:rPr lang="ru-RU" sz="2300" i="1" dirty="0" err="1" smtClean="0">
                <a:solidFill>
                  <a:schemeClr val="bg1"/>
                </a:solidFill>
              </a:rPr>
              <a:t>Евграфович</a:t>
            </a:r>
            <a:r>
              <a:rPr lang="ru-RU" sz="2300" i="1" dirty="0" smtClean="0">
                <a:solidFill>
                  <a:schemeClr val="bg1"/>
                </a:solidFill>
              </a:rPr>
              <a:t> часто ездил в командировки, во время которых собирал информацию о провинциальной жизни для своих произведений.</a:t>
            </a:r>
            <a:endParaRPr lang="ru-RU" altLang="ru-RU" sz="2300" i="1" dirty="0" smtClean="0">
              <a:solidFill>
                <a:schemeClr val="bg1"/>
              </a:solidFill>
            </a:endParaRPr>
          </a:p>
        </p:txBody>
      </p:sp>
      <p:sp>
        <p:nvSpPr>
          <p:cNvPr id="819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FB0384-8C86-425F-B497-F837894CE62C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8820150" cy="576263"/>
          </a:xfrm>
        </p:spPr>
        <p:txBody>
          <a:bodyPr/>
          <a:lstStyle/>
          <a:p>
            <a:pPr eaLnBrk="1" hangingPunct="1"/>
            <a:r>
              <a:rPr lang="ru-RU" altLang="ru-RU" sz="5400" b="1" i="1" dirty="0" smtClean="0">
                <a:solidFill>
                  <a:schemeClr val="bg1"/>
                </a:solidFill>
              </a:rPr>
              <a:t>Вятский плен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143000"/>
            <a:ext cx="8142287" cy="4806950"/>
          </a:xfrm>
        </p:spPr>
        <p:txBody>
          <a:bodyPr/>
          <a:lstStyle/>
          <a:p>
            <a:pPr marL="0" indent="361950" eaLnBrk="1" hangingPunct="1"/>
            <a:endParaRPr lang="ru-RU" altLang="ru-RU" dirty="0" smtClean="0"/>
          </a:p>
          <a:p>
            <a:pPr marL="0" indent="361950" eaLnBrk="1" hangingPunct="1">
              <a:buFont typeface="Arial" panose="020B0604020202020204" pitchFamily="34" charset="0"/>
              <a:buNone/>
            </a:pPr>
            <a:r>
              <a:rPr lang="ru-RU" altLang="ru-RU" b="1" i="1" dirty="0" smtClean="0"/>
              <a:t>       </a:t>
            </a:r>
            <a:r>
              <a:rPr lang="ru-RU" altLang="ru-RU" i="1" dirty="0" smtClean="0">
                <a:solidFill>
                  <a:schemeClr val="bg1"/>
                </a:solidFill>
              </a:rPr>
              <a:t>Вторая Вятка имела на меня и благодетельное влияние: она меня сблизила с действительной жизнью и много материалов для «Губернских очерков».</a:t>
            </a:r>
          </a:p>
          <a:p>
            <a:pPr marL="0" indent="361950" eaLnBrk="1" hangingPunct="1">
              <a:buFont typeface="Arial" panose="020B0604020202020204" pitchFamily="34" charset="0"/>
              <a:buNone/>
            </a:pPr>
            <a:r>
              <a:rPr lang="ru-RU" altLang="ru-RU" i="1" dirty="0" smtClean="0">
                <a:solidFill>
                  <a:schemeClr val="bg1"/>
                </a:solidFill>
              </a:rPr>
              <a:t>                                                  М.Е.Салтыков </a:t>
            </a:r>
          </a:p>
          <a:p>
            <a:pPr marL="0" indent="361950" eaLnBrk="1" hangingPunct="1">
              <a:buFont typeface="Arial" panose="020B0604020202020204" pitchFamily="34" charset="0"/>
              <a:buNone/>
            </a:pPr>
            <a:r>
              <a:rPr lang="ru-RU" altLang="ru-RU" i="1" dirty="0" smtClean="0">
                <a:solidFill>
                  <a:schemeClr val="bg1"/>
                </a:solidFill>
              </a:rPr>
              <a:t>              По воспоминаниям Л.Пантелеева</a:t>
            </a:r>
          </a:p>
          <a:p>
            <a:pPr marL="0" indent="361950" eaLnBrk="1" hangingPunct="1"/>
            <a:endParaRPr lang="ru-RU" alt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CB173E-9987-48EE-9D80-BF19C82227F7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388" y="3800475"/>
            <a:ext cx="84248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0" lang="ru-RU" altLang="ru-RU" b="1" i="1"/>
          </a:p>
          <a:p>
            <a:pPr eaLnBrk="1" hangingPunct="1"/>
            <a:endParaRPr kumimoji="0" lang="ru-RU" altLang="ru-RU" b="1" i="1"/>
          </a:p>
          <a:p>
            <a:pPr algn="ctr"/>
            <a:endParaRPr kumimoji="0" lang="ru-RU" altLang="ru-RU" sz="24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76517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bg1"/>
                </a:solidFill>
              </a:rPr>
              <a:t>Семья </a:t>
            </a:r>
            <a:r>
              <a:rPr lang="ru-RU" altLang="ru-RU" b="1" i="1" dirty="0" err="1" smtClean="0">
                <a:solidFill>
                  <a:schemeClr val="bg1"/>
                </a:solidFill>
              </a:rPr>
              <a:t>М.Е.Салтыкова</a:t>
            </a:r>
            <a:r>
              <a:rPr lang="ru-RU" altLang="ru-RU" b="1" i="1" dirty="0" smtClean="0">
                <a:solidFill>
                  <a:schemeClr val="bg1"/>
                </a:solidFill>
              </a:rPr>
              <a:t>-Щедрина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875" y="285750"/>
            <a:ext cx="5072063" cy="5500688"/>
          </a:xfrm>
        </p:spPr>
        <p:txBody>
          <a:bodyPr/>
          <a:lstStyle/>
          <a:p>
            <a:pPr marL="0" indent="35242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700" dirty="0" smtClean="0"/>
              <a:t>                      </a:t>
            </a:r>
          </a:p>
          <a:p>
            <a:pPr marL="0" indent="352425" eaLnBrk="1" hangingPunct="1">
              <a:lnSpc>
                <a:spcPct val="80000"/>
              </a:lnSpc>
            </a:pPr>
            <a:endParaRPr lang="ru-RU" altLang="ru-RU" sz="2700" dirty="0" smtClean="0"/>
          </a:p>
          <a:p>
            <a:pPr marL="0" indent="352425" eaLnBrk="1" hangingPunct="1">
              <a:lnSpc>
                <a:spcPct val="80000"/>
              </a:lnSpc>
            </a:pPr>
            <a:endParaRPr lang="ru-RU" altLang="ru-RU" sz="2700" dirty="0" smtClean="0"/>
          </a:p>
          <a:p>
            <a:pPr marL="0" indent="35242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700" dirty="0" smtClean="0"/>
              <a:t>  </a:t>
            </a:r>
            <a:r>
              <a:rPr lang="ru-RU" altLang="ru-RU" sz="3500" i="1" dirty="0" smtClean="0">
                <a:solidFill>
                  <a:schemeClr val="bg1"/>
                </a:solidFill>
              </a:rPr>
              <a:t>В Вятке познакомился Салтыков со своей будущей женой – Елизаветой Аполлоновной  </a:t>
            </a:r>
            <a:r>
              <a:rPr lang="ru-RU" altLang="ru-RU" sz="3500" i="1" dirty="0" err="1" smtClean="0">
                <a:solidFill>
                  <a:schemeClr val="bg1"/>
                </a:solidFill>
              </a:rPr>
              <a:t>Болтиной</a:t>
            </a:r>
            <a:r>
              <a:rPr lang="ru-RU" altLang="ru-RU" sz="3500" i="1" dirty="0" smtClean="0">
                <a:solidFill>
                  <a:schemeClr val="bg1"/>
                </a:solidFill>
              </a:rPr>
              <a:t> , дочерью вятского вице- губернатора. Женился он на ней в 1856 году.  </a:t>
            </a:r>
          </a:p>
        </p:txBody>
      </p:sp>
      <p:sp>
        <p:nvSpPr>
          <p:cNvPr id="1024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E5DADCC-F7B6-4507-8D05-B723EDED55DB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3317" name="Picture 5" descr="Изображение 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230125" cy="351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dirty="0">
                <a:solidFill>
                  <a:schemeClr val="bg1"/>
                </a:solidFill>
              </a:rPr>
              <a:t>Семья </a:t>
            </a:r>
            <a:r>
              <a:rPr lang="ru-RU" altLang="ru-RU" b="1" i="1" dirty="0" err="1">
                <a:solidFill>
                  <a:schemeClr val="bg1"/>
                </a:solidFill>
              </a:rPr>
              <a:t>М.Е.Салтыкова</a:t>
            </a:r>
            <a:r>
              <a:rPr lang="ru-RU" altLang="ru-RU" b="1" i="1" dirty="0">
                <a:solidFill>
                  <a:schemeClr val="bg1"/>
                </a:solidFill>
              </a:rPr>
              <a:t>-Щедрина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286000"/>
            <a:ext cx="8064500" cy="3816350"/>
          </a:xfrm>
        </p:spPr>
        <p:txBody>
          <a:bodyPr/>
          <a:lstStyle/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1200" dirty="0" smtClean="0"/>
              <a:t>                     </a:t>
            </a:r>
          </a:p>
          <a:p>
            <a:pPr marL="0" indent="352425" eaLnBrk="1" hangingPunct="1">
              <a:lnSpc>
                <a:spcPct val="70000"/>
              </a:lnSpc>
            </a:pPr>
            <a:endParaRPr lang="ru-RU" altLang="ru-RU" sz="1200" dirty="0" smtClean="0"/>
          </a:p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12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2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2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2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9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900" i="1" dirty="0" smtClean="0"/>
          </a:p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900" i="1" dirty="0" smtClean="0"/>
          </a:p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1200" dirty="0" smtClean="0"/>
              <a:t>                                                  </a:t>
            </a:r>
            <a:endParaRPr lang="ru-RU" altLang="ru-RU" sz="700" dirty="0" smtClean="0"/>
          </a:p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9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9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0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0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0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200" i="1" dirty="0" smtClean="0">
              <a:solidFill>
                <a:schemeClr val="bg1"/>
              </a:solidFill>
            </a:endParaRPr>
          </a:p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chemeClr val="bg1"/>
                </a:solidFill>
              </a:rPr>
              <a:t>     </a:t>
            </a:r>
            <a:r>
              <a:rPr lang="ru-RU" altLang="ru-RU" sz="1000" dirty="0" smtClean="0">
                <a:solidFill>
                  <a:schemeClr val="bg1"/>
                </a:solidFill>
              </a:rPr>
              <a:t>                                                                                  </a:t>
            </a:r>
          </a:p>
          <a:p>
            <a:pPr marL="0" indent="352425" eaLnBrk="1" hangingPunct="1">
              <a:lnSpc>
                <a:spcPct val="70000"/>
              </a:lnSpc>
            </a:pPr>
            <a:endParaRPr lang="ru-RU" altLang="ru-RU" sz="1000" dirty="0" smtClean="0"/>
          </a:p>
          <a:p>
            <a:pPr marL="0" indent="352425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altLang="ru-RU" sz="1400" dirty="0" smtClean="0"/>
              <a:t>                                                                                                                </a:t>
            </a:r>
            <a:endParaRPr lang="ru-RU" altLang="ru-RU" sz="1400" i="1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400" dirty="0" smtClean="0"/>
          </a:p>
          <a:p>
            <a:pPr marL="0" indent="352425" eaLnBrk="1" hangingPunct="1">
              <a:lnSpc>
                <a:spcPct val="70000"/>
              </a:lnSpc>
            </a:pPr>
            <a:endParaRPr lang="ru-RU" altLang="ru-RU" sz="1200" b="1" i="1" dirty="0" smtClean="0"/>
          </a:p>
          <a:p>
            <a:pPr marL="0" indent="352425" algn="just" eaLnBrk="1" hangingPunct="1">
              <a:lnSpc>
                <a:spcPct val="70000"/>
              </a:lnSpc>
            </a:pPr>
            <a:endParaRPr lang="ru-RU" altLang="ru-RU" sz="1200" dirty="0" smtClean="0"/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19A83B-DE70-4BB2-AF0D-C85AFA24B738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4341" name="Picture 4" descr="Копия Изображение 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2850680" cy="350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5" descr="Копия (3) Изображение 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454542" cy="351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8024" y="5229200"/>
            <a:ext cx="3568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 smtClean="0">
                <a:solidFill>
                  <a:schemeClr val="bg1"/>
                </a:solidFill>
              </a:rPr>
              <a:t>Сын </a:t>
            </a:r>
            <a:r>
              <a:rPr lang="ru-RU" altLang="ru-RU" i="1" dirty="0" err="1" smtClean="0">
                <a:solidFill>
                  <a:schemeClr val="bg1"/>
                </a:solidFill>
              </a:rPr>
              <a:t>М.Е.Салтыкова-Щедрина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229200"/>
            <a:ext cx="3621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 smtClean="0">
                <a:solidFill>
                  <a:schemeClr val="bg1"/>
                </a:solidFill>
              </a:rPr>
              <a:t>Дочь </a:t>
            </a:r>
            <a:r>
              <a:rPr lang="ru-RU" altLang="ru-RU" i="1" dirty="0" err="1" smtClean="0">
                <a:solidFill>
                  <a:schemeClr val="bg1"/>
                </a:solidFill>
              </a:rPr>
              <a:t>М.Е.Салтыкова-Щедрина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685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Биография Салтыкова-Щедрина Михаила Евграфовича  (1826-1889)</vt:lpstr>
      <vt:lpstr>Отец, Евграф Васильевич Салтыков</vt:lpstr>
      <vt:lpstr>Мать, Ольга Михайловна Забелина</vt:lpstr>
      <vt:lpstr>Детство и образование </vt:lpstr>
      <vt:lpstr>Впечатления о детстве</vt:lpstr>
      <vt:lpstr>  Военная служба  Ссылка в Вятку </vt:lpstr>
      <vt:lpstr>Вятский плен</vt:lpstr>
      <vt:lpstr>Семья М.Е.Салтыкова-Щедрина</vt:lpstr>
      <vt:lpstr>Семья М.Е.Салтыкова-Щедрина</vt:lpstr>
      <vt:lpstr>Возвращение из ссылки</vt:lpstr>
      <vt:lpstr>Государственная деятельность Зрелое творчество  </vt:lpstr>
      <vt:lpstr>«История одного города» </vt:lpstr>
      <vt:lpstr>Сказки</vt:lpstr>
      <vt:lpstr>Сказки</vt:lpstr>
      <vt:lpstr>Жизненное кредо писателя</vt:lpstr>
      <vt:lpstr>Последние годы жизни писателя </vt:lpstr>
      <vt:lpstr>Интересные факты </vt:lpstr>
    </vt:vector>
  </TitlesOfParts>
  <Company>losa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Ethernet</dc:title>
  <dc:creator>VK</dc:creator>
  <cp:lastModifiedBy>Пользователь Windows</cp:lastModifiedBy>
  <cp:revision>241</cp:revision>
  <dcterms:created xsi:type="dcterms:W3CDTF">2003-09-13T17:26:44Z</dcterms:created>
  <dcterms:modified xsi:type="dcterms:W3CDTF">2020-11-26T18:01:53Z</dcterms:modified>
</cp:coreProperties>
</file>