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ink/ink6.xml" ContentType="application/inkml+xml"/>
  <Override PartName="/ppt/ink/ink7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904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3-23T08:13:04.1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3-23T08:13:06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3-23T08:14:05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3-23T08:14:11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3-23T08:14:12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52,'0'-26,"25"26,-25-26,-25 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3-23T08:14:22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13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62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41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718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06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66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17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72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5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93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06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96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75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93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E211-B0E4-4754-9BE8-D0FF1F9D55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318E-3394-4044-B2F7-5725F779E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61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0.emf"/><Relationship Id="rId7" Type="http://schemas.openxmlformats.org/officeDocument/2006/relationships/customXml" Target="../ink/ink8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7.xml"/><Relationship Id="rId4" Type="http://schemas.openxmlformats.org/officeDocument/2006/relationships/customXml" Target="../ink/ink6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091" y="195944"/>
            <a:ext cx="10209465" cy="1227907"/>
          </a:xfrm>
        </p:spPr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 smtClean="0"/>
              <a:t>любовной лирики Ф.И Тютчева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274" y="2090057"/>
            <a:ext cx="10881359" cy="194636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Особенности любовной лирики Ф.И </a:t>
            </a:r>
            <a:r>
              <a:rPr lang="ru-RU" dirty="0" smtClean="0"/>
              <a:t>Тютчева, </a:t>
            </a:r>
            <a:r>
              <a:rPr lang="ru-RU" dirty="0" smtClean="0"/>
              <a:t>ее </a:t>
            </a:r>
            <a:r>
              <a:rPr lang="ru-RU" dirty="0" smtClean="0"/>
              <a:t>напряженность, развитие.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Любовная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лирика Тютчева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замечательна тем, что в ней поэт отражает свои пережитые чувства. Каждый раз, читая его стихи, читатель открывает что-то свое. Лирика Фёдора Ивановича рождает напряжение чувств и мысли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протяжении всего своего творческого пути,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Ф.И.Тютчев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создавал великолепную поэзию о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любви.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335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81000" y="500063"/>
            <a:ext cx="733425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Высшее духовное начало – не только красота, но и любовь, которая частично, «раздробленной» присутствует в обычной жизни  («Слеза дрожит в твоем ревнивом взоре»).</a:t>
            </a:r>
          </a:p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Лирика Толстого пронизана томлением, тоской по прекрасному и бесконечному, что разлито во всей природе:</a:t>
            </a:r>
          </a:p>
          <a:p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lvl="1"/>
            <a:r>
              <a:rPr lang="ru-RU" sz="2800" b="1" i="1" dirty="0">
                <a:latin typeface="Calibri" pitchFamily="34" charset="0"/>
              </a:rPr>
              <a:t>И ничего в природе нет,</a:t>
            </a:r>
          </a:p>
          <a:p>
            <a:pPr lvl="1"/>
            <a:r>
              <a:rPr lang="ru-RU" sz="2800" b="1" i="1" dirty="0">
                <a:latin typeface="Calibri" pitchFamily="34" charset="0"/>
              </a:rPr>
              <a:t>Что бы любовью не дышало…</a:t>
            </a:r>
          </a:p>
        </p:txBody>
      </p:sp>
      <p:pic>
        <p:nvPicPr>
          <p:cNvPr id="23555" name="Рисунок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1" y="500063"/>
            <a:ext cx="3850216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49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6" y="0"/>
            <a:ext cx="10534685" cy="321468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Толстой – один из замечательных русских поэтов – пейзажистов, который глубоко любит родную природу. </a:t>
            </a:r>
            <a: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Её </a:t>
            </a:r>
            <a:r>
              <a:rPr lang="ru-RU" sz="3200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очарование он видит </a:t>
            </a:r>
            <a: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«в каждом </a:t>
            </a:r>
            <a:r>
              <a:rPr lang="ru-RU" sz="3200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шорохе </a:t>
            </a:r>
            <a: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растенья </a:t>
            </a:r>
            <a:r>
              <a:rPr lang="ru-RU" sz="3200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и в каждом трепете листа»</a:t>
            </a:r>
            <a:r>
              <a:rPr lang="ru-RU" sz="1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effectLst/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836" y="3500438"/>
            <a:ext cx="7918449" cy="23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83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2713" y="37050663"/>
              <a:ext cx="0" cy="0"/>
            </p14:xfrm>
          </p:contentPart>
        </mc:Choice>
        <mc:Fallback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43617" y="370506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38900" y="27052588"/>
              <a:ext cx="0" cy="0"/>
            </p14:xfrm>
          </p:contentPart>
        </mc:Choice>
        <mc:Fallback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85200" y="270525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378025" y="765175"/>
            <a:ext cx="11813119" cy="5688013"/>
            <a:chOff x="228" y="514"/>
            <a:chExt cx="5581" cy="3583"/>
          </a:xfrm>
        </p:grpSpPr>
        <p:sp>
          <p:nvSpPr>
            <p:cNvPr id="2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554" y="514"/>
              <a:ext cx="4477" cy="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96" y="527"/>
              <a:ext cx="551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Поэт тонко ощущает красоту природы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28" y="898"/>
              <a:ext cx="77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умеет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097" y="903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097" y="888"/>
              <a:ext cx="23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передать в словах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3469" y="897"/>
              <a:ext cx="23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800" dirty="0">
                  <a:solidFill>
                    <a:srgbClr val="00B050"/>
                  </a:solidFill>
                  <a:latin typeface="Calibri" pitchFamily="34" charset="0"/>
                  <a:cs typeface="Arial" pitchFamily="34" charset="0"/>
                </a:rPr>
                <a:t>е</a:t>
              </a: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ё</a:t>
              </a:r>
              <a:r>
                <a:rPr kumimoji="0" lang="ru-RU" sz="3800" b="0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краски, запахи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Rectangle 34"/>
            <p:cNvSpPr>
              <a:spLocks noChangeArrowheads="1"/>
            </p:cNvSpPr>
            <p:nvPr/>
          </p:nvSpPr>
          <p:spPr bwMode="auto">
            <a:xfrm>
              <a:off x="296" y="1326"/>
              <a:ext cx="13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800" dirty="0">
                  <a:solidFill>
                    <a:srgbClr val="00B050"/>
                  </a:solidFill>
                  <a:latin typeface="Calibri" pitchFamily="34" charset="0"/>
                  <a:cs typeface="Arial" pitchFamily="34" charset="0"/>
                </a:rPr>
                <a:t>и</a:t>
              </a: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 звуки: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Rectangle 35"/>
            <p:cNvSpPr>
              <a:spLocks noChangeArrowheads="1"/>
            </p:cNvSpPr>
            <p:nvPr/>
          </p:nvSpPr>
          <p:spPr bwMode="auto">
            <a:xfrm>
              <a:off x="1077" y="1326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36"/>
            <p:cNvSpPr>
              <a:spLocks noChangeArrowheads="1"/>
            </p:cNvSpPr>
            <p:nvPr/>
          </p:nvSpPr>
          <p:spPr bwMode="auto">
            <a:xfrm>
              <a:off x="528" y="1873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37"/>
            <p:cNvSpPr>
              <a:spLocks noChangeArrowheads="1"/>
            </p:cNvSpPr>
            <p:nvPr/>
          </p:nvSpPr>
          <p:spPr bwMode="auto">
            <a:xfrm>
              <a:off x="480" y="1873"/>
              <a:ext cx="483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Запад гаснет в дали бледно-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38"/>
            <p:cNvSpPr>
              <a:spLocks noChangeArrowheads="1"/>
            </p:cNvSpPr>
            <p:nvPr/>
          </p:nvSpPr>
          <p:spPr bwMode="auto">
            <a:xfrm>
              <a:off x="3536" y="1873"/>
              <a:ext cx="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39"/>
            <p:cNvSpPr>
              <a:spLocks noChangeArrowheads="1"/>
            </p:cNvSpPr>
            <p:nvPr/>
          </p:nvSpPr>
          <p:spPr bwMode="auto">
            <a:xfrm>
              <a:off x="4141" y="1885"/>
              <a:ext cx="8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розовой,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40"/>
            <p:cNvSpPr>
              <a:spLocks noChangeArrowheads="1"/>
            </p:cNvSpPr>
            <p:nvPr/>
          </p:nvSpPr>
          <p:spPr bwMode="auto">
            <a:xfrm>
              <a:off x="4464" y="1873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41"/>
            <p:cNvSpPr>
              <a:spLocks noChangeArrowheads="1"/>
            </p:cNvSpPr>
            <p:nvPr/>
          </p:nvSpPr>
          <p:spPr bwMode="auto">
            <a:xfrm>
              <a:off x="528" y="2420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42"/>
            <p:cNvSpPr>
              <a:spLocks noChangeArrowheads="1"/>
            </p:cNvSpPr>
            <p:nvPr/>
          </p:nvSpPr>
          <p:spPr bwMode="auto">
            <a:xfrm>
              <a:off x="480" y="2461"/>
              <a:ext cx="368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Звёзды небо усеяли чистое,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43"/>
            <p:cNvSpPr>
              <a:spLocks noChangeArrowheads="1"/>
            </p:cNvSpPr>
            <p:nvPr/>
          </p:nvSpPr>
          <p:spPr bwMode="auto">
            <a:xfrm>
              <a:off x="3547" y="2420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44"/>
            <p:cNvSpPr>
              <a:spLocks noChangeArrowheads="1"/>
            </p:cNvSpPr>
            <p:nvPr/>
          </p:nvSpPr>
          <p:spPr bwMode="auto">
            <a:xfrm>
              <a:off x="528" y="2966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45"/>
            <p:cNvSpPr>
              <a:spLocks noChangeArrowheads="1"/>
            </p:cNvSpPr>
            <p:nvPr/>
          </p:nvSpPr>
          <p:spPr bwMode="auto">
            <a:xfrm>
              <a:off x="484" y="2966"/>
              <a:ext cx="34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Соловей свищет в роще березовой,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46"/>
            <p:cNvSpPr>
              <a:spLocks noChangeArrowheads="1"/>
            </p:cNvSpPr>
            <p:nvPr/>
          </p:nvSpPr>
          <p:spPr bwMode="auto">
            <a:xfrm>
              <a:off x="4298" y="2966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47"/>
            <p:cNvSpPr>
              <a:spLocks noChangeArrowheads="1"/>
            </p:cNvSpPr>
            <p:nvPr/>
          </p:nvSpPr>
          <p:spPr bwMode="auto">
            <a:xfrm>
              <a:off x="528" y="3513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48"/>
            <p:cNvSpPr>
              <a:spLocks noChangeArrowheads="1"/>
            </p:cNvSpPr>
            <p:nvPr/>
          </p:nvSpPr>
          <p:spPr bwMode="auto">
            <a:xfrm>
              <a:off x="480" y="3517"/>
              <a:ext cx="37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И травою запахло душистою.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49"/>
            <p:cNvSpPr>
              <a:spLocks noChangeArrowheads="1"/>
            </p:cNvSpPr>
            <p:nvPr/>
          </p:nvSpPr>
          <p:spPr bwMode="auto">
            <a:xfrm>
              <a:off x="3669" y="3513"/>
              <a:ext cx="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287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5" y="-747464"/>
            <a:ext cx="10534685" cy="43204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69" y="404665"/>
            <a:ext cx="9867931" cy="62573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У него есть неудержимый восторг перед счастьем бытия, перед радостью дыханья, и прямо из души выливается один из прекраснейших звуков русской поэзии - это светлая волна ранней весны, этот вечно свежий, полный восхищения и грусти клик человеческого сердца.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То было в утро наших лет 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О </a:t>
            </a:r>
            <a:r>
              <a:rPr lang="ru-RU" dirty="0" err="1" smtClean="0"/>
              <a:t>счастие</a:t>
            </a:r>
            <a:r>
              <a:rPr lang="ru-RU" dirty="0" smtClean="0"/>
              <a:t>! о слезы!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О лес! о жизнь! о солнца свет!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	О свежий дух березы</a:t>
            </a:r>
            <a:r>
              <a:rPr lang="ru-RU" dirty="0" smtClean="0"/>
              <a:t>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Но особенно волновало поэта пробуждение природы. Ведь «воскреснувшая природа» обладает «врачующей властью», она исцеляет от духовной тоски, пробуждает радость и веру в лучшее. Мы с детства помним: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	Вот уж снег последний в поле тает,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Теплый пар восходит от земли,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И кувшинчик синий расцветает,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И зовут друг друга журавли.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 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Юный лес, в зелёный дым одетый,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Тёплых гроз нетерпеливо ждёт;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Все весны дыханием согрето,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Все вокруг и любит, и поёт.</a:t>
            </a: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0225" y="10820400"/>
              <a:ext cx="0" cy="0"/>
            </p14:xfrm>
          </p:contentPart>
        </mc:Choice>
        <mc:Fallback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53633" y="108204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81925" y="23187025"/>
              <a:ext cx="0" cy="0"/>
            </p14:xfrm>
          </p:contentPart>
        </mc:Choice>
        <mc:Fallback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09233" y="231870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2650" y="6831013"/>
              <a:ext cx="9525" cy="19050"/>
            </p14:xfrm>
          </p:contentPart>
        </mc:Choice>
        <mc:Fallback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4742" y="6824543"/>
                <a:ext cx="30284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44175" y="34780538"/>
              <a:ext cx="0" cy="0"/>
            </p14:xfrm>
          </p:contentPart>
        </mc:Choice>
        <mc:Fallback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858900" y="34780538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 descr="9630e59221b9ecb904cf15075148e7b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226" y="3618794"/>
            <a:ext cx="4011896" cy="26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338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69" y="548681"/>
            <a:ext cx="9867931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Толстой - поэт весны. Майское, счастливое, ласковое ликующими ручейками звенит у него в стихах, и кого не восхитит эта божественная игра, которая разыгрывается в свежем,  зеленом, молодом лесу, где синеет медуница, где черемуха гнет свои душистые ветви?</a:t>
            </a:r>
          </a:p>
          <a:p>
            <a:pPr marL="0" indent="0">
              <a:buNone/>
            </a:pPr>
            <a:r>
              <a:rPr lang="ru-RU" dirty="0" smtClean="0"/>
              <a:t>	Теперь в ветвях березы</a:t>
            </a:r>
          </a:p>
          <a:p>
            <a:pPr marL="0" indent="0">
              <a:buNone/>
            </a:pPr>
            <a:r>
              <a:rPr lang="ru-RU" dirty="0" smtClean="0"/>
              <a:t>	Поют и соловьи,</a:t>
            </a:r>
          </a:p>
          <a:p>
            <a:pPr marL="0" indent="0">
              <a:buNone/>
            </a:pPr>
            <a:r>
              <a:rPr lang="ru-RU" dirty="0" smtClean="0"/>
              <a:t>	В лугах поют стрекозы,</a:t>
            </a:r>
          </a:p>
          <a:p>
            <a:pPr marL="0" indent="0">
              <a:buNone/>
            </a:pPr>
            <a:r>
              <a:rPr lang="ru-RU" dirty="0" smtClean="0"/>
              <a:t>	В полях поют ручьи,</a:t>
            </a:r>
          </a:p>
          <a:p>
            <a:pPr marL="0" indent="0">
              <a:buNone/>
            </a:pPr>
            <a:r>
              <a:rPr lang="ru-RU" dirty="0" smtClean="0"/>
              <a:t>	И много в небе рея</a:t>
            </a:r>
          </a:p>
          <a:p>
            <a:pPr marL="0" indent="0">
              <a:buNone/>
            </a:pPr>
            <a:r>
              <a:rPr lang="ru-RU" dirty="0" smtClean="0"/>
              <a:t>	Поет пернатых стай -</a:t>
            </a:r>
          </a:p>
          <a:p>
            <a:pPr marL="0" indent="0">
              <a:buNone/>
            </a:pPr>
            <a:r>
              <a:rPr lang="ru-RU" dirty="0" smtClean="0"/>
              <a:t>	Всех месяцев </a:t>
            </a:r>
            <a:r>
              <a:rPr lang="ru-RU" dirty="0" err="1" smtClean="0"/>
              <a:t>звончее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Веселый месяц май.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28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08" y="980728"/>
            <a:ext cx="995717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791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79" y="692697"/>
            <a:ext cx="10620829" cy="553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304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404664"/>
            <a:ext cx="4992555" cy="5991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41559" y="1255564"/>
            <a:ext cx="64327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Почти </a:t>
            </a:r>
            <a:r>
              <a:rPr lang="ru-RU" sz="2400" dirty="0"/>
              <a:t>вся любовная лирика Толстого посвящена Софье Андреевне Миллер, ставшей его женой, вдохновительницей. Его стихи – это своеобразный лирический дневник о тревожной и светлой любви. Вся сложность отношений любящих  сердец, малейшие нюансы их настроений и чувств запечатлены в стихотворениях «Средь шумного бала, случайно…», «Осень. Обсыпается весь наш бедный сад…», «Порой, среди забот и жизненного шума…» </a:t>
            </a:r>
            <a:r>
              <a:rPr lang="ru-RU" sz="2400" dirty="0" smtClean="0"/>
              <a:t>и др.….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666751" y="-214313"/>
            <a:ext cx="10769600" cy="914401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«Средь шумного бала, случайно…» (1851 г.)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0" y="714376"/>
            <a:ext cx="6191251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     Средь шумного бала, случайно,</a:t>
            </a:r>
            <a:br>
              <a:rPr lang="ru-RU" sz="1800" smtClean="0"/>
            </a:br>
            <a:r>
              <a:rPr lang="ru-RU" sz="1800" smtClean="0"/>
              <a:t>В тревоге мирской суеты,</a:t>
            </a:r>
            <a:br>
              <a:rPr lang="ru-RU" sz="1800" smtClean="0"/>
            </a:br>
            <a:r>
              <a:rPr lang="ru-RU" sz="1800" smtClean="0"/>
              <a:t>Тебя я увидел, но тайна</a:t>
            </a:r>
            <a:br>
              <a:rPr lang="ru-RU" sz="1800" smtClean="0"/>
            </a:br>
            <a:r>
              <a:rPr lang="ru-RU" sz="1800" smtClean="0"/>
              <a:t>Твои покрывала черты;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Лишь очи печально глядели,</a:t>
            </a:r>
            <a:br>
              <a:rPr lang="ru-RU" sz="1800" smtClean="0"/>
            </a:br>
            <a:r>
              <a:rPr lang="ru-RU" sz="1800" smtClean="0"/>
              <a:t>А голос так дивно звучал,</a:t>
            </a:r>
            <a:br>
              <a:rPr lang="ru-RU" sz="1800" smtClean="0"/>
            </a:br>
            <a:r>
              <a:rPr lang="ru-RU" sz="1800" smtClean="0"/>
              <a:t>Как звон отдалённой свирели,</a:t>
            </a:r>
            <a:br>
              <a:rPr lang="ru-RU" sz="1800" smtClean="0"/>
            </a:br>
            <a:r>
              <a:rPr lang="ru-RU" sz="1800" smtClean="0"/>
              <a:t>Как моря играющий вал.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Мне стан твой понравился тонкий</a:t>
            </a:r>
            <a:br>
              <a:rPr lang="ru-RU" sz="1800" smtClean="0"/>
            </a:br>
            <a:r>
              <a:rPr lang="ru-RU" sz="1800" smtClean="0"/>
              <a:t>И весь твой задумчивый вид;</a:t>
            </a:r>
            <a:br>
              <a:rPr lang="ru-RU" sz="1800" smtClean="0"/>
            </a:br>
            <a:r>
              <a:rPr lang="ru-RU" sz="1800" smtClean="0"/>
              <a:t>А смех твой, и грустный и звонкий,</a:t>
            </a:r>
            <a:br>
              <a:rPr lang="ru-RU" sz="1800" smtClean="0"/>
            </a:br>
            <a:r>
              <a:rPr lang="ru-RU" sz="1800" smtClean="0"/>
              <a:t>С тех пор в моем сердце звучит.</a:t>
            </a:r>
          </a:p>
          <a:p>
            <a:pPr eaLnBrk="1" hangingPunct="1">
              <a:buFontTx/>
              <a:buNone/>
            </a:pPr>
            <a:endParaRPr lang="ru-RU" sz="1800" smtClean="0"/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6000751" y="785814"/>
            <a:ext cx="5283200" cy="4829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     В часы одинокие ночи</a:t>
            </a:r>
            <a:br>
              <a:rPr lang="ru-RU" sz="1800" smtClean="0"/>
            </a:br>
            <a:r>
              <a:rPr lang="ru-RU" sz="1800" smtClean="0"/>
              <a:t>Люблю я, усталый прилечь —</a:t>
            </a:r>
            <a:br>
              <a:rPr lang="ru-RU" sz="1800" smtClean="0"/>
            </a:br>
            <a:r>
              <a:rPr lang="ru-RU" sz="1800" smtClean="0"/>
              <a:t>Я вижу печальные очи,</a:t>
            </a:r>
            <a:br>
              <a:rPr lang="ru-RU" sz="1800" smtClean="0"/>
            </a:br>
            <a:r>
              <a:rPr lang="ru-RU" sz="1800" smtClean="0"/>
              <a:t>Я слышу веселую речь;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И грустно я так засыпаю,</a:t>
            </a:r>
            <a:br>
              <a:rPr lang="ru-RU" sz="1800" smtClean="0"/>
            </a:br>
            <a:r>
              <a:rPr lang="ru-RU" sz="1800" smtClean="0"/>
              <a:t>И в грёзах неведомых сплю…</a:t>
            </a:r>
            <a:br>
              <a:rPr lang="ru-RU" sz="1800" smtClean="0"/>
            </a:br>
            <a:r>
              <a:rPr lang="ru-RU" sz="1800" smtClean="0"/>
              <a:t>Люблю ли тебя — я не знаю,</a:t>
            </a:r>
            <a:br>
              <a:rPr lang="ru-RU" sz="1800" smtClean="0"/>
            </a:br>
            <a:r>
              <a:rPr lang="ru-RU" sz="1800" smtClean="0"/>
              <a:t>Но кажется мне, что люблю!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17413" name="Picture 2" descr="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218" y="3643314"/>
            <a:ext cx="5524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575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71462" y="214291"/>
            <a:ext cx="1113723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	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Любовная лирика уравновешена по тону, но почти всегда пронизана грустью: любовь неотрывна от условий существования любящих, от временных состояний духа.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	 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«Приливы любви и отливы» - одно из появлений большей или меньшей полноты и насыщенности жизни.          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Внутреннее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состояние поэта , его борьба с невзгодами и судьбой часто соотносятся  с состоянием обновляющейся природы.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	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Минорный тон  </a:t>
            </a:r>
            <a:r>
              <a:rPr lang="ru-RU" sz="2400" b="1" dirty="0" err="1">
                <a:solidFill>
                  <a:srgbClr val="FF0000"/>
                </a:solidFill>
                <a:latin typeface="Calibri" pitchFamily="34" charset="0"/>
              </a:rPr>
              <a:t>потесняется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более светлым и жизнерадостным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Мотивы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неповторимой ценности земного, преходящего, реальной человеческой любви: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«В стране лучей, незримой нашим взорам»,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«Ты знаешь, я люблю там, за лазурным сводом»,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«Горними тихо летела душа небесами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79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45472"/>
            <a:ext cx="12192000" cy="1018308"/>
          </a:xfrm>
        </p:spPr>
        <p:txBody>
          <a:bodyPr/>
          <a:lstStyle/>
          <a:p>
            <a:r>
              <a:rPr lang="ru-RU" dirty="0" err="1" smtClean="0"/>
              <a:t>бИография</a:t>
            </a:r>
            <a:r>
              <a:rPr lang="ru-RU" dirty="0" smtClean="0"/>
              <a:t> Ф.И Тютчева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6855" y="1059873"/>
            <a:ext cx="6609060" cy="55549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Фёдор Иванович Тютчев родился в старинной дворянской семье, в имении </a:t>
            </a:r>
            <a:r>
              <a:rPr lang="ru-RU" dirty="0" err="1"/>
              <a:t>Овстуг</a:t>
            </a:r>
            <a:r>
              <a:rPr lang="ru-RU" dirty="0"/>
              <a:t> Брянского уезда Орловской губернии. Юные годы провел в Москве. В 1821 году блестяще закончил словесный факультет Московского университета. Вскоре поступил на службу в министерство иностранных дел, в 1822 году уехал за границу, получив назначение на скромную должность в русское посольство в Мюнхене - столице тогдашнего Баварского королевства. Служил также в Турине (Сардиния) . </a:t>
            </a:r>
            <a:br>
              <a:rPr lang="ru-RU" dirty="0"/>
            </a:br>
            <a:r>
              <a:rPr lang="ru-RU" dirty="0"/>
              <a:t>В чужих краях Тютчев прожил двадцать два года, но не терял духовной связи с родиной и изредка навещал ее. В Мюнхене приобщился к немецкой идеалистической философии свел знакомство с Шеллингом, дружил с Генрихом Гейне.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57" y="1059872"/>
            <a:ext cx="4546983" cy="55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814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80960" y="3212978"/>
            <a:ext cx="5655773" cy="295232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/>
              <a:t>Колышется море; волна за волной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Бегут</a:t>
            </a:r>
            <a:r>
              <a:rPr lang="ru-RU" dirty="0" smtClean="0"/>
              <a:t> </a:t>
            </a:r>
            <a:r>
              <a:rPr lang="ru-RU" dirty="0"/>
              <a:t>и шумят торопливо...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О </a:t>
            </a:r>
            <a:r>
              <a:rPr lang="ru-RU" dirty="0"/>
              <a:t>друг ты мой бедный, боюся, со мной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Не </a:t>
            </a:r>
            <a:r>
              <a:rPr lang="ru-RU" dirty="0"/>
              <a:t>быть тебе долго счастливой: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Во </a:t>
            </a:r>
            <a:r>
              <a:rPr lang="ru-RU" dirty="0"/>
              <a:t>мне и </a:t>
            </a:r>
            <a:r>
              <a:rPr lang="ru-RU" dirty="0">
                <a:solidFill>
                  <a:srgbClr val="0070C0"/>
                </a:solidFill>
              </a:rPr>
              <a:t>надежд и отчаяний рой</a:t>
            </a:r>
            <a:r>
              <a:rPr lang="ru-RU" dirty="0"/>
              <a:t>, </a:t>
            </a:r>
            <a:r>
              <a:rPr lang="ru-RU" dirty="0">
                <a:solidFill>
                  <a:srgbClr val="00B050"/>
                </a:solidFill>
              </a:rPr>
              <a:t>Кочующей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мысли прибой и отбой, Приливы любви и отливы</a:t>
            </a:r>
            <a:r>
              <a:rPr lang="ru-RU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6191251" y="3213100"/>
            <a:ext cx="5473368" cy="27432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Коль</a:t>
            </a:r>
            <a:r>
              <a:rPr lang="ru-RU" dirty="0" smtClean="0"/>
              <a:t> </a:t>
            </a:r>
            <a:r>
              <a:rPr lang="ru-RU" dirty="0"/>
              <a:t>любить, так без рассудку,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Коль</a:t>
            </a:r>
            <a:r>
              <a:rPr lang="ru-RU" dirty="0" smtClean="0"/>
              <a:t> </a:t>
            </a:r>
            <a:r>
              <a:rPr lang="ru-RU" dirty="0"/>
              <a:t>грозить, так не на шутку,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Коль</a:t>
            </a:r>
            <a:r>
              <a:rPr lang="ru-RU" dirty="0" smtClean="0"/>
              <a:t> </a:t>
            </a:r>
            <a:r>
              <a:rPr lang="ru-RU" dirty="0"/>
              <a:t>ругнуть, так сгоряча, </a:t>
            </a:r>
            <a:endParaRPr lang="ru-RU" dirty="0" smtClean="0"/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Коль</a:t>
            </a:r>
            <a:r>
              <a:rPr lang="ru-RU" dirty="0" smtClean="0"/>
              <a:t> рубнуть, так уж сплеча!    </a:t>
            </a:r>
            <a:r>
              <a:rPr lang="ru-RU" dirty="0" smtClean="0">
                <a:solidFill>
                  <a:srgbClr val="FF0000"/>
                </a:solidFill>
              </a:rPr>
              <a:t>Коли </a:t>
            </a:r>
            <a:r>
              <a:rPr lang="ru-RU" dirty="0" smtClean="0"/>
              <a:t>спорить, так уж смело, </a:t>
            </a:r>
            <a:r>
              <a:rPr lang="ru-RU" dirty="0" smtClean="0">
                <a:solidFill>
                  <a:srgbClr val="FF0000"/>
                </a:solidFill>
              </a:rPr>
              <a:t>Коль </a:t>
            </a:r>
            <a:r>
              <a:rPr lang="ru-RU" dirty="0" smtClean="0"/>
              <a:t>карать, так уж за дело,     </a:t>
            </a:r>
            <a:r>
              <a:rPr lang="ru-RU" dirty="0" smtClean="0">
                <a:solidFill>
                  <a:srgbClr val="FF0000"/>
                </a:solidFill>
              </a:rPr>
              <a:t>Коль </a:t>
            </a:r>
            <a:r>
              <a:rPr lang="ru-RU" dirty="0" smtClean="0"/>
              <a:t>простить, так всей душой, </a:t>
            </a:r>
          </a:p>
          <a:p>
            <a:pPr marL="6858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Коли </a:t>
            </a:r>
            <a:r>
              <a:rPr lang="ru-RU" dirty="0"/>
              <a:t>пир, так </a:t>
            </a:r>
            <a:r>
              <a:rPr lang="ru-RU" dirty="0">
                <a:solidFill>
                  <a:schemeClr val="accent3"/>
                </a:solidFill>
              </a:rPr>
              <a:t>пир горой</a:t>
            </a:r>
            <a:r>
              <a:rPr lang="ru-RU" dirty="0"/>
              <a:t>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886" y="404664"/>
            <a:ext cx="9918398" cy="11526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Сравним два коротких стихотворения </a:t>
            </a:r>
            <a:r>
              <a:rPr lang="ru-RU" sz="2000" dirty="0" smtClean="0"/>
              <a:t>А.К. Толстого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75884" y="1484314"/>
            <a:ext cx="8159749" cy="1800225"/>
          </a:xfrm>
        </p:spPr>
        <p:txBody>
          <a:bodyPr rtlCol="0" anchor="ctr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/>
              <a:t>В обоих </a:t>
            </a:r>
            <a:r>
              <a:rPr lang="ru-RU" b="0" dirty="0" smtClean="0"/>
              <a:t>стихотворениях </a:t>
            </a:r>
            <a:r>
              <a:rPr lang="ru-RU" b="0" dirty="0" smtClean="0"/>
              <a:t>поэт использует </a:t>
            </a:r>
            <a:r>
              <a:rPr lang="ru-RU" b="0" dirty="0" smtClean="0">
                <a:solidFill>
                  <a:srgbClr val="0070C0"/>
                </a:solidFill>
              </a:rPr>
              <a:t>разговорные </a:t>
            </a:r>
            <a:r>
              <a:rPr lang="ru-RU" b="0" dirty="0" smtClean="0">
                <a:solidFill>
                  <a:srgbClr val="0070C0"/>
                </a:solidFill>
              </a:rPr>
              <a:t>слова </a:t>
            </a:r>
            <a:r>
              <a:rPr lang="ru-RU" b="0" dirty="0" smtClean="0"/>
              <a:t>(</a:t>
            </a:r>
            <a:r>
              <a:rPr lang="ru-RU" b="0" dirty="0" smtClean="0"/>
              <a:t>боюся, коль). В первом есть несколько </a:t>
            </a:r>
            <a:r>
              <a:rPr lang="ru-RU" b="0" dirty="0" smtClean="0">
                <a:solidFill>
                  <a:srgbClr val="00B050"/>
                </a:solidFill>
              </a:rPr>
              <a:t>олицетворений  </a:t>
            </a:r>
            <a:r>
              <a:rPr lang="ru-RU" b="0" dirty="0" smtClean="0"/>
              <a:t>и есть </a:t>
            </a:r>
            <a:r>
              <a:rPr lang="ru-RU" b="0" dirty="0" smtClean="0">
                <a:solidFill>
                  <a:srgbClr val="0070C0"/>
                </a:solidFill>
              </a:rPr>
              <a:t>метафоры</a:t>
            </a:r>
            <a:r>
              <a:rPr lang="ru-RU" b="0" dirty="0" smtClean="0"/>
              <a:t>. В стихотворении много раз повторяется слово </a:t>
            </a:r>
            <a:r>
              <a:rPr lang="ru-RU" b="0" i="1" dirty="0" smtClean="0">
                <a:solidFill>
                  <a:srgbClr val="FF0000"/>
                </a:solidFill>
              </a:rPr>
              <a:t>коль, </a:t>
            </a:r>
            <a:r>
              <a:rPr lang="ru-RU" b="0" dirty="0" smtClean="0"/>
              <a:t>есть ещё </a:t>
            </a:r>
            <a:r>
              <a:rPr lang="ru-RU" b="0" dirty="0" smtClean="0">
                <a:solidFill>
                  <a:schemeClr val="accent3"/>
                </a:solidFill>
              </a:rPr>
              <a:t>гипербола</a:t>
            </a:r>
            <a:r>
              <a:rPr lang="ru-RU" b="0" dirty="0" smtClean="0"/>
              <a:t>. Благодаря этим тропам писатель </a:t>
            </a:r>
            <a:r>
              <a:rPr lang="ru-RU" b="0" dirty="0"/>
              <a:t>показывает, что жизнь </a:t>
            </a:r>
            <a:r>
              <a:rPr lang="ru-RU" b="0" dirty="0" smtClean="0"/>
              <a:t>непредсказуема, </a:t>
            </a:r>
            <a:r>
              <a:rPr lang="ru-RU" b="0" dirty="0"/>
              <a:t>что нужно смирится со </a:t>
            </a:r>
            <a:r>
              <a:rPr lang="ru-RU" b="0" dirty="0" smtClean="0"/>
              <a:t>всем, что бы ни </a:t>
            </a:r>
            <a:r>
              <a:rPr lang="ru-RU" b="0" dirty="0"/>
              <a:t>случилось  и жить дальше. </a:t>
            </a:r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35661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341811" y="1349512"/>
            <a:ext cx="695325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Толстой не </a:t>
            </a:r>
            <a:r>
              <a:rPr lang="ru-RU" sz="2400" b="1" dirty="0">
                <a:solidFill>
                  <a:srgbClr val="FF0000"/>
                </a:solidFill>
              </a:rPr>
              <a:t>заботился об исторической </a:t>
            </a:r>
            <a:r>
              <a:rPr lang="ru-RU" sz="2400" b="1" dirty="0" smtClean="0">
                <a:solidFill>
                  <a:srgbClr val="FF0000"/>
                </a:solidFill>
              </a:rPr>
              <a:t>достоверности</a:t>
            </a:r>
            <a:r>
              <a:rPr lang="ru-RU" sz="2400" b="1" dirty="0" smtClean="0">
                <a:solidFill>
                  <a:srgbClr val="FF0000"/>
                </a:solidFill>
              </a:rPr>
              <a:t>, прибегал </a:t>
            </a:r>
            <a:r>
              <a:rPr lang="ru-RU" sz="2400" b="1" dirty="0">
                <a:solidFill>
                  <a:srgbClr val="FF0000"/>
                </a:solidFill>
              </a:rPr>
              <a:t>к свободному </a:t>
            </a:r>
            <a:r>
              <a:rPr lang="ru-RU" sz="2400" b="1" dirty="0" smtClean="0">
                <a:solidFill>
                  <a:srgbClr val="FF0000"/>
                </a:solidFill>
              </a:rPr>
              <a:t>домыслу.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Психологию героев представлял в абстрактно-общечеловеческих </a:t>
            </a:r>
            <a:r>
              <a:rPr lang="ru-RU" sz="2400" b="1" dirty="0" smtClean="0">
                <a:solidFill>
                  <a:srgbClr val="FF0000"/>
                </a:solidFill>
              </a:rPr>
              <a:t>чертах.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Это не столько картины истории, сколько красочные поэтические легенды.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Наряду с реально существовавшими лицами в былинах и балладах выступают герои преданий и собственно фольклорных былин: Илья Муромец, Алеша Попович, Поток, Садко, </a:t>
            </a:r>
            <a:r>
              <a:rPr lang="ru-RU" sz="2400" b="1" dirty="0" err="1">
                <a:solidFill>
                  <a:srgbClr val="FF0000"/>
                </a:solidFill>
              </a:rPr>
              <a:t>Чурила</a:t>
            </a:r>
            <a:r>
              <a:rPr lang="ru-RU" sz="2400" b="1" dirty="0">
                <a:solidFill>
                  <a:srgbClr val="FF0000"/>
                </a:solidFill>
              </a:rPr>
              <a:t> и др.</a:t>
            </a:r>
          </a:p>
        </p:txBody>
      </p:sp>
      <p:pic>
        <p:nvPicPr>
          <p:cNvPr id="40963" name="Рисунок 2" descr="1000172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1" y="1071564"/>
            <a:ext cx="4654549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433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3795" y="335281"/>
            <a:ext cx="10353761" cy="788126"/>
          </a:xfrm>
        </p:spPr>
        <p:txBody>
          <a:bodyPr>
            <a:normAutofit/>
          </a:bodyPr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лирики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Красота – важнейшая категория в  мире Толстого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Невозможность </a:t>
            </a:r>
            <a:r>
              <a:rPr lang="ru-RU" sz="2800" dirty="0" smtClean="0"/>
              <a:t>воспевания зла.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Мотивы </a:t>
            </a:r>
            <a:r>
              <a:rPr lang="ru-RU" sz="2800" dirty="0" smtClean="0"/>
              <a:t>воли, удали, «влечение в беспредельное, вширь и ввысь»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Любовь</a:t>
            </a:r>
            <a:r>
              <a:rPr lang="ru-RU" sz="2800" dirty="0" smtClean="0"/>
              <a:t>, как и творчество, преображает человека и мир, приобщает героя к гармонии мира</a:t>
            </a:r>
            <a:r>
              <a:rPr lang="ru-RU" sz="2800" dirty="0"/>
              <a:t>. Стремление к идеалу, постоянное чувство его присутствия в мире.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Мотив </a:t>
            </a:r>
            <a:r>
              <a:rPr lang="ru-RU" sz="2800" dirty="0"/>
              <a:t>воспоминания; мотивы запустения, разрушения и упадка усадебной жизни.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Мотив </a:t>
            </a:r>
            <a:r>
              <a:rPr lang="ru-RU" sz="2800" dirty="0"/>
              <a:t>разрушения осложняется традиционной темой гибели </a:t>
            </a:r>
            <a:r>
              <a:rPr lang="ru-RU" sz="2800" dirty="0" smtClean="0"/>
              <a:t>цивилизаций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13795" y="178521"/>
            <a:ext cx="10353761" cy="1326321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Художественное своеобразие лирики А.К.Толстого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00732" y="1351481"/>
            <a:ext cx="10353762" cy="2528187"/>
          </a:xfrm>
        </p:spPr>
        <p:txBody>
          <a:bodyPr/>
          <a:lstStyle/>
          <a:p>
            <a:pPr eaLnBrk="1" hangingPunct="1"/>
            <a:r>
              <a:rPr lang="ru-RU" dirty="0" smtClean="0"/>
              <a:t>Близость к народной поэтике</a:t>
            </a:r>
          </a:p>
          <a:p>
            <a:pPr eaLnBrk="1" hangingPunct="1"/>
            <a:r>
              <a:rPr lang="ru-RU" dirty="0" smtClean="0"/>
              <a:t>Психологический параллелизм</a:t>
            </a:r>
          </a:p>
          <a:p>
            <a:pPr eaLnBrk="1" hangingPunct="1"/>
            <a:r>
              <a:rPr lang="ru-RU" dirty="0" smtClean="0"/>
              <a:t>Лирический герой – отражение русского национального характера</a:t>
            </a:r>
          </a:p>
          <a:p>
            <a:pPr eaLnBrk="1" hangingPunct="1"/>
            <a:r>
              <a:rPr lang="ru-RU" dirty="0" smtClean="0"/>
              <a:t>Поэтичность картин родной природы</a:t>
            </a:r>
          </a:p>
          <a:p>
            <a:pPr eaLnBrk="1" hangingPunct="1"/>
            <a:r>
              <a:rPr lang="ru-RU" dirty="0" smtClean="0"/>
              <a:t>Недоговоренность финала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167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22217"/>
            <a:ext cx="10353761" cy="132632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583499" y="1536392"/>
            <a:ext cx="9163215" cy="461621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Широта интересов и умение поэтично и точно воспроизводить действительность быстро привлекли к произведениям А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. Толстого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читателей: стихотворения и баллады сразу же после появления в печати приобретали широкую популярность.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Огромный и приносящий удовлетворение труд лежал в основе  произведений. Легкость звучания, мелодичность, органическая связь с народной лирикой и песней ощутимы в любом стихотворении поэта.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Активная человеческая позиция, гуманность и преклонение перед поэзией жизни, как и очевидные противоречия взглядов и жизненных установок Толстого, делают  произведения особенно близкими для любящего споры читателя. 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086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099" y="205953"/>
            <a:ext cx="10353761" cy="11637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Анализ стихотворения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чему молилась ты с любовью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”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473" y="1369732"/>
            <a:ext cx="59228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молилась ты с любовью,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Что, как святыню, берегла,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людскому суесловью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поруганье предала.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Толпа вошла, толпа вломилась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святилище души твоей,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ты невольно постыдилась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тайн и жертв, доступных 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если бы живые крылья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Души, парящей над толпой,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спасали от насилья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Бессмертной пошлости людской!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654" y="1083965"/>
            <a:ext cx="5637502" cy="53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61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50BEA3">
                    <a:lumMod val="60000"/>
                    <a:lumOff val="40000"/>
                  </a:srgbClr>
                </a:solidFill>
              </a:rPr>
              <a:t>Анализ </a:t>
            </a:r>
            <a:r>
              <a:rPr lang="ru-RU" sz="3100" dirty="0" smtClean="0">
                <a:solidFill>
                  <a:srgbClr val="50BEA3">
                    <a:lumMod val="60000"/>
                    <a:lumOff val="40000"/>
                  </a:srgbClr>
                </a:solidFill>
              </a:rPr>
              <a:t>стихотворения </a:t>
            </a:r>
            <a:r>
              <a:rPr lang="en-US" sz="3100" dirty="0" smtClean="0">
                <a:solidFill>
                  <a:srgbClr val="50BEA3">
                    <a:lumMod val="60000"/>
                    <a:lumOff val="40000"/>
                  </a:srgbClr>
                </a:solidFill>
              </a:rPr>
              <a:t>“</a:t>
            </a:r>
            <a:r>
              <a:rPr lang="ru-RU" sz="3100" dirty="0" smtClean="0">
                <a:solidFill>
                  <a:srgbClr val="50BEA3">
                    <a:lumMod val="60000"/>
                    <a:lumOff val="40000"/>
                  </a:srgbClr>
                </a:solidFill>
              </a:rPr>
              <a:t>о как убийственно мы любим</a:t>
            </a:r>
            <a:r>
              <a:rPr lang="en-US" sz="3100" dirty="0" smtClean="0">
                <a:solidFill>
                  <a:srgbClr val="50BEA3">
                    <a:lumMod val="60000"/>
                    <a:lumOff val="40000"/>
                  </a:srgbClr>
                </a:solidFill>
              </a:rPr>
              <a:t>”</a:t>
            </a:r>
            <a:r>
              <a:rPr lang="ru-RU" sz="3100" dirty="0" smtClean="0">
                <a:solidFill>
                  <a:srgbClr val="50BEA3">
                    <a:lumMod val="60000"/>
                    <a:lumOff val="40000"/>
                  </a:srgbClr>
                </a:solidFill>
              </a:rPr>
              <a:t> ( отрывок)</a:t>
            </a:r>
            <a:r>
              <a:rPr lang="ru-RU" sz="3100" dirty="0">
                <a:solidFill>
                  <a:srgbClr val="50BEA3">
                    <a:lumMod val="60000"/>
                    <a:lumOff val="40000"/>
                  </a:srgbClr>
                </a:solidFill>
              </a:rPr>
              <a:t/>
            </a:r>
            <a:br>
              <a:rPr lang="ru-RU" sz="3100" dirty="0">
                <a:solidFill>
                  <a:srgbClr val="50BEA3">
                    <a:lumMod val="60000"/>
                    <a:lumOff val="40000"/>
                  </a:srgb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579418"/>
            <a:ext cx="5403273" cy="5278582"/>
          </a:xfrm>
        </p:spPr>
        <p:txBody>
          <a:bodyPr>
            <a:noAutofit/>
          </a:bodyPr>
          <a:lstStyle/>
          <a:p>
            <a:r>
              <a:rPr lang="ru-RU" dirty="0" smtClean="0"/>
              <a:t>О, как убийственно мы любим,</a:t>
            </a:r>
            <a:br>
              <a:rPr lang="ru-RU" dirty="0" smtClean="0"/>
            </a:br>
            <a:r>
              <a:rPr lang="ru-RU" dirty="0" smtClean="0"/>
              <a:t>Как в буйной </a:t>
            </a:r>
            <a:r>
              <a:rPr lang="ru-RU" dirty="0" err="1" smtClean="0"/>
              <a:t>слепости</a:t>
            </a:r>
            <a:r>
              <a:rPr lang="ru-RU" dirty="0" smtClean="0"/>
              <a:t> страстей</a:t>
            </a:r>
            <a:br>
              <a:rPr lang="ru-RU" dirty="0" smtClean="0"/>
            </a:br>
            <a:r>
              <a:rPr lang="ru-RU" dirty="0" smtClean="0"/>
              <a:t>Мы то всего вернее губим,</a:t>
            </a:r>
            <a:br>
              <a:rPr lang="ru-RU" dirty="0" smtClean="0"/>
            </a:br>
            <a:r>
              <a:rPr lang="ru-RU" dirty="0" smtClean="0"/>
              <a:t>Что сердцу нашему милей!</a:t>
            </a:r>
            <a:br>
              <a:rPr lang="ru-RU" dirty="0" smtClean="0"/>
            </a:br>
            <a:r>
              <a:rPr lang="ru-RU" dirty="0" smtClean="0"/>
              <a:t>Давно ль, гордясь своей победой,</a:t>
            </a:r>
            <a:br>
              <a:rPr lang="ru-RU" dirty="0" smtClean="0"/>
            </a:br>
            <a:r>
              <a:rPr lang="ru-RU" dirty="0" smtClean="0"/>
              <a:t>Ты говорил: она моя...</a:t>
            </a:r>
            <a:br>
              <a:rPr lang="ru-RU" dirty="0" smtClean="0"/>
            </a:br>
            <a:r>
              <a:rPr lang="ru-RU" dirty="0" smtClean="0"/>
              <a:t>Год не прошел — спроси и сведай,</a:t>
            </a:r>
            <a:br>
              <a:rPr lang="ru-RU" dirty="0" smtClean="0"/>
            </a:br>
            <a:r>
              <a:rPr lang="ru-RU" dirty="0" smtClean="0"/>
              <a:t>Что уцелело от </a:t>
            </a:r>
            <a:r>
              <a:rPr lang="ru-RU" dirty="0" err="1" smtClean="0"/>
              <a:t>нея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Куда ланит девались розы,</a:t>
            </a:r>
            <a:br>
              <a:rPr lang="ru-RU" dirty="0" smtClean="0"/>
            </a:br>
            <a:r>
              <a:rPr lang="ru-RU" dirty="0" smtClean="0"/>
              <a:t>Улыбка уст и блеск очей?</a:t>
            </a:r>
            <a:br>
              <a:rPr lang="ru-RU" dirty="0" smtClean="0"/>
            </a:br>
            <a:r>
              <a:rPr lang="ru-RU" dirty="0" smtClean="0"/>
              <a:t>Всё опалили, выжгли слезы</a:t>
            </a:r>
            <a:br>
              <a:rPr lang="ru-RU" dirty="0" smtClean="0"/>
            </a:br>
            <a:r>
              <a:rPr lang="ru-RU" dirty="0" smtClean="0"/>
              <a:t>Горячей влагою своей.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0716">
            <a:off x="6020714" y="1974878"/>
            <a:ext cx="5177350" cy="42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188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254" y="311728"/>
            <a:ext cx="9287477" cy="95596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Любовная лирика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Ф.И.Тютчева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её драматическая напряжённость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035" y="1267692"/>
            <a:ext cx="11541086" cy="50668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у Тютчева очень похожа на его природу, на весь особенный мир его поэзии. Любовь для него – борьба, мучение, безнадежность. Федора Ивановича больше всего интересует не проявление любви, а ее тайна: «Как неразгаданная тайна, живая прелесть дышит в ней – мы смотрим с трепетом тревожным на тихий свет ее очей…». Он изображает любовь как стихию, ведь недаром у его героини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сердце,жаждущее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бурь».</a:t>
            </a:r>
          </a:p>
          <a:p>
            <a:pPr algn="l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любовной лирике Тютчев придает большое значение ночи. Ночь для него – это время открытия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правды.</a:t>
            </a:r>
          </a:p>
          <a:p>
            <a:pPr algn="l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традиционно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представляю­щаяся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гармоничный «союз души с душой род­ной», воспринимается Тютчевым совсем иначе: это «поединок роковой», в котором неизбежна, предоп­ределена гибель любящего сердца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12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98783"/>
            <a:ext cx="8807688" cy="7421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вывод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530" y="940904"/>
            <a:ext cx="10411201" cy="431689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Тютчев изобразил любовь как чувство и как отношение между людьми, подвластные влиянию общества.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у Тютчева, с одной стороны "очарование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чудесный плен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союз души с душой родной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!", с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стороны-любовь-"борьба неравных двух сердец","буйная слепота".</a:t>
            </a:r>
          </a:p>
          <a:p>
            <a:pPr algn="l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Герои любовной лирики-это обыкновенные люди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способные распутать тот клубок противоречий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они оказались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течением времени лирика Тютчева насыщается всё большей изобразительностью и конкретностью. Опыт русского реализма не прошёл для поэта бесследно. Завершитель русского романтизма, Тютчев выходит уже за его пределы. Его творчество становится предвестием художественного течения рубежа 19-20-ого веков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символизма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Тютчев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вдохновенный созерцатель природы, чуткий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тайновидец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человеческого сердца 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сосредоточивает внимание на собственных переживаниях, но стремится проникнуть в духовный мир женщины. Он раскрывает его через описание внешних проявлений чувств.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92077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-432725" y="980728"/>
            <a:ext cx="13265877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Алексей Константинович</a:t>
            </a:r>
            <a:br>
              <a:rPr lang="ru-RU" dirty="0" smtClean="0"/>
            </a:br>
            <a:r>
              <a:rPr lang="ru-RU" dirty="0" smtClean="0"/>
              <a:t> Толстой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1817 </a:t>
            </a:r>
            <a:r>
              <a:rPr lang="ru-RU" dirty="0"/>
              <a:t>– 1875 гг.</a:t>
            </a:r>
            <a:br>
              <a:rPr lang="ru-RU" dirty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857751" y="2643188"/>
            <a:ext cx="7048500" cy="3757612"/>
          </a:xfrm>
        </p:spPr>
        <p:txBody>
          <a:bodyPr>
            <a:normAutofit/>
          </a:bodyPr>
          <a:lstStyle/>
          <a:p>
            <a:pPr mar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dirty="0" smtClean="0"/>
              <a:t>русский писатель, поэт, 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dirty="0" smtClean="0"/>
              <a:t>драматург, член-корреспондент Петербургской АН (1873), </a:t>
            </a:r>
          </a:p>
          <a:p>
            <a:pPr mar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dirty="0" smtClean="0"/>
              <a:t>граф, в продолжение всей своей жизни был связан с селом Красный Рог Брянской области («красный» не по цвету, а по красоте местности). Здесь возникла страстная любовь к родному краю, здесь начал писать стихи, здесь научился отличать прекрасное от посредственного.</a:t>
            </a:r>
          </a:p>
        </p:txBody>
      </p:sp>
      <p:pic>
        <p:nvPicPr>
          <p:cNvPr id="6148" name="Picture 2" descr="http://img1.liveinternet.ru/images/attach/c/1/63/615/63615679_468p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14500"/>
            <a:ext cx="4373033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66751" y="5929313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Trebuchet MS" pitchFamily="34" charset="0"/>
              </a:rPr>
              <a:t>А.К.Толстой</a:t>
            </a:r>
          </a:p>
          <a:p>
            <a:pPr eaLnBrk="1" hangingPunct="1"/>
            <a:r>
              <a:rPr lang="ru-RU">
                <a:latin typeface="Trebuchet MS" pitchFamily="34" charset="0"/>
              </a:rPr>
              <a:t>Худ. И.Репин, 1879 г.</a:t>
            </a:r>
          </a:p>
        </p:txBody>
      </p:sp>
    </p:spTree>
    <p:extLst>
      <p:ext uri="{BB962C8B-B14F-4D97-AF65-F5344CB8AC3E}">
        <p14:creationId xmlns:p14="http://schemas.microsoft.com/office/powerpoint/2010/main" xmlns="" val="262550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mtClean="0"/>
              <a:t>Жанровое многообразие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Стихотворения</a:t>
            </a:r>
          </a:p>
          <a:p>
            <a:pPr eaLnBrk="1" hangingPunct="1"/>
            <a:r>
              <a:rPr lang="ru-RU" smtClean="0"/>
              <a:t>Баллады</a:t>
            </a:r>
          </a:p>
          <a:p>
            <a:pPr eaLnBrk="1" hangingPunct="1"/>
            <a:r>
              <a:rPr lang="ru-RU" smtClean="0"/>
              <a:t>Былины</a:t>
            </a:r>
          </a:p>
          <a:p>
            <a:pPr eaLnBrk="1" hangingPunct="1"/>
            <a:r>
              <a:rPr lang="ru-RU" smtClean="0"/>
              <a:t>Драма</a:t>
            </a:r>
          </a:p>
          <a:p>
            <a:pPr eaLnBrk="1" hangingPunct="1"/>
            <a:r>
              <a:rPr lang="ru-RU" smtClean="0"/>
              <a:t>Исторический роман</a:t>
            </a:r>
          </a:p>
          <a:p>
            <a:pPr eaLnBrk="1" hangingPunct="1"/>
            <a:r>
              <a:rPr lang="ru-RU" smtClean="0"/>
              <a:t>Сатирические пародии</a:t>
            </a:r>
          </a:p>
        </p:txBody>
      </p:sp>
    </p:spTree>
    <p:extLst>
      <p:ext uri="{BB962C8B-B14F-4D97-AF65-F5344CB8AC3E}">
        <p14:creationId xmlns:p14="http://schemas.microsoft.com/office/powerpoint/2010/main" xmlns="" val="40369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mtClean="0"/>
              <a:t>Темы лирики А.К.Толстого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7010400" cy="4495800"/>
          </a:xfrm>
        </p:spPr>
        <p:txBody>
          <a:bodyPr/>
          <a:lstStyle/>
          <a:p>
            <a:pPr eaLnBrk="1" hangingPunct="1"/>
            <a:r>
              <a:rPr lang="ru-RU" dirty="0" smtClean="0"/>
              <a:t>Стихотворения о Родине</a:t>
            </a:r>
          </a:p>
          <a:p>
            <a:pPr eaLnBrk="1" hangingPunct="1"/>
            <a:r>
              <a:rPr lang="ru-RU" dirty="0" smtClean="0"/>
              <a:t>Пейзажная лирика</a:t>
            </a:r>
          </a:p>
          <a:p>
            <a:r>
              <a:rPr lang="ru-RU" dirty="0"/>
              <a:t>Любовная лирика</a:t>
            </a:r>
          </a:p>
          <a:p>
            <a:r>
              <a:rPr lang="ru-RU" dirty="0" smtClean="0"/>
              <a:t>Стихотворения на </a:t>
            </a:r>
            <a:r>
              <a:rPr lang="ru-RU" dirty="0"/>
              <a:t>исторические </a:t>
            </a:r>
            <a:r>
              <a:rPr lang="ru-RU" dirty="0" smtClean="0"/>
              <a:t>темы</a:t>
            </a:r>
          </a:p>
          <a:p>
            <a:r>
              <a:rPr lang="ru-RU" dirty="0" smtClean="0"/>
              <a:t>Политическая сатира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7172" name="Picture 2" descr="http://s.biblion.ru/i/i/064/644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2" y="2071688"/>
            <a:ext cx="3956049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809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1150</Words>
  <Application>Microsoft Office PowerPoint</Application>
  <PresentationFormat>Произвольный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Damask</vt:lpstr>
      <vt:lpstr>Особенности любовной лирики Ф.И Тютчева </vt:lpstr>
      <vt:lpstr>бИография Ф.И Тютчева</vt:lpstr>
      <vt:lpstr>Анализ стихотворения “чему молилась ты с любовью” </vt:lpstr>
      <vt:lpstr>Анализ стихотворения “о как убийственно мы любим” ( отрывок) </vt:lpstr>
      <vt:lpstr>Любовная лирика Ф.И.Тютчева и её драматическая напряжённость</vt:lpstr>
      <vt:lpstr>вывод</vt:lpstr>
      <vt:lpstr>Алексей Константинович  Толстой                                      1817 – 1875 гг. </vt:lpstr>
      <vt:lpstr>Жанровое многообразие</vt:lpstr>
      <vt:lpstr>Темы лирики А.К.Толстого</vt:lpstr>
      <vt:lpstr>Слайд 10</vt:lpstr>
      <vt:lpstr> Толстой – один из замечательных русских поэтов – пейзажистов, который глубоко любит родную природу. Её очарование он видит  «в каждом шорохе  растенья и в каждом трепете листа» </vt:lpstr>
      <vt:lpstr>Слайд 12</vt:lpstr>
      <vt:lpstr>Слайд 13</vt:lpstr>
      <vt:lpstr>Слайд 14</vt:lpstr>
      <vt:lpstr>Слайд 15</vt:lpstr>
      <vt:lpstr>Слайд 16</vt:lpstr>
      <vt:lpstr>Слайд 17</vt:lpstr>
      <vt:lpstr>«Средь шумного бала, случайно…» (1851 г.)</vt:lpstr>
      <vt:lpstr>Слайд 19</vt:lpstr>
      <vt:lpstr>Сравним два коротких стихотворения А.К. Толстого</vt:lpstr>
      <vt:lpstr>Слайд 21</vt:lpstr>
      <vt:lpstr>Особенности лирики</vt:lpstr>
      <vt:lpstr>Художественное своеобразие лирики А.К.Толстого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САХАЛИНСКОЙ ОБЛАСТИ Государственное бюджетное профессиональное учреждение «Сахалинский промышленно экономический техникум» Презентация по учебной дисциплине «ЛИТЕРАТУРА» Тема:Особенности любовной лирики Ф.И Тютчева,ее драмматическая напряженность.</dc:title>
  <dc:creator>1</dc:creator>
  <cp:lastModifiedBy>Gonshtein</cp:lastModifiedBy>
  <cp:revision>13</cp:revision>
  <dcterms:created xsi:type="dcterms:W3CDTF">2019-06-04T07:57:17Z</dcterms:created>
  <dcterms:modified xsi:type="dcterms:W3CDTF">2020-11-25T16:25:06Z</dcterms:modified>
</cp:coreProperties>
</file>