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0000CC"/>
    <a:srgbClr val="0000FF"/>
    <a:srgbClr val="CC0066"/>
    <a:srgbClr val="CC0099"/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206F9-466E-432F-8433-920EB824F8C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5BA2-8B6B-4F10-8DFF-93997B06D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8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35BA2-8B6B-4F10-8DFF-93997B06D9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0497" y="349634"/>
            <a:ext cx="648072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7200" b="1" i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Иван Сергеевич Тургенев </a:t>
            </a:r>
            <a:endParaRPr kumimoji="0" lang="ru-RU" sz="7200" b="1" i="1" u="none" strike="noStrike" kern="1200" cap="none" spc="300" normalizeH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0156" y="2660382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spc="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1818–1883</a:t>
            </a:r>
            <a:endParaRPr lang="ru-RU" sz="3600" i="1" spc="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080" y="4544714"/>
            <a:ext cx="48253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i="1" spc="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Вся моя биография - </a:t>
            </a:r>
            <a:endParaRPr lang="en-US" sz="4000" b="1" i="1" spc="200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sz="4000" b="1" i="1" spc="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4000" b="1" i="1" spc="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моих сочинениях</a:t>
            </a:r>
            <a:endParaRPr lang="ru-RU" sz="4000" i="1" spc="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661151"/>
            <a:ext cx="666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Прозаик </a:t>
            </a:r>
            <a:r>
              <a:rPr lang="ru-RU" sz="2800" i="1" dirty="0"/>
              <a:t>и поэт, публицист и переводчик</a:t>
            </a:r>
          </a:p>
        </p:txBody>
      </p:sp>
      <p:pic>
        <p:nvPicPr>
          <p:cNvPr id="1026" name="Picture 2" descr="http://4.bp.blogspot.com/-p4khkQ8JKcc/TwliDFM19KI/AAAAAAAAAHc/rvyniE26JMk/s1600/69681078_gogolp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9429"/>
            <a:ext cx="2260310" cy="2900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6672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90" b="1" spc="250" dirty="0">
                <a:solidFill>
                  <a:srgbClr val="0000FF"/>
                </a:solidFill>
                <a:latin typeface="Monotype Corsiva" pitchFamily="66" charset="0"/>
              </a:rPr>
              <a:t>Интересные факты из жизни И. С. Тургенева.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989916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</a:rPr>
              <a:t>1. </a:t>
            </a:r>
            <a:r>
              <a:rPr lang="ru-RU" sz="2000" dirty="0" smtClean="0"/>
              <a:t>Молодость </a:t>
            </a:r>
            <a:r>
              <a:rPr lang="ru-RU" sz="2000" dirty="0"/>
              <a:t>писателя была бурной. Он участвовал во всех университетских пирушках, занимался сомнительными делишками. А в Германии, куда поехал пополнять образование, вообще распоясался и тратил все семейные деньги без сожаления. Но вскоре мама перестала посылать ему деньги и вещи. А однажды от нее пришла неоплаченная посылка и очень тяжелая. Тургенев на последние деньги выкупил ее, распечатал, а там оказались кирпичи. Так родные проучили будущего великого писателя за мотовство.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005064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</a:rPr>
              <a:t>2. </a:t>
            </a:r>
            <a:r>
              <a:rPr lang="ru-RU" sz="2000" dirty="0" smtClean="0"/>
              <a:t>Иван </a:t>
            </a:r>
            <a:r>
              <a:rPr lang="ru-RU" sz="2000" dirty="0"/>
              <a:t>Тургенев с детства увлекался шахматами и был довольно сильным игроком. Он был выбран вице-президентом шахматного конгресса в Баден-Бадене в 1870 году.</a:t>
            </a:r>
          </a:p>
        </p:txBody>
      </p:sp>
    </p:spTree>
    <p:extLst>
      <p:ext uri="{BB962C8B-B14F-4D97-AF65-F5344CB8AC3E}">
        <p14:creationId xmlns:p14="http://schemas.microsoft.com/office/powerpoint/2010/main" val="10104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5631" y="404664"/>
            <a:ext cx="51428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3.</a:t>
            </a:r>
            <a:r>
              <a:rPr lang="ru-RU" sz="2400" b="1" spc="120" dirty="0" smtClean="0">
                <a:solidFill>
                  <a:srgbClr val="0000FF"/>
                </a:solidFill>
                <a:latin typeface="Monotype Corsiva" pitchFamily="66" charset="0"/>
              </a:rPr>
              <a:t>Вторая </a:t>
            </a:r>
            <a:r>
              <a:rPr lang="ru-RU" sz="2400" b="1" spc="120" dirty="0">
                <a:solidFill>
                  <a:srgbClr val="0000FF"/>
                </a:solidFill>
                <a:latin typeface="Monotype Corsiva" pitchFamily="66" charset="0"/>
              </a:rPr>
              <a:t>Полина в жизни Тургенева. </a:t>
            </a:r>
            <a:r>
              <a:rPr lang="ru-RU" sz="2000" dirty="0"/>
              <a:t>Хотя писатель и называл себя бессемейным бобылем, у него была дочь (1842-1919) – от мимолетной связи с белошвейкой своей матери, о существовании которой ему стало известно несколько лет спустя, в 1850 году, после возвращения из-за границы. Тургенев, узнав </a:t>
            </a:r>
            <a:r>
              <a:rPr lang="ru-RU" sz="2000" dirty="0" smtClean="0"/>
              <a:t>новость</a:t>
            </a:r>
            <a:r>
              <a:rPr lang="ru-RU" sz="2000" dirty="0"/>
              <a:t>, сразу принял заботы о дочери на себя, а Полина Виардо, которой он сообщил об этом, предложила ему отправить девочку к ней. Та в 1850 году навсегда покинула Россию, превратившись из Пелагеи в Полину, и вскоре совершенно забыла русский язык, была воспитана вместе с детьми Виардо, которая сумела дать дочери Тургенева достойное дворянское воспитание и образование. Эта история и послужила основой для сюжета повести «Ася».</a:t>
            </a:r>
          </a:p>
        </p:txBody>
      </p:sp>
      <p:pic>
        <p:nvPicPr>
          <p:cNvPr id="2050" name="Picture 2" descr="https://www.wikireading.ru/img/400551_8__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87" y="548680"/>
            <a:ext cx="2713344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250" y="404664"/>
            <a:ext cx="80922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ru-RU" sz="2000" dirty="0" smtClean="0"/>
              <a:t>Тургенев </a:t>
            </a:r>
            <a:r>
              <a:rPr lang="ru-RU" sz="2000" dirty="0"/>
              <a:t>старался иметь идеальную внешность и опрятно одевался. Утренние процедуры занимали много времени, когда он приводил себя в порядок после ночного сна. Особенно он любил расчёсываться. И вообще человек этот любил пофрантить. Одевался модно и со вкусом.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0783" y="1717071"/>
            <a:ext cx="57694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</a:rPr>
              <a:t>5. </a:t>
            </a:r>
            <a:r>
              <a:rPr lang="ru-RU" sz="2000" dirty="0" smtClean="0"/>
              <a:t>Следует </a:t>
            </a:r>
            <a:r>
              <a:rPr lang="ru-RU" sz="2000" dirty="0"/>
              <a:t>отметить также и его чрезвычайную чистоплотность и почти маниакальную любовь к порядку. Два раза в день он менял белье и вытирался губкой с одеколоном, садясь писать, приводил в порядок комнату и бумаги на столе, и даже вставал ночью, вспомнив, что ножницы лежали не на том месте, на котором должны быть. </a:t>
            </a:r>
          </a:p>
        </p:txBody>
      </p:sp>
      <p:pic>
        <p:nvPicPr>
          <p:cNvPr id="4098" name="Picture 2" descr="http://comfortoria.ru/wp-content/uploads/2017/05/xkabinet2.jpg.pagespeed.ic.KHLkAfMH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0" y="1870263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бинет Турген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49" y="3963840"/>
            <a:ext cx="1878013" cy="250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02356" y="6069096"/>
            <a:ext cx="2130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Буживаль</a:t>
            </a:r>
            <a:r>
              <a:rPr lang="ru-RU" dirty="0" smtClean="0"/>
              <a:t>, Франция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869" y="4029440"/>
            <a:ext cx="313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Спасское-</a:t>
            </a:r>
            <a:r>
              <a:rPr lang="ru-RU" dirty="0" err="1" smtClean="0"/>
              <a:t>Лутовиново</a:t>
            </a:r>
            <a:r>
              <a:rPr lang="ru-RU" dirty="0" smtClean="0"/>
              <a:t>, Россия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477184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    У </a:t>
            </a:r>
            <a:r>
              <a:rPr lang="ru-RU" sz="2000" dirty="0">
                <a:solidFill>
                  <a:prstClr val="black"/>
                </a:solidFill>
              </a:rPr>
              <a:t>него портилось настроение, если оконные шторы были неаккуратно задвинуты. Не мог писать, если хотя бы одна вещь на письменном столе лежала не на своем месте.</a:t>
            </a:r>
          </a:p>
        </p:txBody>
      </p:sp>
    </p:spTree>
    <p:extLst>
      <p:ext uri="{BB962C8B-B14F-4D97-AF65-F5344CB8AC3E}">
        <p14:creationId xmlns:p14="http://schemas.microsoft.com/office/powerpoint/2010/main" val="37711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uction-imperia.ru/i/booklot/_DSC6162_1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01" y="1790604"/>
            <a:ext cx="3534592" cy="23151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4458" y="332656"/>
            <a:ext cx="43220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4800" b="1" spc="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С. Тургенев </a:t>
            </a:r>
          </a:p>
          <a:p>
            <a:pPr algn="ctr"/>
            <a:r>
              <a:rPr lang="ru-RU" sz="4800" b="1" spc="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spc="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Отцы и дети</a:t>
            </a:r>
            <a:r>
              <a:rPr lang="ru-RU" sz="4800" b="1" spc="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4800" b="1" spc="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6" name="Picture 6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9783"/>
            <a:ext cx="1905000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3162" y="4998314"/>
            <a:ext cx="52873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spc="170" dirty="0" smtClean="0">
                <a:latin typeface="Monotype Corsiva" pitchFamily="66" charset="0"/>
              </a:rPr>
              <a:t>Действие </a:t>
            </a:r>
            <a:r>
              <a:rPr lang="ru-RU" sz="2600" b="1" spc="170" dirty="0">
                <a:latin typeface="Monotype Corsiva" pitchFamily="66" charset="0"/>
              </a:rPr>
              <a:t>романа – лето 1859 года (накануне крестьянской реформы </a:t>
            </a:r>
            <a:endParaRPr lang="ru-RU" sz="2600" b="1" spc="170" dirty="0" smtClean="0">
              <a:latin typeface="Monotype Corsiva" pitchFamily="66" charset="0"/>
            </a:endParaRPr>
          </a:p>
          <a:p>
            <a:r>
              <a:rPr lang="ru-RU" sz="2600" b="1" spc="170" dirty="0" smtClean="0">
                <a:latin typeface="Monotype Corsiva" pitchFamily="66" charset="0"/>
              </a:rPr>
              <a:t>1861 года</a:t>
            </a:r>
            <a:r>
              <a:rPr lang="ru-RU" sz="2600" b="1" spc="170" dirty="0">
                <a:latin typeface="Monotype Corsiva" pitchFamily="66" charset="0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2960531"/>
            <a:ext cx="29936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spc="200" dirty="0">
                <a:solidFill>
                  <a:prstClr val="black"/>
                </a:solidFill>
                <a:latin typeface="Monotype Corsiva" pitchFamily="66" charset="0"/>
              </a:rPr>
              <a:t>Год написания – 1860-1861. </a:t>
            </a:r>
            <a:endParaRPr lang="ru-RU" spc="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105762"/>
            <a:ext cx="53132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spc="200" dirty="0">
                <a:solidFill>
                  <a:prstClr val="black"/>
                </a:solidFill>
                <a:latin typeface="Monotype Corsiva" pitchFamily="66" charset="0"/>
              </a:rPr>
              <a:t>Публикация – 1862, </a:t>
            </a:r>
            <a:endParaRPr lang="ru-RU" sz="2600" b="1" spc="200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r>
              <a:rPr lang="ru-RU" sz="2600" b="1" spc="200" dirty="0" smtClean="0">
                <a:solidFill>
                  <a:prstClr val="black"/>
                </a:solidFill>
                <a:latin typeface="Monotype Corsiva" pitchFamily="66" charset="0"/>
              </a:rPr>
              <a:t>издательство </a:t>
            </a:r>
            <a:r>
              <a:rPr lang="ru-RU" sz="2600" b="1" spc="200" dirty="0">
                <a:solidFill>
                  <a:prstClr val="black"/>
                </a:solidFill>
                <a:latin typeface="Monotype Corsiva" pitchFamily="66" charset="0"/>
              </a:rPr>
              <a:t>«Русский вестник». </a:t>
            </a:r>
          </a:p>
        </p:txBody>
      </p:sp>
    </p:spTree>
    <p:extLst>
      <p:ext uri="{BB962C8B-B14F-4D97-AF65-F5344CB8AC3E}">
        <p14:creationId xmlns:p14="http://schemas.microsoft.com/office/powerpoint/2010/main" val="27320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8717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</a:t>
            </a:r>
            <a:r>
              <a:rPr lang="ru-RU" sz="2000" dirty="0" smtClean="0">
                <a:cs typeface="Arial" pitchFamily="34" charset="0"/>
              </a:rPr>
              <a:t>Замысел </a:t>
            </a:r>
            <a:r>
              <a:rPr lang="ru-RU" sz="2000" dirty="0">
                <a:cs typeface="Arial" pitchFamily="34" charset="0"/>
              </a:rPr>
              <a:t>романа «Отцы и дети» возник у И</a:t>
            </a:r>
            <a:r>
              <a:rPr lang="ru-RU" sz="2000" dirty="0" smtClean="0">
                <a:cs typeface="Arial" pitchFamily="34" charset="0"/>
              </a:rPr>
              <a:t>. С. Тургенева </a:t>
            </a:r>
            <a:r>
              <a:rPr lang="ru-RU" sz="2000" dirty="0">
                <a:cs typeface="Arial" pitchFamily="34" charset="0"/>
              </a:rPr>
              <a:t>в 1860 году в Англии во время летнего отдыха на острове Уайт. Работа над произведением продолжилась и в следующем году в Париже. Фигура главного героя настолько увлекла </a:t>
            </a:r>
            <a:r>
              <a:rPr lang="ru-RU" sz="2000" dirty="0" smtClean="0">
                <a:cs typeface="Arial" pitchFamily="34" charset="0"/>
              </a:rPr>
              <a:t> И. С. Тургенева</a:t>
            </a:r>
            <a:r>
              <a:rPr lang="ru-RU" sz="2000" dirty="0">
                <a:cs typeface="Arial" pitchFamily="34" charset="0"/>
              </a:rPr>
              <a:t>, что он некоторое время вел от его лица дневник.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350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300" dirty="0">
                <a:solidFill>
                  <a:srgbClr val="0000FF"/>
                </a:solidFill>
                <a:latin typeface="Monotype Corsiva" pitchFamily="66" charset="0"/>
              </a:rPr>
              <a:t>История создания романа.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1101" y="221705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В </a:t>
            </a:r>
            <a:r>
              <a:rPr lang="ru-RU" sz="2000" dirty="0"/>
              <a:t>мае 1861 года писатель вернулся домой в Спасское-</a:t>
            </a:r>
            <a:r>
              <a:rPr lang="ru-RU" sz="2000" dirty="0" err="1"/>
              <a:t>Лутовиново</a:t>
            </a:r>
            <a:r>
              <a:rPr lang="ru-RU" sz="2000" dirty="0"/>
              <a:t>. К августу 1861 года роман был в основном </a:t>
            </a:r>
            <a:r>
              <a:rPr lang="ru-RU" sz="2000" dirty="0" smtClean="0"/>
              <a:t>завершен.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9589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80" dirty="0" smtClean="0">
                <a:latin typeface="Monotype Corsiva" pitchFamily="66" charset="0"/>
              </a:rPr>
              <a:t>«Работал </a:t>
            </a:r>
            <a:r>
              <a:rPr lang="ru-RU" sz="2400" b="1" i="1" spc="-80" dirty="0">
                <a:latin typeface="Monotype Corsiva" pitchFamily="66" charset="0"/>
              </a:rPr>
              <a:t>я усердно, долго, добросовестно: вышла длинная вещь</a:t>
            </a:r>
            <a:r>
              <a:rPr lang="ru-RU" sz="2400" b="1" i="1" spc="-80" dirty="0" smtClean="0">
                <a:latin typeface="Monotype Corsiva" pitchFamily="66" charset="0"/>
              </a:rPr>
              <a:t>...»</a:t>
            </a:r>
            <a:endParaRPr lang="ru-RU" sz="2400" b="1" i="1" spc="-8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33232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80" dirty="0" smtClean="0">
                <a:latin typeface="Monotype Corsiva" pitchFamily="66" charset="0"/>
              </a:rPr>
              <a:t>«...Со всеми замечаниями Вашими я вполне согласен... и с завтрашнего дня  принимаюсь за исправления и переделки, которые примут, </a:t>
            </a:r>
          </a:p>
          <a:p>
            <a:pPr algn="ctr"/>
            <a:r>
              <a:rPr lang="ru-RU" sz="2400" b="1" spc="-80" dirty="0" smtClean="0">
                <a:latin typeface="Monotype Corsiva" pitchFamily="66" charset="0"/>
              </a:rPr>
              <a:t>вероятно, довольно большие размеры...»</a:t>
            </a:r>
            <a:endParaRPr lang="ru-RU" sz="2400" b="1" spc="-8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098463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В </a:t>
            </a:r>
            <a:r>
              <a:rPr lang="ru-RU" sz="2000" dirty="0"/>
              <a:t>сентябре 1861 г. Тургенев </a:t>
            </a:r>
            <a:r>
              <a:rPr lang="ru-RU" sz="2000" dirty="0" smtClean="0"/>
              <a:t>в Париже читает </a:t>
            </a:r>
            <a:r>
              <a:rPr lang="ru-RU" sz="2000" dirty="0"/>
              <a:t>свой роман </a:t>
            </a:r>
            <a:r>
              <a:rPr lang="ru-RU" sz="2000" dirty="0" smtClean="0"/>
              <a:t>друзьям.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111" y="3745697"/>
            <a:ext cx="8123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По </a:t>
            </a:r>
            <a:r>
              <a:rPr lang="ru-RU" sz="2000" dirty="0"/>
              <a:t>просьбе Тургенева его друг П. В. Анненков читает рукопись романа и присылает свои замечания Тургеневу в Париж.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41343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80" dirty="0" smtClean="0">
                <a:latin typeface="Monotype Corsiva" pitchFamily="66" charset="0"/>
              </a:rPr>
              <a:t>«Осенью </a:t>
            </a:r>
            <a:r>
              <a:rPr lang="ru-RU" sz="2400" b="1" spc="-80" dirty="0">
                <a:latin typeface="Monotype Corsiva" pitchFamily="66" charset="0"/>
              </a:rPr>
              <a:t>я прочел ее некоторым приятелям, кое-что исправил, дополнил</a:t>
            </a:r>
            <a:r>
              <a:rPr lang="ru-RU" sz="2400" b="1" spc="-80" dirty="0" smtClean="0">
                <a:latin typeface="Monotype Corsiva" pitchFamily="66" charset="0"/>
              </a:rPr>
              <a:t>...»</a:t>
            </a:r>
            <a:endParaRPr lang="ru-RU" sz="2400" b="1" spc="-8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4238" y="5373216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В </a:t>
            </a:r>
            <a:r>
              <a:rPr lang="ru-RU" sz="2000" dirty="0"/>
              <a:t>то же время Тургенев вносит и свои собственные правки, а также правки Каткова - редактора "Русского вестника", в котором должен печататься роман. Работа с исправлениями занимает три с половиной месяца.</a:t>
            </a:r>
          </a:p>
        </p:txBody>
      </p:sp>
    </p:spTree>
    <p:extLst>
      <p:ext uri="{BB962C8B-B14F-4D97-AF65-F5344CB8AC3E}">
        <p14:creationId xmlns:p14="http://schemas.microsoft.com/office/powerpoint/2010/main" val="5663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736" y="866418"/>
            <a:ext cx="80747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В </a:t>
            </a:r>
            <a:r>
              <a:rPr lang="ru-RU" sz="2400" dirty="0"/>
              <a:t>романе «Отцы и дети» нашел отражение исторический процесс смены поколений. </a:t>
            </a:r>
            <a:endParaRPr lang="ru-RU" sz="2400" dirty="0" smtClean="0"/>
          </a:p>
          <a:p>
            <a:pPr algn="just"/>
            <a:r>
              <a:rPr lang="ru-RU" sz="2400" dirty="0" smtClean="0"/>
              <a:t>    40-е </a:t>
            </a:r>
            <a:r>
              <a:rPr lang="ru-RU" sz="2400" dirty="0"/>
              <a:t>годы XIX века в России были временем либерально настроенных дворян. Они с уважением относились к науке и искусству, сочувствовали русскому народу и верили в естественный прогресс. Позже их стали называть «идеалистами», «романтиками». </a:t>
            </a:r>
            <a:endParaRPr lang="ru-RU" sz="2400" dirty="0" smtClean="0"/>
          </a:p>
          <a:p>
            <a:pPr algn="just"/>
            <a:r>
              <a:rPr lang="ru-RU" sz="2400" dirty="0" smtClean="0"/>
              <a:t>    В </a:t>
            </a:r>
            <a:r>
              <a:rPr lang="ru-RU" sz="2400" dirty="0"/>
              <a:t>50 – 60-е годы на общественной арене появились разночинцы. Это были образованные люди недворянского происхождения, которые не признавали сословных различий и своим трудом пробивали дорогу в жизнь. Они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716" y="343198"/>
            <a:ext cx="8108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250" dirty="0">
                <a:solidFill>
                  <a:prstClr val="black"/>
                </a:solidFill>
                <a:latin typeface="Monotype Corsiva" pitchFamily="66" charset="0"/>
              </a:rPr>
              <a:t>Общественно-исторический контекст. </a:t>
            </a:r>
            <a:endParaRPr lang="ru-RU" sz="2800" b="1" spc="25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920685"/>
            <a:ext cx="7128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категорически не принимали всего того, что было связано с дворянским аристократизмом.</a:t>
            </a:r>
          </a:p>
        </p:txBody>
      </p:sp>
    </p:spTree>
    <p:extLst>
      <p:ext uri="{BB962C8B-B14F-4D97-AF65-F5344CB8AC3E}">
        <p14:creationId xmlns:p14="http://schemas.microsoft.com/office/powerpoint/2010/main" val="39648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3330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«В </a:t>
            </a:r>
            <a:r>
              <a:rPr lang="ru-RU" sz="2400" dirty="0"/>
              <a:t>основание главной фигуры, Базарова, легла одна поразившая меня личность молодого провинциального врача (он умер незадолго до 1860 г.). В этом замечательном человеке воплотилось… то едва народившееся, еще бродившее начало, которое потом получило название </a:t>
            </a:r>
            <a:r>
              <a:rPr lang="ru-RU" sz="2400" dirty="0" smtClean="0"/>
              <a:t>…»</a:t>
            </a:r>
            <a:endParaRPr lang="ru-RU" sz="2400" dirty="0"/>
          </a:p>
        </p:txBody>
      </p:sp>
      <p:pic>
        <p:nvPicPr>
          <p:cNvPr id="6146" name="Picture 2" descr="http://aikido-mariel.ru/misc/i/gallery/26550/887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95" y="2852936"/>
            <a:ext cx="2492469" cy="36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300" dirty="0">
                <a:solidFill>
                  <a:prstClr val="black"/>
                </a:solidFill>
                <a:latin typeface="Monotype Corsiva" pitchFamily="66" charset="0"/>
              </a:rPr>
              <a:t>Прототипы героев романа.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9371" y="2708920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</a:rPr>
              <a:t>нигилизма. Впечатление, произведенное на меня этой личностью, было очень сильно и в то же время не совсем ясно: я… напряженно прислушивался и приглядывался ко всему, что меня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539894"/>
            <a:ext cx="4564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окружало… Меня смущал следующий факт: ни в одном произведении нашей литературы я даже намека не встречал на то, что мне чудилось </a:t>
            </a:r>
            <a:r>
              <a:rPr lang="ru-RU" sz="2400" dirty="0" smtClean="0">
                <a:solidFill>
                  <a:prstClr val="black"/>
                </a:solidFill>
              </a:rPr>
              <a:t>повсюду…»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1192" y="4437112"/>
            <a:ext cx="8118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 </a:t>
            </a:r>
            <a:r>
              <a:rPr lang="ru-RU" sz="2800" b="1" dirty="0">
                <a:latin typeface="Monotype Corsiva" pitchFamily="66" charset="0"/>
              </a:rPr>
              <a:t>Павла Петровича Кирсанова </a:t>
            </a:r>
            <a:r>
              <a:rPr lang="ru-RU" sz="2400" dirty="0"/>
              <a:t>оказались прототипы: </a:t>
            </a:r>
            <a:r>
              <a:rPr lang="ru-RU" sz="2800" b="1" dirty="0">
                <a:latin typeface="Monotype Corsiva" pitchFamily="66" charset="0"/>
              </a:rPr>
              <a:t>Алексей Аркадьевич Столыпин, офицер, друг и родственник М. Ю. Лермонтова; братья Александр, Аркадий и </a:t>
            </a:r>
            <a:r>
              <a:rPr lang="ru-RU" sz="2800" b="1" dirty="0" err="1">
                <a:latin typeface="Monotype Corsiva" pitchFamily="66" charset="0"/>
              </a:rPr>
              <a:t>Климентий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Россет</a:t>
            </a:r>
            <a:r>
              <a:rPr lang="ru-RU" sz="2800" b="1" dirty="0">
                <a:latin typeface="Monotype Corsiva" pitchFamily="66" charset="0"/>
              </a:rPr>
              <a:t>, гвардейские офицеры, близкие знакомые </a:t>
            </a:r>
            <a:r>
              <a:rPr lang="ru-RU" sz="2800" b="1" dirty="0" smtClean="0">
                <a:latin typeface="Monotype Corsiva" pitchFamily="66" charset="0"/>
              </a:rPr>
              <a:t>Пушкина.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7170" name="Picture 2" descr="http://a4format.ru/index_pic.php?data=photos/41f559c2.jpg&amp;percenta=1.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6" y="591100"/>
            <a:ext cx="4381333" cy="25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0405" y="3212976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В характере </a:t>
            </a:r>
            <a:r>
              <a:rPr lang="ru-RU" sz="2800" b="1" dirty="0">
                <a:solidFill>
                  <a:prstClr val="black"/>
                </a:solidFill>
                <a:latin typeface="Monotype Corsiva" pitchFamily="66" charset="0"/>
              </a:rPr>
              <a:t>Николая Петровича </a:t>
            </a:r>
            <a:r>
              <a:rPr lang="ru-RU" sz="2400" dirty="0">
                <a:solidFill>
                  <a:prstClr val="black"/>
                </a:solidFill>
              </a:rPr>
              <a:t>Тургенев запечатлел очень </a:t>
            </a:r>
            <a:r>
              <a:rPr lang="ru-RU" sz="2800" b="1" dirty="0">
                <a:solidFill>
                  <a:prstClr val="black"/>
                </a:solidFill>
                <a:latin typeface="Monotype Corsiva" pitchFamily="66" charset="0"/>
              </a:rPr>
              <a:t>много автобиографического</a:t>
            </a:r>
            <a:r>
              <a:rPr lang="ru-RU" sz="2400" dirty="0">
                <a:solidFill>
                  <a:prstClr val="black"/>
                </a:solidFill>
              </a:rPr>
              <a:t>, отношение писателя к этому герою сочувственное.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42397"/>
            <a:ext cx="42484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     О </a:t>
            </a:r>
            <a:r>
              <a:rPr lang="ru-RU" sz="2400" dirty="0">
                <a:solidFill>
                  <a:prstClr val="black"/>
                </a:solidFill>
              </a:rPr>
              <a:t>прототипах Тургенев писал: «</a:t>
            </a:r>
            <a:r>
              <a:rPr lang="ru-RU" sz="2800" b="1" dirty="0">
                <a:solidFill>
                  <a:prstClr val="black"/>
                </a:solidFill>
                <a:latin typeface="Monotype Corsiva" pitchFamily="66" charset="0"/>
              </a:rPr>
              <a:t>Николай Петрович [Кирсанов]</a:t>
            </a:r>
            <a:r>
              <a:rPr lang="ru-RU" sz="2400" dirty="0">
                <a:solidFill>
                  <a:prstClr val="black"/>
                </a:solidFill>
              </a:rPr>
              <a:t> – это я, Огарев и тысячи других; </a:t>
            </a:r>
            <a:r>
              <a:rPr lang="ru-RU" sz="2800" b="1" dirty="0">
                <a:solidFill>
                  <a:prstClr val="black"/>
                </a:solidFill>
                <a:latin typeface="Monotype Corsiva" pitchFamily="66" charset="0"/>
              </a:rPr>
              <a:t>Павел Петрович [Кирсанов]</a:t>
            </a:r>
            <a:r>
              <a:rPr lang="ru-RU" sz="2400" dirty="0">
                <a:solidFill>
                  <a:prstClr val="black"/>
                </a:solidFill>
              </a:rPr>
              <a:t> – Столыпин, </a:t>
            </a:r>
            <a:r>
              <a:rPr lang="ru-RU" sz="2400" dirty="0" err="1">
                <a:solidFill>
                  <a:prstClr val="black"/>
                </a:solidFill>
              </a:rPr>
              <a:t>Есаков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Россет</a:t>
            </a:r>
            <a:r>
              <a:rPr lang="ru-RU" sz="2400" dirty="0">
                <a:solidFill>
                  <a:prstClr val="black"/>
                </a:solidFill>
              </a:rPr>
              <a:t>, тоже наши современники».</a:t>
            </a:r>
          </a:p>
        </p:txBody>
      </p:sp>
    </p:spTree>
    <p:extLst>
      <p:ext uri="{BB962C8B-B14F-4D97-AF65-F5344CB8AC3E}">
        <p14:creationId xmlns:p14="http://schemas.microsoft.com/office/powerpoint/2010/main" val="29213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8930" y="1007484"/>
            <a:ext cx="807953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pc="200" dirty="0">
                <a:latin typeface="Monotype Corsiva" pitchFamily="66" charset="0"/>
              </a:rPr>
              <a:t>«Отцы и дети</a:t>
            </a:r>
            <a:r>
              <a:rPr lang="ru-RU" sz="2400" b="1" spc="200" dirty="0" smtClean="0">
                <a:latin typeface="Monotype Corsiva" pitchFamily="66" charset="0"/>
              </a:rPr>
              <a:t>» </a:t>
            </a:r>
            <a:r>
              <a:rPr lang="ru-RU" sz="2400" dirty="0" smtClean="0"/>
              <a:t>- </a:t>
            </a:r>
            <a:r>
              <a:rPr lang="ru-RU" sz="2400" dirty="0"/>
              <a:t>роман в жанровом отношении </a:t>
            </a:r>
            <a:r>
              <a:rPr lang="ru-RU" sz="2400" b="1" dirty="0">
                <a:latin typeface="Monotype Corsiva" pitchFamily="66" charset="0"/>
              </a:rPr>
              <a:t>многоплановый</a:t>
            </a:r>
            <a:r>
              <a:rPr lang="ru-RU" sz="2400" dirty="0"/>
              <a:t>. Наличие семейно-бытовой темы позволяет назвать его </a:t>
            </a:r>
            <a:r>
              <a:rPr lang="ru-RU" sz="2400" b="1" dirty="0" smtClean="0">
                <a:latin typeface="Monotype Corsiva" pitchFamily="66" charset="0"/>
              </a:rPr>
              <a:t>семейным. </a:t>
            </a:r>
            <a:r>
              <a:rPr lang="ru-RU" sz="2400" dirty="0"/>
              <a:t>Глубокое исследование человеческих характеров </a:t>
            </a:r>
            <a:r>
              <a:rPr lang="ru-RU" sz="2400" b="1" dirty="0">
                <a:latin typeface="Monotype Corsiva" pitchFamily="66" charset="0"/>
              </a:rPr>
              <a:t>- психологическим. </a:t>
            </a:r>
            <a:r>
              <a:rPr lang="ru-RU" sz="2400" dirty="0"/>
              <a:t>А освещение философских проблем - </a:t>
            </a:r>
            <a:r>
              <a:rPr lang="ru-RU" sz="2400" b="1" dirty="0">
                <a:latin typeface="Monotype Corsiva" pitchFamily="66" charset="0"/>
              </a:rPr>
              <a:t>философским</a:t>
            </a:r>
            <a:r>
              <a:rPr lang="ru-RU" sz="2400" dirty="0"/>
              <a:t>. Чаще </a:t>
            </a:r>
            <a:r>
              <a:rPr lang="ru-RU" sz="2400" dirty="0" smtClean="0"/>
              <a:t>всего, учитывая </a:t>
            </a:r>
            <a:r>
              <a:rPr lang="ru-RU" sz="2400" dirty="0"/>
              <a:t>степень разработанности указанных аспектов, жанр «Отцы и дети» определяют как роман </a:t>
            </a:r>
            <a:r>
              <a:rPr lang="ru-RU" sz="2400" b="1" u="sng" spc="300" dirty="0">
                <a:latin typeface="Monotype Corsiva" pitchFamily="66" charset="0"/>
              </a:rPr>
              <a:t>социально- </a:t>
            </a:r>
            <a:r>
              <a:rPr lang="ru-RU" sz="2400" b="1" u="sng" spc="300" dirty="0" smtClean="0">
                <a:latin typeface="Monotype Corsiva" pitchFamily="66" charset="0"/>
              </a:rPr>
              <a:t>психологический</a:t>
            </a:r>
            <a:r>
              <a:rPr lang="ru-RU" sz="2400" u="sng" spc="300" dirty="0"/>
              <a:t>, </a:t>
            </a:r>
            <a:r>
              <a:rPr lang="ru-RU" sz="2400" dirty="0"/>
              <a:t>т.к. </a:t>
            </a:r>
            <a:r>
              <a:rPr lang="ru-RU" sz="2400" smtClean="0"/>
              <a:t>в </a:t>
            </a:r>
            <a:r>
              <a:rPr lang="ru-RU" sz="2400" smtClean="0">
                <a:solidFill>
                  <a:prstClr val="black"/>
                </a:solidFill>
              </a:rPr>
              <a:t>качестве </a:t>
            </a:r>
            <a:r>
              <a:rPr lang="ru-RU" sz="2400" dirty="0">
                <a:solidFill>
                  <a:prstClr val="black"/>
                </a:solidFill>
              </a:rPr>
              <a:t>замысла используется  общественно-исторический </a:t>
            </a:r>
            <a:r>
              <a:rPr lang="ru-RU" sz="2400" dirty="0" smtClean="0">
                <a:solidFill>
                  <a:prstClr val="black"/>
                </a:solidFill>
              </a:rPr>
              <a:t>конфликт. </a:t>
            </a:r>
            <a:r>
              <a:rPr lang="ru-RU" sz="2400" dirty="0" smtClean="0"/>
              <a:t>Произведение </a:t>
            </a:r>
            <a:r>
              <a:rPr lang="ru-RU" sz="2400" dirty="0"/>
              <a:t>построено на противопоставлении главного героя — разночинца Базарова — и остальных персонажей. В столкновениях Базарова с другими персонажами раскрываются основные черты характера героя, его взгляды.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29960" y="404664"/>
            <a:ext cx="3004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400" dirty="0">
                <a:solidFill>
                  <a:prstClr val="black"/>
                </a:solidFill>
                <a:latin typeface="Monotype Corsiva" pitchFamily="66" charset="0"/>
              </a:rPr>
              <a:t>Жанр романа </a:t>
            </a:r>
            <a:endParaRPr lang="ru-RU" sz="3200" b="1" spc="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659" y="332656"/>
            <a:ext cx="373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350" dirty="0">
                <a:latin typeface="Monotype Corsiva" pitchFamily="66" charset="0"/>
              </a:rPr>
              <a:t>Композиция романа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5064" y="2197895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«Победитель</a:t>
            </a:r>
          </a:p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Базаров»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920895"/>
            <a:ext cx="1772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Марьино</a:t>
            </a:r>
          </a:p>
          <a:p>
            <a:pPr lvl="0" algn="ctr"/>
            <a:r>
              <a:rPr lang="ru-RU" sz="2000" b="1" dirty="0">
                <a:solidFill>
                  <a:srgbClr val="FF0000"/>
                </a:solidFill>
              </a:rPr>
              <a:t>(имение </a:t>
            </a:r>
          </a:p>
          <a:p>
            <a:pPr lvl="0" algn="ctr"/>
            <a:r>
              <a:rPr lang="ru-RU" sz="2000" b="1" dirty="0">
                <a:solidFill>
                  <a:srgbClr val="FF0000"/>
                </a:solidFill>
              </a:rPr>
              <a:t>Кирсановых)</a:t>
            </a:r>
          </a:p>
          <a:p>
            <a:pPr lvl="0" algn="ctr"/>
            <a:r>
              <a:rPr lang="ru-RU" sz="2000" b="1" dirty="0">
                <a:solidFill>
                  <a:srgbClr val="FF0000"/>
                </a:solidFill>
              </a:rPr>
              <a:t>гл.</a:t>
            </a:r>
            <a:r>
              <a:rPr lang="uk-UA" sz="2000" b="1" dirty="0">
                <a:solidFill>
                  <a:srgbClr val="FF0000"/>
                </a:solidFill>
              </a:rPr>
              <a:t>І-ХІ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0261" y="773023"/>
            <a:ext cx="1809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00CC"/>
                </a:solidFill>
              </a:rPr>
              <a:t>Никольское </a:t>
            </a:r>
          </a:p>
          <a:p>
            <a:pPr lvl="0" algn="ctr"/>
            <a:r>
              <a:rPr lang="ru-RU" sz="2000" b="1" dirty="0">
                <a:solidFill>
                  <a:srgbClr val="0000CC"/>
                </a:solidFill>
              </a:rPr>
              <a:t>(имение </a:t>
            </a:r>
          </a:p>
          <a:p>
            <a:pPr lvl="0" algn="ctr"/>
            <a:r>
              <a:rPr lang="ru-RU" sz="2000" b="1" dirty="0">
                <a:solidFill>
                  <a:srgbClr val="0000CC"/>
                </a:solidFill>
              </a:rPr>
              <a:t>Одинцовой)</a:t>
            </a:r>
          </a:p>
          <a:p>
            <a:pPr lvl="0" algn="ctr"/>
            <a:r>
              <a:rPr lang="ru-RU" sz="2000" b="1" dirty="0" err="1">
                <a:solidFill>
                  <a:srgbClr val="0000CC"/>
                </a:solidFill>
              </a:rPr>
              <a:t>гл.Х</a:t>
            </a:r>
            <a:r>
              <a:rPr lang="en-US" sz="2000" b="1" dirty="0">
                <a:solidFill>
                  <a:srgbClr val="0000CC"/>
                </a:solidFill>
              </a:rPr>
              <a:t>V</a:t>
            </a:r>
            <a:r>
              <a:rPr lang="ru-RU" sz="2000" b="1" dirty="0" smtClean="0">
                <a:solidFill>
                  <a:srgbClr val="0000CC"/>
                </a:solidFill>
              </a:rPr>
              <a:t>І-ХІХ</a:t>
            </a:r>
            <a:endParaRPr lang="en-US" sz="2000" b="1" dirty="0" smtClean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9167" y="1920895"/>
            <a:ext cx="1601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8000"/>
                </a:solidFill>
              </a:rPr>
              <a:t>Имение </a:t>
            </a:r>
          </a:p>
          <a:p>
            <a:pPr lvl="0" algn="ctr"/>
            <a:r>
              <a:rPr lang="ru-RU" sz="2000" b="1" dirty="0">
                <a:solidFill>
                  <a:srgbClr val="008000"/>
                </a:solidFill>
              </a:rPr>
              <a:t>Базаровых</a:t>
            </a:r>
          </a:p>
          <a:p>
            <a:pPr lvl="0" algn="ctr"/>
            <a:r>
              <a:rPr lang="ru-RU" sz="2000" b="1" dirty="0">
                <a:solidFill>
                  <a:srgbClr val="008000"/>
                </a:solidFill>
              </a:rPr>
              <a:t>гл.</a:t>
            </a:r>
            <a:r>
              <a:rPr lang="en-US" sz="2000" b="1" dirty="0">
                <a:solidFill>
                  <a:srgbClr val="008000"/>
                </a:solidFill>
              </a:rPr>
              <a:t>XX-XX</a:t>
            </a:r>
            <a:r>
              <a:rPr lang="uk-UA" sz="2000" b="1" dirty="0">
                <a:solidFill>
                  <a:srgbClr val="008000"/>
                </a:solidFill>
              </a:rPr>
              <a:t>І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3890665"/>
            <a:ext cx="1800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Марьино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</a:rPr>
              <a:t>(имение 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</a:rPr>
              <a:t>Кирсановых)</a:t>
            </a:r>
          </a:p>
          <a:p>
            <a:pPr lvl="0" algn="ctr"/>
            <a:r>
              <a:rPr lang="ru-RU" b="1" dirty="0" err="1" smtClean="0">
                <a:solidFill>
                  <a:srgbClr val="FF0000"/>
                </a:solidFill>
              </a:rPr>
              <a:t>гл.ХХІ</a:t>
            </a:r>
            <a:r>
              <a:rPr lang="uk-UA" b="1" dirty="0" smtClean="0">
                <a:solidFill>
                  <a:srgbClr val="FF0000"/>
                </a:solidFill>
              </a:rPr>
              <a:t>І-ХХІ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240014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CC"/>
                </a:solidFill>
              </a:rPr>
              <a:t>Никольское </a:t>
            </a:r>
          </a:p>
          <a:p>
            <a:pPr lvl="0" algn="ctr"/>
            <a:r>
              <a:rPr lang="ru-RU" b="1" dirty="0">
                <a:solidFill>
                  <a:srgbClr val="0000CC"/>
                </a:solidFill>
              </a:rPr>
              <a:t>(имение </a:t>
            </a:r>
          </a:p>
          <a:p>
            <a:pPr lvl="0" algn="ctr"/>
            <a:r>
              <a:rPr lang="ru-RU" b="1" dirty="0">
                <a:solidFill>
                  <a:srgbClr val="0000CC"/>
                </a:solidFill>
              </a:rPr>
              <a:t>Одинцовой)</a:t>
            </a:r>
          </a:p>
          <a:p>
            <a:pPr algn="ctr"/>
            <a:r>
              <a:rPr lang="ru-RU" b="1" dirty="0" err="1" smtClean="0">
                <a:solidFill>
                  <a:srgbClr val="0000CC"/>
                </a:solidFill>
              </a:rPr>
              <a:t>гл.Х</a:t>
            </a:r>
            <a:r>
              <a:rPr lang="en-US" b="1" dirty="0" smtClean="0">
                <a:solidFill>
                  <a:srgbClr val="0000CC"/>
                </a:solidFill>
              </a:rPr>
              <a:t>XV</a:t>
            </a:r>
            <a:r>
              <a:rPr lang="ru-RU" b="1" dirty="0" smtClean="0">
                <a:solidFill>
                  <a:srgbClr val="0000CC"/>
                </a:solidFill>
              </a:rPr>
              <a:t>-ХХ</a:t>
            </a:r>
            <a:r>
              <a:rPr lang="en-US" b="1" dirty="0" smtClean="0">
                <a:solidFill>
                  <a:srgbClr val="0000CC"/>
                </a:solidFill>
              </a:rPr>
              <a:t>V</a:t>
            </a:r>
            <a:r>
              <a:rPr lang="ru-RU" b="1" dirty="0" smtClean="0">
                <a:solidFill>
                  <a:srgbClr val="0000CC"/>
                </a:solidFill>
              </a:rPr>
              <a:t>І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1988" y="4025547"/>
            <a:ext cx="1512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8000"/>
                </a:solidFill>
              </a:rPr>
              <a:t>Имение </a:t>
            </a:r>
          </a:p>
          <a:p>
            <a:pPr lvl="0" algn="ctr"/>
            <a:r>
              <a:rPr lang="ru-RU" b="1" dirty="0" smtClean="0">
                <a:solidFill>
                  <a:srgbClr val="008000"/>
                </a:solidFill>
              </a:rPr>
              <a:t>Базаровых</a:t>
            </a:r>
          </a:p>
          <a:p>
            <a:pPr lvl="0" algn="ctr"/>
            <a:r>
              <a:rPr lang="uk-UA" b="1" dirty="0" smtClean="0">
                <a:solidFill>
                  <a:srgbClr val="008000"/>
                </a:solidFill>
              </a:rPr>
              <a:t>Смерть </a:t>
            </a:r>
          </a:p>
          <a:p>
            <a:pPr lvl="0" algn="ctr"/>
            <a:r>
              <a:rPr lang="uk-UA" b="1" dirty="0" err="1" smtClean="0">
                <a:solidFill>
                  <a:srgbClr val="008000"/>
                </a:solidFill>
              </a:rPr>
              <a:t>Базарова</a:t>
            </a:r>
            <a:endParaRPr lang="ru-RU" b="1" dirty="0">
              <a:solidFill>
                <a:srgbClr val="008000"/>
              </a:solidFill>
            </a:endParaRPr>
          </a:p>
          <a:p>
            <a:pPr lvl="0" algn="ctr"/>
            <a:r>
              <a:rPr lang="ru-RU" b="1" dirty="0">
                <a:solidFill>
                  <a:srgbClr val="008000"/>
                </a:solidFill>
              </a:rPr>
              <a:t>гл.</a:t>
            </a:r>
            <a:r>
              <a:rPr lang="en-US" b="1" dirty="0" smtClean="0">
                <a:solidFill>
                  <a:srgbClr val="008000"/>
                </a:solidFill>
              </a:rPr>
              <a:t>XXV</a:t>
            </a:r>
            <a:r>
              <a:rPr lang="uk-UA" b="1" dirty="0" smtClean="0">
                <a:solidFill>
                  <a:srgbClr val="008000"/>
                </a:solidFill>
              </a:rPr>
              <a:t>ІІ</a:t>
            </a:r>
            <a:r>
              <a:rPr lang="en-US" b="1" dirty="0" smtClean="0">
                <a:solidFill>
                  <a:srgbClr val="008000"/>
                </a:solidFill>
              </a:rPr>
              <a:t>-XXV</a:t>
            </a:r>
            <a:r>
              <a:rPr lang="uk-UA" b="1" dirty="0" smtClean="0">
                <a:solidFill>
                  <a:srgbClr val="008000"/>
                </a:solidFill>
              </a:rPr>
              <a:t>ІІІ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4152" y="4315499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FF0066"/>
                </a:solidFill>
              </a:rPr>
              <a:t>«Побеждённый Базаров»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77103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i="1" spc="200" dirty="0" smtClean="0"/>
              <a:t>    Формирование </a:t>
            </a:r>
            <a:r>
              <a:rPr lang="ru-RU" sz="2400" b="1" i="1" spc="200" dirty="0"/>
              <a:t>личности «гения культуры» происходило в сложную историческую эпоху, богатую катаклизмами, происходившими в мире и в России. В это время на арену общественной жизни и борьбы выходило поколение демократов-разночинцев. Это было время взлёта русской литературы, время, когда создавались произведения Пушкина, Лермонтова, Гоголя, Гончарова, </a:t>
            </a:r>
            <a:endParaRPr lang="ru-RU" sz="2400" b="1" i="1" spc="200" dirty="0" smtClean="0"/>
          </a:p>
          <a:p>
            <a:pPr algn="r">
              <a:lnSpc>
                <a:spcPct val="150000"/>
              </a:lnSpc>
            </a:pPr>
            <a:r>
              <a:rPr lang="ru-RU" sz="2400" b="1" i="1" spc="200" dirty="0" smtClean="0"/>
              <a:t>Достоевского</a:t>
            </a:r>
            <a:r>
              <a:rPr lang="ru-RU" sz="2400" b="1" i="1" spc="200" dirty="0"/>
              <a:t>, Л. Толстого.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urcentr31.ru/wp-content/uploads/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5" y="3284984"/>
            <a:ext cx="4145153" cy="284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95535" y="389880"/>
            <a:ext cx="45365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otype Corsiva" pitchFamily="66" charset="0"/>
              </a:rPr>
              <a:t>Родился </a:t>
            </a:r>
            <a:r>
              <a:rPr lang="ru-RU" sz="2800" dirty="0" smtClean="0">
                <a:latin typeface="Monotype Corsiva" pitchFamily="66" charset="0"/>
              </a:rPr>
              <a:t>в </a:t>
            </a:r>
            <a:r>
              <a:rPr lang="ru-RU" sz="2800" dirty="0">
                <a:latin typeface="Monotype Corsiva" pitchFamily="66" charset="0"/>
              </a:rPr>
              <a:t>Орле в дворянской семье. Отец, Сергей Николаевич, отставной гусарский офицер, происходил из старинного дворянского рода; мать, Варвара Петровна, — из богатой помещичьей семьи </a:t>
            </a:r>
            <a:r>
              <a:rPr lang="ru-RU" sz="2800" dirty="0" err="1">
                <a:latin typeface="Monotype Corsiva" pitchFamily="66" charset="0"/>
              </a:rPr>
              <a:t>Лутовиновых</a:t>
            </a:r>
            <a:r>
              <a:rPr lang="ru-RU" sz="2800" dirty="0">
                <a:latin typeface="Monotype Corsiva" pitchFamily="66" charset="0"/>
              </a:rPr>
              <a:t>. Детство Тургенева прошло в родовом имении Спасское-</a:t>
            </a:r>
            <a:r>
              <a:rPr lang="ru-RU" sz="2800" dirty="0" err="1">
                <a:latin typeface="Monotype Corsiva" pitchFamily="66" charset="0"/>
              </a:rPr>
              <a:t>Лутовиново</a:t>
            </a:r>
            <a:r>
              <a:rPr lang="ru-RU" sz="2800" dirty="0">
                <a:latin typeface="Monotype Corsiva" pitchFamily="66" charset="0"/>
              </a:rPr>
              <a:t>.</a:t>
            </a:r>
          </a:p>
        </p:txBody>
      </p:sp>
      <p:pic>
        <p:nvPicPr>
          <p:cNvPr id="2052" name="Picture 4" descr="http://900igr.net/datai/literatura/Ivan-Turgenev/0005-011-R-o-d-o-s-l-o-v-n-a-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29" y="476672"/>
            <a:ext cx="140304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b1.culture.ru/c/263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0668"/>
            <a:ext cx="1755195" cy="234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https://prv1.lori-images.net/gerb-dinastii-turgenevyh-0006936737-previe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2"/>
          <a:stretch/>
        </p:blipFill>
        <p:spPr bwMode="auto">
          <a:xfrm>
            <a:off x="2123728" y="4914195"/>
            <a:ext cx="1604182" cy="148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6571" y="476672"/>
            <a:ext cx="4593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С 1827 года семья переехала в Москву. Затем обучение Тургенева проходило в частных пансионах Москвы, после чего – в 1833 г. в Московском университете на словесном </a:t>
            </a:r>
            <a:r>
              <a:rPr lang="ru-RU" sz="2400" dirty="0" smtClean="0">
                <a:latin typeface="Monotype Corsiva" pitchFamily="66" charset="0"/>
              </a:rPr>
              <a:t>отделении.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9969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latin typeface="Monotype Corsiva" pitchFamily="66" charset="0"/>
              </a:rPr>
              <a:t>В 1834 году умер отец Тургенева. Семья переехала в Петербург. Не окончив Московский университет, Тургенев перевелся на философский факультет Петербургского университета.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074" name="Picture 2" descr="http://fotohomka.ru/images/Dec/01/82ced733c6e458fdf05b8a25ff64c259/mini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13374" b="11880"/>
          <a:stretch/>
        </p:blipFill>
        <p:spPr bwMode="auto">
          <a:xfrm>
            <a:off x="1043608" y="2996952"/>
            <a:ext cx="3595096" cy="2308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topis.msu.ru/sites/default/files/images/auditorn-korpus-1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3984"/>
            <a:ext cx="3493947" cy="2299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67744" y="5546883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1837-1841 </a:t>
            </a:r>
            <a:r>
              <a:rPr lang="ru-RU" sz="2400" dirty="0">
                <a:latin typeface="Monotype Corsiva" pitchFamily="66" charset="0"/>
              </a:rPr>
              <a:t>слушал лекции в Берлинском университете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83671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В 1834 году И. С. Тургенев пишет поэму «</a:t>
            </a:r>
            <a:r>
              <a:rPr lang="ru-RU" dirty="0" err="1" smtClean="0"/>
              <a:t>Стено</a:t>
            </a:r>
            <a:r>
              <a:rPr lang="ru-RU" dirty="0" smtClean="0"/>
              <a:t>» (первый литературный опыт), занимается переводами.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3043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В </a:t>
            </a:r>
            <a:r>
              <a:rPr lang="ru-RU" dirty="0"/>
              <a:t>1838 году в печать выходят два его первых стихотворения: «Вечер» и </a:t>
            </a:r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К Венере </a:t>
            </a:r>
            <a:r>
              <a:rPr lang="ru-RU" dirty="0" err="1"/>
              <a:t>Медицейской</a:t>
            </a:r>
            <a:r>
              <a:rPr lang="ru-RU" dirty="0"/>
              <a:t>» в журнале «Современник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0486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В </a:t>
            </a:r>
            <a:r>
              <a:rPr lang="ru-RU" dirty="0"/>
              <a:t>1842 г. Тургенев, по желанию матери, поступил в канцелярию министерства внутренних дел. Чиновник он был весьма плохой. Прослужив года полтора, Тургенев, к немалому огорчению и неудовольствию матери, вышел в отставку.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5697" y="4869160"/>
            <a:ext cx="8075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5697" y="504490"/>
            <a:ext cx="3070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spc="200" dirty="0"/>
              <a:t>Начало творчества.</a:t>
            </a:r>
            <a:r>
              <a:rPr lang="ru-RU" sz="2000" spc="2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12941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В </a:t>
            </a:r>
            <a:r>
              <a:rPr lang="ru-RU" dirty="0"/>
              <a:t>1843 г. в «Отечественных записках» </a:t>
            </a:r>
            <a:r>
              <a:rPr lang="ru-RU" dirty="0" smtClean="0"/>
              <a:t>вышла поэма </a:t>
            </a:r>
            <a:r>
              <a:rPr lang="ru-RU" dirty="0"/>
              <a:t>«Параша</a:t>
            </a:r>
            <a:r>
              <a:rPr lang="ru-RU" dirty="0" smtClean="0"/>
              <a:t>», ее </a:t>
            </a:r>
            <a:r>
              <a:rPr lang="ru-RU" dirty="0"/>
              <a:t>можно считать началом </a:t>
            </a:r>
            <a:r>
              <a:rPr lang="ru-RU" dirty="0" smtClean="0"/>
              <a:t>литературной </a:t>
            </a:r>
            <a:r>
              <a:rPr lang="ru-RU" dirty="0"/>
              <a:t>деятельности Тургенева. Белинский, в 1840-х гг. </a:t>
            </a:r>
            <a:r>
              <a:rPr lang="ru-RU" dirty="0" smtClean="0"/>
              <a:t>величайший </a:t>
            </a:r>
            <a:r>
              <a:rPr lang="ru-RU" dirty="0"/>
              <a:t>авторитет в литературной критике, даже прочил Тургеневу </a:t>
            </a:r>
            <a:r>
              <a:rPr lang="ru-RU" dirty="0" smtClean="0"/>
              <a:t>славу </a:t>
            </a:r>
            <a:r>
              <a:rPr lang="ru-RU" dirty="0"/>
              <a:t>поэта, наследника Пушкина и Лермонтова. Белинский </a:t>
            </a:r>
            <a:r>
              <a:rPr lang="ru-RU" dirty="0" smtClean="0"/>
              <a:t>ошибся </a:t>
            </a:r>
            <a:r>
              <a:rPr lang="ru-RU" dirty="0"/>
              <a:t>только в одном: Тургенев стал поэтом в прозе, а не стихах. </a:t>
            </a:r>
          </a:p>
          <a:p>
            <a:pPr algn="just"/>
            <a:r>
              <a:rPr lang="ru-RU" dirty="0" smtClean="0"/>
              <a:t>    В </a:t>
            </a:r>
            <a:r>
              <a:rPr lang="ru-RU" dirty="0"/>
              <a:t>1844 г. вышла его первая повесть «Андрей Колосов».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714" y="4868866"/>
            <a:ext cx="6671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 1847 </a:t>
            </a:r>
            <a:r>
              <a:rPr lang="ru-RU" dirty="0"/>
              <a:t>г. — Тургенев принес Некрасову в "Современник" свой рассказ "Хорь и </a:t>
            </a:r>
            <a:r>
              <a:rPr lang="ru-RU" dirty="0" err="1"/>
              <a:t>Калиныч</a:t>
            </a:r>
            <a:r>
              <a:rPr lang="ru-RU" dirty="0"/>
              <a:t>", к которому Некрасов (</a:t>
            </a:r>
            <a:r>
              <a:rPr lang="ru-RU" dirty="0" smtClean="0"/>
              <a:t>Панаев) </a:t>
            </a:r>
            <a:r>
              <a:rPr lang="ru-RU" dirty="0"/>
              <a:t>сделал </a:t>
            </a:r>
            <a:r>
              <a:rPr lang="ru-RU" dirty="0" err="1"/>
              <a:t>подзагаловок</a:t>
            </a:r>
            <a:r>
              <a:rPr lang="ru-RU" dirty="0"/>
              <a:t> "Из записок охотника". Этим рассказом началась </a:t>
            </a:r>
            <a:r>
              <a:rPr lang="ru-RU" dirty="0" smtClean="0"/>
              <a:t>     литературная </a:t>
            </a:r>
            <a:r>
              <a:rPr lang="ru-RU" dirty="0"/>
              <a:t>деятельность Тургенева. </a:t>
            </a:r>
          </a:p>
        </p:txBody>
      </p:sp>
      <p:pic>
        <p:nvPicPr>
          <p:cNvPr id="5122" name="Picture 2" descr="http://www.hrono.ru/img/rgd/sovr_tit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88" y="4348811"/>
            <a:ext cx="1354773" cy="1963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77511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Отношения </a:t>
            </a:r>
            <a:r>
              <a:rPr lang="ru-RU" dirty="0"/>
              <a:t>с матерью все это время были напряженными, и в 40-e годы последовала окончательная ссора, а вместе с ней и прекращение материальной помощи. Тогда же в жизни писателя произошли два знаменательных события: сближение с В. Г. Белинским и встреча с Полиной Виардо, любовь к которой во многом определит внешнее течение его жизни.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047" y="2172479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В </a:t>
            </a:r>
            <a:r>
              <a:rPr lang="ru-RU" dirty="0"/>
              <a:t>1847 Тургенев надолго уехал за границу: любовь к знаменитой французской певице Полине Виардо, с которой он познакомился в 1843 во время ее гастролей в Петербурге, увела его из России. Три года прожил он в Германии, затем в Париже и в поместье семьи Виардо. В тесном общении с </a:t>
            </a:r>
            <a:r>
              <a:rPr lang="ru-RU" dirty="0" err="1" smtClean="0"/>
              <a:t>семьёю</a:t>
            </a:r>
            <a:r>
              <a:rPr lang="ru-RU" dirty="0" smtClean="0"/>
              <a:t> </a:t>
            </a:r>
            <a:r>
              <a:rPr lang="ru-RU" dirty="0"/>
              <a:t>Виардо Тургенев прожил 38 лет.</a:t>
            </a:r>
          </a:p>
        </p:txBody>
      </p:sp>
      <p:pic>
        <p:nvPicPr>
          <p:cNvPr id="4103" name="Picture 7" descr="91446406_65418646_5petr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312170"/>
            <a:ext cx="2664296" cy="31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3543506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По </a:t>
            </a:r>
            <a:r>
              <a:rPr lang="ru-RU" dirty="0"/>
              <a:t>мере их сближения Виардо становится невольным исповедником Ивана Сергеевича. Он откровенен с ней. Доверяет ей все свои тайны. Она – первая читает его произведения в рукописи. Она вдохновляет его творчество.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1485" y="4917696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</a:rPr>
              <a:t>Нельзя говорить о Тургеневе, не упоминая Виардо. Нельзя говорить о Виардо вне связи с   Тургеневым. С мужем Полины – Луи — Тургенев сильно сдружился. Оба были страстные охотники.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9595" y="441692"/>
            <a:ext cx="7795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i="1" spc="3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«Больше</a:t>
            </a:r>
            <a:r>
              <a:rPr lang="ru-RU" sz="2400" b="1" i="1" spc="3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чем </a:t>
            </a:r>
            <a:r>
              <a:rPr lang="ru-RU" sz="2400" b="1" i="1" spc="3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любовь»</a:t>
            </a:r>
            <a:endParaRPr lang="ru-RU" sz="2400" b="1" i="1" spc="3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зд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32656"/>
            <a:ext cx="1797741" cy="2490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59" y="332656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В 1850 писатель возвратился в Россию, в качестве автора и критика работал в "Современнике". В 1852 году очерки вышли отдельной книгой под названием </a:t>
            </a:r>
            <a:r>
              <a:rPr lang="ru-RU" b="1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"Записки охотника". </a:t>
            </a:r>
            <a:endParaRPr lang="ru-RU" b="1" i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159" y="5229200"/>
            <a:ext cx="84827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latin typeface="Monotype Corsiva" pitchFamily="66" charset="0"/>
              </a:rPr>
              <a:t>«Я не мог дышать одним воздухом, оставаться </a:t>
            </a:r>
            <a:r>
              <a:rPr lang="ru-RU" sz="2200" dirty="0" smtClean="0">
                <a:latin typeface="Monotype Corsiva" pitchFamily="66" charset="0"/>
              </a:rPr>
              <a:t>рядом с </a:t>
            </a:r>
            <a:r>
              <a:rPr lang="ru-RU" sz="2200" dirty="0">
                <a:latin typeface="Monotype Corsiva" pitchFamily="66" charset="0"/>
              </a:rPr>
              <a:t>тем, что я возненавидел… В моих глазах враг этот </a:t>
            </a:r>
            <a:r>
              <a:rPr lang="ru-RU" sz="2200" dirty="0" smtClean="0">
                <a:latin typeface="Monotype Corsiva" pitchFamily="66" charset="0"/>
              </a:rPr>
              <a:t>имел определенный </a:t>
            </a:r>
            <a:r>
              <a:rPr lang="ru-RU" sz="2200" dirty="0">
                <a:latin typeface="Monotype Corsiva" pitchFamily="66" charset="0"/>
              </a:rPr>
              <a:t>образ, носил известное имя: враг </a:t>
            </a:r>
            <a:r>
              <a:rPr lang="ru-RU" sz="2200" dirty="0" smtClean="0">
                <a:latin typeface="Monotype Corsiva" pitchFamily="66" charset="0"/>
              </a:rPr>
              <a:t>этот был </a:t>
            </a:r>
            <a:r>
              <a:rPr lang="ru-RU" sz="2200" dirty="0">
                <a:latin typeface="Monotype Corsiva" pitchFamily="66" charset="0"/>
              </a:rPr>
              <a:t>– крепостное право… с чем </a:t>
            </a:r>
            <a:r>
              <a:rPr lang="ru-RU" sz="2200" dirty="0" smtClean="0">
                <a:latin typeface="Monotype Corsiva" pitchFamily="66" charset="0"/>
              </a:rPr>
              <a:t>я</a:t>
            </a:r>
          </a:p>
          <a:p>
            <a:pPr algn="r"/>
            <a:r>
              <a:rPr lang="ru-RU" sz="2200" dirty="0" smtClean="0">
                <a:latin typeface="Monotype Corsiva" pitchFamily="66" charset="0"/>
              </a:rPr>
              <a:t>поклялся </a:t>
            </a:r>
            <a:r>
              <a:rPr lang="ru-RU" sz="2200" dirty="0">
                <a:latin typeface="Monotype Corsiva" pitchFamily="66" charset="0"/>
              </a:rPr>
              <a:t>никогда </a:t>
            </a:r>
            <a:r>
              <a:rPr lang="ru-RU" sz="2200" dirty="0" smtClean="0">
                <a:latin typeface="Monotype Corsiva" pitchFamily="66" charset="0"/>
              </a:rPr>
              <a:t>не примириться</a:t>
            </a:r>
            <a:r>
              <a:rPr lang="ru-RU" sz="2200" dirty="0">
                <a:latin typeface="Monotype Corsiva" pitchFamily="66" charset="0"/>
              </a:rPr>
              <a:t>. Это была моя аннибалова клятва».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048" y="1129471"/>
            <a:ext cx="6409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«</a:t>
            </a:r>
            <a:r>
              <a:rPr lang="ru-RU" dirty="0"/>
              <a:t>Мои очерки о русском народе, самом странном и самом удивительном народе, какой только есть на свете».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048" y="1646798"/>
            <a:ext cx="8065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25 рассказов скреплены </a:t>
            </a:r>
            <a:r>
              <a:rPr lang="ru-RU" dirty="0" smtClean="0"/>
              <a:t>: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Одной </a:t>
            </a:r>
            <a:r>
              <a:rPr lang="ru-RU" dirty="0"/>
              <a:t>темой – изображением тяжелой жизни крепостного </a:t>
            </a:r>
            <a:endParaRPr lang="ru-RU" dirty="0" smtClean="0"/>
          </a:p>
          <a:p>
            <a:r>
              <a:rPr lang="ru-RU" dirty="0" smtClean="0"/>
              <a:t>крестьянства.</a:t>
            </a:r>
            <a:endParaRPr lang="ru-RU" dirty="0"/>
          </a:p>
          <a:p>
            <a:r>
              <a:rPr lang="ru-RU" dirty="0"/>
              <a:t>2. Изображением лучших качеств русского народа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Образом рассказчика , выступающего в роли действующего лица, охотника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4. Лирическими отступлениями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5. Общим настроением, идейным пафосом произведения: антикрепостническим и </a:t>
            </a:r>
            <a:r>
              <a:rPr lang="ru-RU" dirty="0" smtClean="0"/>
              <a:t>народным.</a:t>
            </a:r>
            <a:endParaRPr lang="ru-RU" dirty="0"/>
          </a:p>
          <a:p>
            <a:r>
              <a:rPr lang="ru-RU" dirty="0"/>
              <a:t>6. Содержат мастерские пейзажные зарисовки русской </a:t>
            </a:r>
            <a:r>
              <a:rPr lang="ru-RU" dirty="0" smtClean="0"/>
              <a:t>природы</a:t>
            </a:r>
            <a:endParaRPr lang="ru-RU" dirty="0"/>
          </a:p>
          <a:p>
            <a:r>
              <a:rPr lang="ru-RU" dirty="0"/>
              <a:t>7. «Открытые» концовки и «подхватывающие» </a:t>
            </a:r>
            <a:r>
              <a:rPr lang="ru-RU" dirty="0" smtClean="0"/>
              <a:t>начала.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048" y="4377878"/>
            <a:ext cx="8065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Задача </a:t>
            </a:r>
            <a:r>
              <a:rPr lang="ru-RU" dirty="0"/>
              <a:t>автора — не столько дать картины противоборства помещиков и крестьян в крепостнической России, сколько показать вневременные психологические черты, свойственные русскому народу вообще.</a:t>
            </a:r>
          </a:p>
        </p:txBody>
      </p:sp>
    </p:spTree>
    <p:extLst>
      <p:ext uri="{BB962C8B-B14F-4D97-AF65-F5344CB8AC3E}">
        <p14:creationId xmlns:p14="http://schemas.microsoft.com/office/powerpoint/2010/main" val="40718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5645" y="2372187"/>
            <a:ext cx="80863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С 1855 г. по 1862 Тургенев пишет, следуя традициям Диккенса, Ж. Санд и Лермонтова, целый ряд социально-психологических романов: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/>
              <a:t>«Рудин» (1855),  </a:t>
            </a:r>
            <a:r>
              <a:rPr lang="ru-RU" dirty="0" smtClean="0">
                <a:cs typeface="Arial" pitchFamily="34" charset="0"/>
              </a:rPr>
              <a:t>«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Дворянское гнездо» (1856), «Накануне» (1860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), «Отцы и Дети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»(1862)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5646" y="404664"/>
            <a:ext cx="808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Под </a:t>
            </a:r>
            <a:r>
              <a:rPr lang="ru-RU" dirty="0"/>
              <a:t>впечатлением смерти Гоголя в 1852 году Тургенев опубликовал некролог, запрещенный цензурой. За это был арестован на месяц, а затем выслан в свое имение без права выезда за пределы Орловской губернии.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5646" y="1242621"/>
            <a:ext cx="8086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Во </a:t>
            </a:r>
            <a:r>
              <a:rPr lang="ru-RU" dirty="0"/>
              <a:t>время ареста и ссылки создал повести "Муму" 1852 год и "Постоялый двор" 1852 год на "крестьянскую" тему. Однако его все больше занимала жизнь русской интеллигенции, которой посвящены повести "Дневник лишнего человека" 1850 год, "Яков Пасынков" 1855 год, "Переписка" 1856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1856" y="3214904"/>
            <a:ext cx="8074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В </a:t>
            </a:r>
            <a:r>
              <a:rPr lang="ru-RU" dirty="0"/>
              <a:t>промежутках между романами Тургенев пишет ряд повестей, таких как “Ася” (1958), “Фауст” (1856), “Первая любовь” (1860), статью “Гамлет и Дон-Кихот” (1860)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6614" y="4092426"/>
            <a:ext cx="7985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И. С. Тургенев активно стремится популяризировать русскую литературу среди европейских читателей. В 1863 году он переводит на французский язык «Евгения Онегина» (совместно с Луи Виардо), в 1865 году - «</a:t>
            </a:r>
            <a:r>
              <a:rPr lang="ru-RU" dirty="0" err="1"/>
              <a:t>Mцыри</a:t>
            </a:r>
            <a:r>
              <a:rPr lang="ru-RU" dirty="0"/>
              <a:t>» М. Ю. Лермонтова. Писатель привлекает внимание лучших переводчиков к произведениям русской классики.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63063" y="5482392"/>
            <a:ext cx="67322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1867 г. появляется роман “Дым”, где описывается жизнь русских дворян за границей и их полная социальная несостоятельность и оторванность от русской действительности.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2620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</a:t>
            </a:r>
            <a:r>
              <a:rPr lang="ru-RU" dirty="0" smtClean="0"/>
              <a:t>Тургенев </a:t>
            </a:r>
            <a:r>
              <a:rPr lang="ru-RU" dirty="0"/>
              <a:t>с середины 1860-х годов практически постоянно проживал за границей, лишь наездами бывая на родине. Он построил себе дом в Баден-Бадене, возле дома семьи Виардо. В 1870 году, после франко-прусской войны, Полина и Иван Сергеевич покинули город и поселились во Франции.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86511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spc="300" dirty="0">
                <a:solidFill>
                  <a:srgbClr val="CC0066"/>
                </a:solidFill>
                <a:latin typeface="Monotype Corsiva" pitchFamily="66" charset="0"/>
              </a:rPr>
              <a:t>Последние годы жизни И. С. Тургенева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5052" y="4653903"/>
            <a:ext cx="5583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solidFill>
                  <a:prstClr val="black"/>
                </a:solidFill>
              </a:rPr>
              <a:t>    </a:t>
            </a: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1882 году Тургенев заболел раком позвоночника. Тяжелыми были последние месяцы его жизни, тяжелой была и смерть. Жизнь Ивана Тургенева оборвалась 22 августа 1883 </a:t>
            </a:r>
            <a:r>
              <a:rPr lang="ru-RU" dirty="0" smtClean="0">
                <a:solidFill>
                  <a:prstClr val="black"/>
                </a:solidFill>
              </a:rPr>
              <a:t>года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в </a:t>
            </a:r>
            <a:r>
              <a:rPr lang="ru-RU" dirty="0" err="1">
                <a:solidFill>
                  <a:prstClr val="black"/>
                </a:solidFill>
              </a:rPr>
              <a:t>Буживале</a:t>
            </a:r>
            <a:r>
              <a:rPr lang="ru-RU" dirty="0">
                <a:solidFill>
                  <a:prstClr val="black"/>
                </a:solidFill>
              </a:rPr>
              <a:t> под Парижем</a:t>
            </a:r>
            <a:r>
              <a:rPr lang="ru-RU" dirty="0" smtClean="0">
                <a:solidFill>
                  <a:prstClr val="black"/>
                </a:solidFill>
              </a:rPr>
              <a:t>. Тело </a:t>
            </a:r>
            <a:r>
              <a:rPr lang="ru-RU" dirty="0">
                <a:solidFill>
                  <a:prstClr val="black"/>
                </a:solidFill>
              </a:rPr>
              <a:t>великого писателя было, согласно его желанию, привезено в Петербург и похоронено на Волковом </a:t>
            </a:r>
            <a:r>
              <a:rPr lang="ru-RU" dirty="0" smtClean="0">
                <a:solidFill>
                  <a:prstClr val="black"/>
                </a:solidFill>
              </a:rPr>
              <a:t>кладбище, возле </a:t>
            </a:r>
            <a:r>
              <a:rPr lang="ru-RU" dirty="0">
                <a:solidFill>
                  <a:prstClr val="black"/>
                </a:solidFill>
              </a:rPr>
              <a:t>могилы Белинского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lounb.ru/lipmap/img/personalii/turgen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9731"/>
            <a:ext cx="1996494" cy="2531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synbooks.ru/images/product/books/11286/11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880">
            <a:off x="1539750" y="4941038"/>
            <a:ext cx="1175374" cy="1479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878464" y="2256396"/>
            <a:ext cx="3997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1882г «Стихотворения в прозе» справедливо считаются заключительным аккордом литературной деятельности писателя. В них нашли отражение искания , раздумья, противоречия </a:t>
            </a:r>
          </a:p>
          <a:p>
            <a:r>
              <a:rPr lang="ru-RU" dirty="0" smtClean="0"/>
              <a:t>последних лет, тяжёлые </a:t>
            </a:r>
          </a:p>
          <a:p>
            <a:r>
              <a:rPr lang="ru-RU" dirty="0" smtClean="0"/>
              <a:t>переживания, личная </a:t>
            </a:r>
          </a:p>
          <a:p>
            <a:r>
              <a:rPr lang="ru-RU" dirty="0" smtClean="0"/>
              <a:t>неустроенность.</a:t>
            </a:r>
            <a:endParaRPr lang="ru-RU" dirty="0"/>
          </a:p>
        </p:txBody>
      </p:sp>
      <p:pic>
        <p:nvPicPr>
          <p:cNvPr id="1030" name="Picture 6" descr="Почер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2" y="2564130"/>
            <a:ext cx="2316615" cy="1581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411936" y="4068106"/>
            <a:ext cx="2466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Рукопись стихотворения в прозе "Русский язык</a:t>
            </a:r>
            <a:r>
              <a:rPr lang="ru-RU" sz="1600" dirty="0" smtClean="0"/>
              <a:t>". Автограф</a:t>
            </a:r>
            <a:r>
              <a:rPr lang="ru-RU" sz="1600" dirty="0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3637605"/>
            <a:ext cx="3635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150" dirty="0">
                <a:solidFill>
                  <a:srgbClr val="0000FF"/>
                </a:solidFill>
                <a:latin typeface="Monotype Corsiva" pitchFamily="66" charset="0"/>
              </a:rPr>
              <a:t> «Я никогда ни одной строчки в жизни не напечатал </a:t>
            </a:r>
            <a:endParaRPr lang="ru-RU" sz="2000" b="1" spc="150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ctr"/>
            <a:r>
              <a:rPr lang="ru-RU" sz="2000" b="1" spc="150" dirty="0" smtClean="0">
                <a:solidFill>
                  <a:srgbClr val="0000FF"/>
                </a:solidFill>
                <a:latin typeface="Monotype Corsiva" pitchFamily="66" charset="0"/>
              </a:rPr>
              <a:t>не </a:t>
            </a:r>
            <a:r>
              <a:rPr lang="ru-RU" sz="2000" b="1" spc="150" dirty="0">
                <a:solidFill>
                  <a:srgbClr val="0000FF"/>
                </a:solidFill>
                <a:latin typeface="Monotype Corsiva" pitchFamily="66" charset="0"/>
              </a:rPr>
              <a:t>на русском языке</a:t>
            </a:r>
            <a:r>
              <a:rPr lang="ru-RU" sz="2000" b="1" spc="150" dirty="0" smtClean="0">
                <a:solidFill>
                  <a:srgbClr val="0000FF"/>
                </a:solidFill>
                <a:latin typeface="Monotype Corsiva" pitchFamily="66" charset="0"/>
              </a:rPr>
              <a:t>»</a:t>
            </a:r>
            <a:endParaRPr lang="ru-RU" sz="2000" b="1" spc="15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2300</Words>
  <Application>Microsoft Office PowerPoint</Application>
  <PresentationFormat>Экран (4:3)</PresentationFormat>
  <Paragraphs>125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gonshtein</cp:lastModifiedBy>
  <cp:revision>78</cp:revision>
  <dcterms:created xsi:type="dcterms:W3CDTF">2013-07-29T17:42:42Z</dcterms:created>
  <dcterms:modified xsi:type="dcterms:W3CDTF">2020-11-23T09:38:25Z</dcterms:modified>
</cp:coreProperties>
</file>