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72" r:id="rId13"/>
    <p:sldId id="273" r:id="rId14"/>
    <p:sldId id="274" r:id="rId15"/>
    <p:sldId id="275" r:id="rId16"/>
    <p:sldId id="259" r:id="rId17"/>
    <p:sldId id="261" r:id="rId18"/>
    <p:sldId id="276" r:id="rId19"/>
    <p:sldId id="277" r:id="rId20"/>
    <p:sldId id="279" r:id="rId21"/>
    <p:sldId id="288" r:id="rId22"/>
    <p:sldId id="280" r:id="rId23"/>
    <p:sldId id="278" r:id="rId24"/>
    <p:sldId id="281" r:id="rId25"/>
    <p:sldId id="270" r:id="rId26"/>
    <p:sldId id="266" r:id="rId27"/>
    <p:sldId id="267" r:id="rId28"/>
    <p:sldId id="283" r:id="rId29"/>
    <p:sldId id="289" r:id="rId30"/>
    <p:sldId id="284" r:id="rId31"/>
    <p:sldId id="290" r:id="rId32"/>
    <p:sldId id="285" r:id="rId33"/>
    <p:sldId id="262" r:id="rId34"/>
    <p:sldId id="286" r:id="rId35"/>
    <p:sldId id="265" r:id="rId36"/>
    <p:sldId id="269" r:id="rId37"/>
    <p:sldId id="287" r:id="rId38"/>
    <p:sldId id="264" r:id="rId39"/>
    <p:sldId id="263" r:id="rId40"/>
    <p:sldId id="268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9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1C40-6FF1-4B51-A6CE-2EE020C6F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BF175-304B-4370-8B57-CBFCFED23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76F5-B416-44FA-9463-F187645A9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856E-0313-4FD5-BAC2-4E47C938F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A5F6-82C6-4D46-B966-B61673546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16AA0-647B-4662-86C2-591FCA107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05A0-D7E3-4B1D-BF46-F0B849634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68FEF-F994-47C0-8786-FDECE8B7F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9D3D-1657-448B-AEE3-E3F33AB24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BA62-24FE-42B6-AE2F-05EBE9252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9A8FD-15F1-4F98-B973-83A0A2F5A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D207-E2C4-4F64-A2D5-A040DC80C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C794-8893-4F48-B5B8-D5F999B71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F5A0-F549-4EC7-8060-C1CFDBA70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AD20F-5B5F-4807-8AE3-17D5AF7D1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4B71-D86F-4488-948F-B3F2A9847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277D-4493-47A5-AC40-C53876867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27D7-EDF8-46E1-8547-A5F20AA44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39BC-D495-4CC3-AB15-ED0DDFDDB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0912-16D9-4855-B036-2FF421F80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B9F7-3E79-4C49-B1EF-C6C13B9F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881D-D2BB-42BB-AA02-13C11E784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402D-2411-4FDD-B860-F64CEE0DF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C1E6-2DE1-43CD-801D-3052CC651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9B504-5000-43F0-8F8B-25D6080E5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DD6FA-8DBF-44DF-8DF4-C21554276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45CD-BDDC-4119-8C99-A0346F177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6920-9F1B-4E78-B00B-858D2C4BE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C2A44-300A-4CE6-870D-EC415F1EC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1226-2619-4F4B-99E5-0A1275EAA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23D2-8276-46A8-8560-4E098C2CD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CA0D-580D-438C-B544-143C71CB3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5AAA-8924-4B20-B0C7-AD97CCD3E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5A1F-DAD3-44A3-86DA-BC351655A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0B01-785D-4563-8C34-9E4E2869F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31C8-25A4-44D9-A760-ED7496CB9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62F75-5FBC-4110-AC20-95A944F78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17F64-F3D2-4988-9D75-89A2E8388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80349-B5BF-4B90-9E6C-0F3DCC2BA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EE7D-218B-427C-89EB-27683BC3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6127D-D854-471C-A6FB-DF1581C32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4D36-FE91-4079-9F60-3247AB2CB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593D3-A575-4D69-A1D4-088BEC203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9EBA7-108B-40F8-AA72-B0BC0B229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336F6-577D-4104-BAD2-15B444EA7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8194-AE8E-405A-8EE2-195B0F5A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1E8ED-5BD7-4F70-BCE8-91141354B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AED0-3F87-430A-BE2B-149BEEF68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725B-E50C-45DF-BFDA-08ED83231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3167-2ADB-4F08-9277-8E0C833FE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5947-258C-4945-B39C-69A8BB632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4AE1-BF06-47A0-9523-F315B8712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69A0-222F-48F5-A7F0-62F49F435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0876-2B08-4C68-A062-8A007AD73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EC21-0D58-40C1-AE8B-B83E3F544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04702-74F8-4634-BC01-71FDA39D1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5B9C5-598F-415F-9778-85733AEAC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E4D86-D902-40D5-A7AE-FFF8BCEC3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76DD-B479-4B22-A951-08F4FC221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576A-C726-4235-BC07-D748C9F40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36C5-8214-4315-BDF8-32AB27C7F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F1B54-F946-4E92-9E99-58E51D0CB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CB9A-D117-4D2A-AF1C-0576CCFD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2EA4-B13F-4C74-A7AD-2B3C4ED2A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82D7-189E-41BE-98A5-32980F121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74AE-0BE4-435D-8DFF-C62C4B2A9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FF1A0-029A-4A17-88C9-F7BE99F4E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09AEB-1B60-4E68-819C-AE053B7F6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3629B-D67F-4EFB-851E-6764A4BDB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0A09C-FE68-4798-90E5-5C86AEF9F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8B0F-180B-4A3B-AD1D-3A1CF9A6A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3CEF8-C8F5-4E4A-A633-643D486DD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8693-4EB8-408D-B4E5-11859C21E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8502-0023-4784-ABD5-A7BCA40AC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3747-2E7D-415D-8AFB-757A067AD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03917-B307-47D9-ABCF-EC6E6B811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297B-A9C1-4F3B-B4AA-6C2F51D0C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0B99-AE67-40D0-8DFE-1759A588F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881B-B406-4B7B-9370-3CCE9C204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FC16-5AE7-4591-B358-A7F5D0090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34DB9-9E4B-4BFF-AFC6-1240B6C58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D13CA-742E-430D-AC53-AF0A4DA5B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B30C6-A8A8-4A27-B54E-1F483A2F3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51BA-934B-4637-A744-470AE57DD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26EA-553C-47D7-859B-818ABC33D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9DD69-FF7F-41BC-A16D-656C3D9B0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2BC4-2CF8-44E1-9CF6-4319BB002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3B14F-31CB-4F54-BE08-93526E8AB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6529-59C9-49BC-A983-0BB888623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7991-0E2F-424B-827F-EF9FB5B0B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CC803-3260-4D6E-A964-7D7B89923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B5E04-346F-4135-86F3-771AE454C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18DE1-47CE-4E7F-B45E-0B3A50721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AEB0-CD14-4C8C-A420-105407DF8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0616-98EA-435C-9263-D7B4761CF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4547E-841F-4ACA-AE30-B5857103E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3D2B-7FDB-401C-8473-5F57AC272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0AD6-7849-4741-9CCF-164B2E4DD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A2D4-6B45-4A9A-97C5-687729EA3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5B794-AE32-48A9-B878-12913DD569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1F6AD5-8EBD-4A95-9B03-3828EB49EB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10344-9D1A-465D-8319-2F2B26369C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A90E5-537F-46F0-B85C-C67081631B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A34BBC-ECB2-4B94-933F-3A44984AAF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64553E-0F18-40EB-A135-0F2EBF6BAB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25B7D5-2F3E-48A7-911C-B8E82A975B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92EF0C-6D80-4D33-8632-545D198309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46494B-2516-4FF4-A222-442D008A72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/>
          <a:lstStyle/>
          <a:p>
            <a:r>
              <a:rPr lang="ru-RU" sz="2800" b="1" cap="all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2800" b="1" cap="all" dirty="0" smtClean="0">
                <a:solidFill>
                  <a:srgbClr val="FFFF00"/>
                </a:solidFill>
              </a:rPr>
              <a:t>ТЕМА ЛЮБВИ В РОМАНЕ»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cap="all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(ЖЕНСКИЕ ОБРАЗЫ В РОМАНЕ</a:t>
            </a:r>
            <a:br>
              <a:rPr lang="ru-RU" sz="2800" b="1" cap="all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cap="all" dirty="0">
                <a:solidFill>
                  <a:schemeClr val="accent3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И. А. ГОНЧАРОВА «ОБЛОМОВ»)</a:t>
            </a:r>
            <a:endParaRPr lang="ru-RU" sz="2800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572032" cy="3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5072066" y="409928"/>
            <a:ext cx="392909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Жизнь ее наполнилась так тихо, незаметно для всех, что она жила в своей новой сфере, не возбуждая внимания, без видимых порывов и тревог. Она делала то же, что прежде, для всех других, но делала все иначе.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Она ехала и во французский спектакль, но содержание пьесы получало какую-то связь с ее жизнью; читала книгу, и в книге непременно были строки с искрами ее ума, кое-где мелькал огонь ее чувств, записаны были сказанные вчера слова, как будто автор подслушал, как теперь бьется у ней сердце.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420820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Она вспомнила предсказания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он часто говорил ей, что она не начинала еще жить, и она иногда обижалась, зачем он считает ее за девочку, тогда как ей двадцать лет. А теперь она поняла, что он был прав, что она только что начала жить.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Вот когда заиграют все силы в вашем организме, тогда заиграет жизнь и вокруг вас, и вы увидите то, на что закрыты у вас глаза теперь, услышите, чего не слыхать вам: заиграет музыка нерв, услышите шум сфер, будете прислушиваться к росту травы. Погодите, не торопитесь, придет само! — грозил он.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Оно пришло. «Это, должно быть, силы играют, организм проснулся...» — говорила она его словами, чутко вслушиваясь в небывалый трепет, зорко и робко вглядываясь в каждое новое проявление пробуждающейся новой силы.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142844" y="3461812"/>
            <a:ext cx="878687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Обломову же новое чувство незнакомо. Он путается, теряется, стыдится. Он любит Ольгу сердцем, любит нежно, послушно, стыдливо. Его душа пробуждается, потому что живая. Он черпает что-то из Ольги, и сердце его начинает биться, а мозг работать. Ольга вливает в него энергию, любовь к действию, которые заставляют его работать, думать, читать, заниматься хозяйством, мысли его постепенно начинают оформляться. Хотя иногда еще в него вползает “червь неуверенности и лености” и опять хочется спрятать голову под крыло, но Ольга вновь вливает в него надежду, не бросает его, а мягко, по-матерински направляет и наставляет, и Обломов опять живет, опять работает, опять самостоятельно пытается решать. Ольга всегда на “страже”, всегда поможет, всегда научит.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28722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00364" y="428604"/>
            <a:ext cx="600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 силу своей нравственности, окрыленной мечтой, которая заключается в “оживлении” Обломова, она взрослеет, детскость исчезает, чувства оформляются, она “перерастает” Илью Ильича и берет на себя трудную роль — </a:t>
            </a:r>
            <a:r>
              <a:rPr lang="ru-RU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роль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“путеводной звезды”. Ольга пытается “поставить Обломова на ноги”, научить действию, вывести из покоя и лености. Все это просчитывается в голове Ольги, и поэтому-то, наверное, на многие вопросы чувств она пытается найти ответы в своей голове.</a:t>
            </a: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214282" y="181200"/>
            <a:ext cx="871543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Но часто в мечтах Обломова вставала идиллическая картина: Обломовка, все хорошо, спокойно вокруг, большой дом, где покойно живут он, Илья Ильич, и Ольга, а вокруг бегают дети, и нет в этом уголке ни волнений, ни движения, но лишь спокойствие, умеренность и тишина.</a:t>
            </a:r>
            <a:endParaRPr lang="ru-RU" sz="1600" b="1" dirty="0" smtClean="0">
              <a:solidFill>
                <a:srgbClr val="FFFF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 вот оно, это противоречие!!! Ольга видит в своих мечтах деятельного и активного человека, а Обломов — все ту же идиллическую картинку, то есть “они выдают то, что говорит сердце, а голос сердца проходит через воображение”. Только, увы, воображают они по-разному. Обломов не учится любить, не понимает, чего хочет от него Ольга, а стремится к своей идиллии, пытаясь поскорее покончить с “требованиями Ольги”.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 Обломов постепенно понимает, что что-то в этой любви потерялось, что она потускнела. В силу его идиллического воспитания любовь Ольги для него превратилась из “радужной” в “требующую”. Он тяготится ею.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00438"/>
            <a:ext cx="4049647" cy="31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Обломов начинает чаще обедать дома, ездить в театр не по зову души, которая должна иметь нравственную подпитку, а по требованию Ольги, он хочет поскорее со всем этим покончить и впасть в леность, дремоту и спокойствие. Илья Ильич говорит себе: “Ах, скорей бы кончить да сидеть с ней рядом, не таскаться такую даль сюда! А то после такого лета да еще видеться урывками, украдкой, играть роль влюбленного мальчика... Правду сказать, я бы сегодня не поехал в театр, если б уж был женат: шестой раз слышу эту оперу...”</a:t>
            </a:r>
            <a:endParaRPr lang="ru-RU" b="1" dirty="0" smtClean="0">
              <a:solidFill>
                <a:srgbClr val="FFFF00"/>
              </a:solidFill>
            </a:endParaRPr>
          </a:p>
          <a:p>
            <a:pPr lvl="0" algn="just" eaLnBrk="0" hangingPunct="0"/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Гармония отношений Ольги и Обломова нарушена. У них даже со временем иссякают темы для разговоров.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 descr="C:\Users\MSI\Desktop\b07.jpg"/>
          <p:cNvPicPr>
            <a:picLocks noChangeAspect="1" noChangeArrowheads="1"/>
          </p:cNvPicPr>
          <p:nvPr/>
        </p:nvPicPr>
        <p:blipFill>
          <a:blip r:embed="rId2" cstate="print"/>
          <a:srcRect t="14844"/>
          <a:stretch>
            <a:fillRect/>
          </a:stretch>
        </p:blipFill>
        <p:spPr bwMode="auto">
          <a:xfrm>
            <a:off x="2071670" y="3143248"/>
            <a:ext cx="5072074" cy="3455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628" y="42860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2337" name="Rectangle 1"/>
          <p:cNvSpPr>
            <a:spLocks noChangeArrowheads="1"/>
          </p:cNvSpPr>
          <p:nvPr/>
        </p:nvSpPr>
        <p:spPr bwMode="auto">
          <a:xfrm>
            <a:off x="214282" y="172813"/>
            <a:ext cx="89297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Как тревоги, мучения Обломова отразились в его письме?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500174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4643438" y="763884"/>
            <a:ext cx="428628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письме Обломов выразил и свою любовь, и боязнь оказаться не тем человеком, кого сможет полюбить такая девушка, как Ольга. Он глубоко понимает Ольгу, как, может быть. Она сама не понимает себя: « Я только хочу доказать вам, что ваше настоящее «люблю» не есть настоящая любовь, а будущая; это только бессознательная потребность любить, которая за недостатком настоящей пищи, за отсутствием огня, горит фальшивым, негреющим светом…» - пишет он в своем послании. При этом Гончаров выступает тонким психологом. Когда человеку трудно принять какое-то решение, выразить свою боль, легче довериться листу бумаги и на нем излить свою душу. Не случайно, написав письмо, Обломов почувствовал, что ему стало не так тяжело. «Я почти счастлив…Отчего это? Должно быть, оттого, что я сбыл груз души в письмо».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1562" b="4687"/>
          <a:stretch>
            <a:fillRect/>
          </a:stretch>
        </p:blipFill>
        <p:spPr bwMode="auto">
          <a:xfrm>
            <a:off x="214282" y="714356"/>
            <a:ext cx="44268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705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208046"/>
            <a:ext cx="900115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И. Ф. Анненский: «Ольга – миссионерка умеренная, уравновешенная. В ней не желание пострадать, а чувство долга… Миссия у нее скромная – разбудить спящую душу. Влюбилась она не в Обломова, а в свою мечту. Обломов… был лишь удобным объектом для ее девической мечты и игры в любовь».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85728"/>
            <a:ext cx="37112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4286248" y="176035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Прав ли Илья Ильич в оценке чувства Ольги?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4214810" y="899605"/>
            <a:ext cx="492919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Как вы думаете, было ли будущее у этих отношений, и если да, то сулило бы оно счастье обоим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4286248" y="1884760"/>
            <a:ext cx="4857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Кто виноват в причине разрыва их отношений?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4214810" y="2629334"/>
            <a:ext cx="49291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одной стороны, из-за идиллического воспитания Ильи Ильича, его вечной тяги к покою и тишине, а с другой стороны, по его собственной вине. Обломов "сам виноват. Он не оценил, не понял. Анненский писал по поводу этого разрыва следующее: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Ольга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девушка с большим запасом здравого смысла, самостоятельности и воли, главное. Обломов первый, конечно, понимает химеричность их романа, но она первая его разрывает. Гармония романа кончилась давно, да она, может, и мелькнула всего на два мгновения; оба, и Ольга и Обломов, переживают сложную внутреннюю жизнь, но уже совершенно независимо друг от друга; в совместных отношениях идет скучная проза.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Нужен был какой-нибудь вздор, чтобы оборвать эти совсем утончившиеся нити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36433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4286248" y="484167"/>
            <a:ext cx="471490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Тот же Анненский пишет по поводу Ольги: “Любовь — это не покой, она должна иметь нравственный результат, прежде всего для любящих. Так понимает это Ольга”. Но у Обломова свое понимание.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 в своем последнем разговоре с Обломовым Ольга говорит: “...Я слишком понадеялась на свои силы... Не о первой молодости и красоте мечтала я: я думала, что я оживлю тебя, что ты можешь еще жить для меня, — а ты давно уже умер. Я не предвидела этой ошибки, я все ждала, надеялась!..”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39723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29190" y="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4429124" y="613588"/>
            <a:ext cx="450059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для Обломова эта любовь навсегда останется в сердце. И он будет вспоминать ее как что-то светлое, ясное, чистое. Это была духовная любовь. Эта любовь была лучом света, она пыталась пробудить душу и развить ее. И Обломов понимает причину разрыва. Ольга задает горький вопрос: "Кто проклял тебя, Илья? Что ты сделал? &lt;...&gt; Что сгубило тебя? Нет имени этому злу..." "Есть, - отвечает Илья. - Обломовщина!"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у него нет сил сопротивляться ей. И Илья Ильич вскоре засыпает духовно, а потом и физически.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4929190" y="342840"/>
            <a:ext cx="421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любила ли Ольга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572000" cy="345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479635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0" y="3712681"/>
            <a:ext cx="892971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Вы любите Андрея? — спросил ее Обломов и погрузил напряженный,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испытующии</a:t>
            </a:r>
            <a:r>
              <a:rPr lang="ru-RU" sz="1600" dirty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взгляд в ее глаза.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Да, конечно, если он любит меня больше других, я его и подавно, — отвечала она серьезно.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Обломов глядел на нее молча; она ответила ему простым, молчаливым взглядом.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Он любит Анну Васильевну тоже, и Зинаиду Михайловну, да все не так, — продолжала она, — он с ними не станет сидеть два часа, не смешит их и не рассказывает ничего от души; он говорит о делах, о театре, о новостях, а со мной он говорит, как с сестрой... нет, как с дочерью, — поспешно прибавила она, — иногда даже бранит, если я не пойму чего-нибудь вдруг или не послушаюсь, не соглашусь с ним. А их не бранит, и я, кажется, за это еще больше люблю его.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227945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Цели: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раскрыть характеры и идеалы Ольги Ильинской и Агафьи Матвеевны Пшеницыной;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воссоздать историю взаимоотношений женщин с Обломовым;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 учащихся умение анализировать эпизоды, образы-персонажи, высказывать свое отношение к героям.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214282" y="402697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Ольга выходит замуж 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Именно он сумел добиться того, что в душе Ольги здравый смысл, рассудок окончательно победили терзавшее ее чувство. Ее жизнь можно назвать счастливой. Она верит в своего мужа, а потому любит его. Но Ольга начинает чувствовать необъяснимую тоску.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Почему? Как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относится к любви?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3116"/>
            <a:ext cx="6000744" cy="440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876"/>
            <a:ext cx="86439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Вот куда должны быть потрачены силы Ольги…. К счастью, Ольга не целиком женщина головного пафоса. Всё больше в романе раскрываются права её сердца. Ольга не всегда наделена самообладанием, подчас теряется перед неожиданными трудностями – и это усложняет образ, делает его художественно убедительным. … В отношениях с Обломовым Ольга подымается до </a:t>
            </a:r>
            <a:r>
              <a:rPr lang="ru-RU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тго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самоотвержения в любви, которое украшает это чувство и остается на всю жизнь памятью сердца. …Ольга ещё не знает своих сил и пределов своих возможностей. Наградой за её любовь должна быть огромная, всепоглощающая цель жизни, которую она пока ищет в избранном мужчине. Она должна найти эту цель».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285728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В.И.Кулешов дает такую оценку: «</a:t>
            </a:r>
            <a:r>
              <a:rPr lang="ru-RU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Штольц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на высокой ступени своей активной жизни оказался тем же Обломовым, уготавливающим Ольге роль «матери – созидательницы и участницы нравственной и общественной жизни целого счастливого поколения». Эти </a:t>
            </a:r>
            <a:r>
              <a:rPr lang="ru-RU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пететические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 слова значат совсем немногое: речь идет о детях, о маленьких «</a:t>
            </a:r>
            <a:r>
              <a:rPr lang="ru-RU" b="1" dirty="0" err="1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Штольцах</a:t>
            </a:r>
            <a:r>
              <a:rPr lang="ru-RU" b="1" dirty="0" smtClean="0">
                <a:solidFill>
                  <a:srgbClr val="FFFF00"/>
                </a:solidFill>
                <a:ea typeface="Calibri" pitchFamily="34" charset="0"/>
                <a:cs typeface="Times New Roman" pitchFamily="18" charset="0"/>
              </a:rPr>
              <a:t>», о созидательнице клана, «нравственной и общественной»психологии дельцов, умеющих хватать прибыль на лету, таких же непосед.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3047" r="8984"/>
          <a:stretch>
            <a:fillRect/>
          </a:stretch>
        </p:blipFill>
        <p:spPr bwMode="auto">
          <a:xfrm>
            <a:off x="214282" y="428603"/>
            <a:ext cx="2714644" cy="309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214282" y="373074"/>
            <a:ext cx="6454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Как вы думаете, найдет она эту цель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142844" y="991726"/>
            <a:ext cx="87868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 них есть всё, что нужно для счастья: они молоды, преисполнены энергии, они понимают и ценят друг  друга, у них всё получается, есть имение, дом в </a:t>
            </a:r>
            <a:r>
              <a:rPr lang="ru-RU" sz="2000" b="1" dirty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етербурге, дом в Крыму. Есть всё. А полного счастья нет.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посвящает её в свои дела, не ограничивая её узким кругом семейных забот, а Ольга « с мужественным любопытством глядела на этот новый образ жизни, озирала его с ужасом и соизмеряла свои силы». Как видим, перед Ольгой опять встает вопрос о смысле жизни,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 него не отвечает. Как и Обломов, он прячет голову под крылышко: «Мы не пойдем с Манфредами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Фаустами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на дерзкую борьбу с мятежными вопросами, не примем их вызова, склоним головы и смиренно переживем трудную минуту…». Механическая, деятельная жизнь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не дает тех возможностей для движения души, которые были в ее чувстве к Обломову. И даже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угадывает: "Узнав раз, его разлюбить невозможно". С любовью к Обломову умирает часть души Ольги, она навсегда остается жертвой.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"Ольга, по своему развитию, представляет высший идеал, какой только может теперь русский художник вызвать из теперешней русской жизни, &lt;...&gt; живое лицо, только такое, каких мы еще не встречали", - писал Добролюбов, - </a:t>
            </a:r>
            <a:r>
              <a:rPr lang="ru-RU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Ольга бросила Обломова, когда перестала в него верить, она оставит и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Штольца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ежели перестанет верить в него</a:t>
            </a:r>
            <a:r>
              <a:rPr lang="ru-RU" b="1" dirty="0" smtClean="0"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FFFF00"/>
              </a:solidFill>
              <a:latin typeface="Arial" pitchFamily="34" charset="0"/>
            </a:endParaRPr>
          </a:p>
          <a:p>
            <a:pPr lvl="0" algn="just" eaLnBrk="0" hangingPunct="0"/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можем уверенно сказать, что Ольга Ильинская продолжает ту галерею прекрасных женских типов, которую открыла Татьяна Ларина и которыми будет восхищаться не одно поколение читателей.</a:t>
            </a:r>
            <a:endParaRPr lang="ru-RU" b="1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714620"/>
            <a:ext cx="4090986" cy="38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285720" y="284033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Давайте дополним нашу таблицу «сравнительная характеристика Обломова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» новой графой – отношение героев к любви.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60" y="1397000"/>
          <a:ext cx="842968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32004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Штольц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          Обломов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положительн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отрицательн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положительн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отрицательн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любви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Штольц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посвящает её в свои дела, не ограничивая её узким кругом семейных забот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замкнутый круг интересов прозаически неутомимого, деятельного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Штольца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неприемлемы для требовательной, ищущей, самоотверженной Ольги, стремящейся идти вперед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Обломов познает счастье настоящей жизни и ничтожество прошедшей благодаря чувству к Ольге и самой Ольге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инертность, апатия Обломова оказались сильнее любви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7158" y="303370"/>
            <a:ext cx="814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Какова позиция автора к своим героям?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620066"/>
            <a:ext cx="8715436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Добродушное отношение к Обломову, к изображаемой жизни – при отрицании ее основ (Обломов – порождение и следствие «обломовщины», исторически уходящий тип носителя дворянской культуры); бесстрастное отношение 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делец новой формации, представитель людей новой эпохи, однако практицизм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ограниченность его интересов далеки от нравственных идеалов.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2742384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какова же любовь Агафьи Матвеевны Пшеницыной? И любит ли ее Обломов?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4282" y="3588200"/>
            <a:ext cx="4857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Пшеницына — другой тип женщины. У нее другое воспитание, другой образ мыслей. Она простая, вся душа ее сосредоточена в хозяйстве. Агафья Матвеевна добрая, верная жена, но к будущему героя не ведущая.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r="3125" b="14062"/>
          <a:stretch>
            <a:fillRect/>
          </a:stretch>
        </p:blipFill>
        <p:spPr bwMode="auto">
          <a:xfrm>
            <a:off x="5929322" y="3214686"/>
            <a:ext cx="2524132" cy="335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51905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628" y="500042"/>
            <a:ext cx="3857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FFFF"/>
                </a:solidFill>
              </a:rPr>
              <a:t>Пшеницына любит Обломова без всякой внешней идеи, принимая его таким, каков он есть. Она любит человека, а не личину и не будущего Илью Ильича. И ее любовь намного естественней, задушевней и проще. Агафья Матвеевна просто добрая, преданная, заботливая. И любовь свою она выражает, как может, как позволяет ей ее воспитание: штопает рубашки, печет пироги. Она по-своему старается облегчить жизнь Обломову и делает для этого все, что может. В ее понимании, если человек накормлен, то он счастлив, и мы не можем осуждать ее за это. Каждый по-разному понимает счастье. </a:t>
            </a:r>
            <a:endParaRPr lang="ru-RU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7"/>
            <a:ext cx="41043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572000" y="279212"/>
            <a:ext cx="4357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Гончаров пишет о чувствах Пшеницыной: “Она так полно и много любила Обломова; любила Обломова — как любовника, как мужа и как барина; только рассказать она это не могла никому. Да и никто и не понял бы ее вокруг. Где бы она нашла язык? В лексиконе братца,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Тарантьева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невестки не было таких слов, потому что не было понятий.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Да, у Агафьи Матвеевны не было высоких идей, но ей было дано умение просто любить. Возможно, что она была исключением в своей среде, так как она обрела понятие, понятие такого чувства, как любовь. Просто выразить его не умела по-другому, кроме как печь пироги. Но главное в том, что оно было ей доступно”.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4214842" cy="391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1499"/>
            <a:ext cx="850112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Критик Григорьев в 1859 году писал: “Обломов выбрал Агафью Матвеевну не потому, что у ней локти соблазнительны и что она хорошо готовит пироги, — а потому, что она гораздо больше женщина, чем Ольга. Если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антипод Обломова, то Пшеницына в такой же степени антипод Ольги, “головной”, рассудочно-экспериментальной любви которой противопоставлено душевно-сердечная любовь, о которой можно сказать, что она “стара, как мир”. Женитьба на Агафье Матвеевне — это соединение обломовского образа и духа жизни”.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А что же Обломов? Что же для него Пшеницына?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5720" y="850039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Чувство это не духовное, оно не перерождает “героя, не затрагивает” в нем духовное, а скорее является физической, в нем нет “нравственной искры”. А потому быт Агафьи Матвеевны так близок к его идиллии, а сама она такая простая, не требует ничего.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Все это расслабляет, успокаивает, Обломов постепенно засыпает, на него часто находит “тупая задумчивость”.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 отношение Обломова к Пшеницыной совсем другое — физическое. Если Ольга — это ангел, на которого он смотрит с благоговением, то на Агафью Матвеевну он смотрит, как “на горячую ватрушку”. И он сам не смеет сравнивать чувства к Ольге и к Агафье Матвеевне, говоря, что любовь Ольги можно сравнить только с жизнью в раю.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И мир Пшеницыной — это продолжение того, обломовского мира. Здесь, на Выборгской стороне, живя с доброй, хорошей женщиной, простой и заботливой, Обломов находит “тот покой, довольство и безмятежную тишину”.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4214810" y="386694"/>
            <a:ext cx="492919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И тебя надо купить, любовь,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чистое, законное благо.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И.Гончаров. Обломов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Без Ольги Ильинской и без ее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FFFF00"/>
                </a:solidFill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драмы с Обломовым не узнать      бы нам Ильи Ильича так, как мы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его  теперь знаем…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А.В.Дружинин.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59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51142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“...Вглядываясь, вдумываясь в свой быт и все более и более обживаясь в нем, он наконец решил, что ему некуда больше идти, нечего искать, что идеал жизни осуществился... Он смотрел на настоящий свой быт, как продолжение того же обломовского существования... И здесь, как в Обломовке, ему удавалось дешево отделаться от жизни, выторговать у ней и застраховать себе покой”.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1964124"/>
            <a:ext cx="878687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 жизни Обломова одна любовь была духовная, которая пыталась зажечь в нем жизнь, действие, то есть с “нравственной искрой”. А другая была любовью физической. Это чувство не продвигало его нравственного, духовного развития, ничего не требовало.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3499247"/>
            <a:ext cx="87154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А. В. Дружинин писал: «Агафья Матвеевна, тихая, преданная, всякую минуту готовая умереть за нашего друга, действительно загубила его [Обломова] вконец, навалила гробовой камень над всеми его стремлениями,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ввергнула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его в зияющую пучину…».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876182"/>
            <a:ext cx="9144000" cy="41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Каково ваше мнение об этом образе?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2844" y="5257622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А как вы думаете, относится сам автор к образу Агафьи Матвеевны?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3258"/>
            <a:ext cx="8715436" cy="16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Дом Пшеницыной – корабль, который пойдет ко дну без умного труда этой женщины, это ковчег в житейском море. Автор показывает высокое нравственное значение женской заботы о доме, семье. Неслучайно Гончаров дает Пшеницыной отчество своей матери, те же подробности биографии (раннее вдовство, хозяйственные заботы, ведение дома).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1463139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Сравнение  дома Пшеницыной с кораблем или ковчегом прозвучало не просто так. Вспомните, как попал Обломов в дом на выборгской стороне.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2071678"/>
            <a:ext cx="8929718" cy="412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Мелкий хищник  - Иван Матвеевич Мухояров, «братец» Агафьи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матвеевны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, - вместе с крупным мошенником,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Тарантьевым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пользуясь растерянностью Обломова перед практической стороной жизни, чуть не разорили и не обобрали его. Здесь спасителем является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который взял бумаги Обломова, вывел негодяев на чистую воду, побеседовал с генералом – начальником Ивана Матвеевича  - и козни мошенников расстроились. В этой «криминальной» истории совершенно с неожиданной стороны проявила себя Агафья Матвеевна. Она, ничего не понимающая в делах «братца» и подписывающая, не читая, любую бумагу, которую он дает ей, сердцем почуяла беду, надвигающуюся на дорогого ей Обломова. Видя. Что денег на хозяйство нет, она, никому ничего не говоря, закладывает всё ценное, что у неё есть: жемчуг, столовое серебро, подарки покойного мужа. « Из недели в неделю, изо дня в день тянулась она из сил, мучилась, перебивалась, продала шаль, послала продать парадное платье и осталась в ситцевом ежедневном наряде, с голыми локтями, и по воскресеньям прикрывала шею старой затасканной косынкой». Агафья Матвеевна, принося эти жертвы, хочет лишь одного: чтобы Илья Ильич не заметил, насколько плохи его дела, чтобы он не огорчился.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2481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86314" y="357166"/>
            <a:ext cx="4000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    </a:t>
            </a:r>
            <a:r>
              <a:rPr lang="ru-RU" b="1" dirty="0" smtClean="0">
                <a:solidFill>
                  <a:srgbClr val="FFFFFF"/>
                </a:solidFill>
              </a:rPr>
              <a:t>Любовь Агафьи Матвеевны, почти безмолвная, неловкая, не умеющая выразиться в красивых, незлых словах и впечатляющих жестах, любовь, как-то вечно присыпанная сдобной мукой, но когда надо, то и жертвенная, целиком устремленная на свой объект, а не на саму себя, - эта любовь незаметно преображает простую, заурядную женщину, становится содержанием всей её жизни. Страницы четвертой части книги романа…в частности, гениальный эпизод «</a:t>
            </a:r>
            <a:r>
              <a:rPr lang="ru-RU" b="1" dirty="0" err="1" smtClean="0">
                <a:solidFill>
                  <a:srgbClr val="FFFFFF"/>
                </a:solidFill>
              </a:rPr>
              <a:t>печалования</a:t>
            </a:r>
            <a:r>
              <a:rPr lang="ru-RU" b="1" dirty="0" smtClean="0">
                <a:solidFill>
                  <a:srgbClr val="FFFFFF"/>
                </a:solidFill>
              </a:rPr>
              <a:t>» Пшеницыной по умершему Илье Ильичу. – относятся к вершинам русского любовного лиризма.</a:t>
            </a:r>
          </a:p>
          <a:p>
            <a:pPr algn="r"/>
            <a:r>
              <a:rPr lang="ru-RU" sz="1400" b="1" dirty="0" smtClean="0">
                <a:solidFill>
                  <a:srgbClr val="FFFFFF"/>
                </a:solidFill>
              </a:rPr>
              <a:t>                           </a:t>
            </a:r>
            <a:r>
              <a:rPr lang="ru-RU" sz="1400" b="1" dirty="0" err="1" smtClean="0">
                <a:solidFill>
                  <a:srgbClr val="FFFFFF"/>
                </a:solidFill>
              </a:rPr>
              <a:t>Лощиц</a:t>
            </a:r>
            <a:r>
              <a:rPr lang="ru-RU" sz="1400" b="1" dirty="0" smtClean="0">
                <a:solidFill>
                  <a:srgbClr val="FFFFFF"/>
                </a:solidFill>
              </a:rPr>
              <a:t> Ю. Женские образы                   в романе «Обломов»</a:t>
            </a:r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Роман «Обломов» - это роман о любви. Когда Илья Ильич говорил </a:t>
            </a:r>
            <a:r>
              <a:rPr lang="ru-RU" b="1" dirty="0" err="1">
                <a:solidFill>
                  <a:srgbClr val="FFFF00"/>
                </a:solidFill>
              </a:rPr>
              <a:t>Штольцу</a:t>
            </a:r>
            <a:r>
              <a:rPr lang="ru-RU" b="1" dirty="0">
                <a:solidFill>
                  <a:srgbClr val="FFFF00"/>
                </a:solidFill>
              </a:rPr>
              <a:t> о своем понимании идеала, «нормы жизни» для человека, он увлеченно рисовал картины семейного счастья, в которых была и музыка, и поэзия, и любовь. И вот произошла встреча с прекрасной девушкой – Ольгой Ильинской. </a:t>
            </a:r>
          </a:p>
        </p:txBody>
      </p:sp>
      <p:sp>
        <p:nvSpPr>
          <p:cNvPr id="133121" name="Rectangle 1"/>
          <p:cNvSpPr>
            <a:spLocks noChangeArrowheads="1"/>
          </p:cNvSpPr>
          <p:nvPr/>
        </p:nvSpPr>
        <p:spPr bwMode="auto">
          <a:xfrm>
            <a:off x="5000628" y="2761619"/>
            <a:ext cx="38576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«Встает он в семь часов. Читает, носит куда-то книги. На лице ни сна, ни усталости, ни скуки, на нем появились даже краски, в глазах блеск, что-то вроде отваги или, по крайней мере, самоуверенности. Халата не видать на нем… Выходит он в сюртуке, прекрасно сшитом, в щегольской шляпе…Он весел, напевает…отчего же это?»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171448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случилось с Обломовым? Как он изменился с появлением Ольги?</a:t>
            </a:r>
            <a:endParaRPr lang="ru-RU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618578" cy="30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ChangeArrowheads="1"/>
          </p:cNvSpPr>
          <p:nvPr/>
        </p:nvSpPr>
        <p:spPr bwMode="auto">
          <a:xfrm>
            <a:off x="214282" y="142889"/>
            <a:ext cx="86439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еседа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вопро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ам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 Как произошло знакомство Обломова с Ольгой?  Какую роль сыграл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3604707" cy="43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4000496" y="1023473"/>
            <a:ext cx="492922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не только познакомил их, но и успел рассказать Ольге и о халате и диване, и о том, что Захар одевает барина. А главное: «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lang="ru-RU" sz="1700" b="1" dirty="0" smtClean="0">
                <a:solidFill>
                  <a:srgbClr val="FFFFFF"/>
                </a:solidFill>
                <a:latin typeface="+mn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уезжая, завещал Обломова ей, просил приглядывать за ним, мешать ему сидеть дома. У ней развился уже…план, как она отучит Обломова спать после обеда…она мечтала, как «прикажет ему прочесть книги», которые оставил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потом читать каждый день газеты и рассказывать ей новости, писать в деревню письма, дописывать план устройства имения, приготовиться ехать за границу, - словом, она укажет ему цель…И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не узнает его,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воротясь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Он будет жить, действовать, благословлять жизнь и её. Возвратить человека к жизни – сколько славы доктору, когда он спасет безнадежно больного! А спасти нравственно погибающий ум, душу?..»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142844" y="145260"/>
            <a:ext cx="8858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Иннокентий Анненский писал: “Любовь — это не покой, она должна иметь нравственный результат, прежде всего для любящих”.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Можно ли назвать любовь Обломова и Ольги Ильинской таковой?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Каково отношение Обломова к любимой женщине? Можно ли </a:t>
            </a:r>
            <a:r>
              <a:rPr lang="ru-RU" b="1" dirty="0" smtClean="0">
                <a:solidFill>
                  <a:srgbClr val="FFFF00"/>
                </a:solidFill>
              </a:rPr>
              <a:t>сказать , что </a:t>
            </a:r>
            <a:r>
              <a:rPr lang="ru-RU" b="1" dirty="0">
                <a:solidFill>
                  <a:srgbClr val="FFFF00"/>
                </a:solidFill>
              </a:rPr>
              <a:t>он </a:t>
            </a:r>
            <a:r>
              <a:rPr lang="ru-RU" b="1" dirty="0" err="1">
                <a:solidFill>
                  <a:srgbClr val="FFFF00"/>
                </a:solidFill>
              </a:rPr>
              <a:t>он</a:t>
            </a:r>
            <a:r>
              <a:rPr lang="ru-RU" b="1" dirty="0">
                <a:solidFill>
                  <a:srgbClr val="FFFF00"/>
                </a:solidFill>
              </a:rPr>
              <a:t> любит, и любит искренно? Приведите в качестве примера одну-две сцены, раскрывающие сущность любви Обломова к Ольге. </a:t>
            </a:r>
            <a:endParaRPr lang="ru-RU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214282" y="2188576"/>
            <a:ext cx="87154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Для примера можно привести эпизоды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знакомства с Ольгой, её пение и восторг Обломова (часть II, глава V),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признание в любви: «Как глубоко вы чувствуете музыку!..» - «Нет, я чувствую не музыку…а …любовь!» - тихо сказал Обломов» (часть II, глава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встречи в парке. Ветка сирени. Повторное признание в любви и прощение Ольги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главы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свидание на горе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,глава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IX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письмо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глава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свидание в летнем саду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,глава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разлив Невы, снятые мосты – серьезное препятствие, чтобы отложить визиты к Ольге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глава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). Мост, прекративший их свидания, символизирует, что между действительностью и идеалом лежит бездна, через которую ещё не найден мост, «да едва ли и построится когда»;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Приезд Ольги на квартиру к Обломову (часть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глава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Разрыв Обломова с Ольгой (часть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III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глава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XI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5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5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5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5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5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5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3857620" y="99379"/>
            <a:ext cx="507209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Она вдруг остановилась, положила руки на колени и, сама растроганная, взволнованная, поглядела на Обломова: что он?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 него на лице сияла заря пробужденного, со дна души восставшего счастья; наполненный слезами взгляд устремлен был на нее.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Теперь уж она, как он, также невольно взяла его за руку.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Что с вами? — спросила она. — Какое у вас лицо! Отчего?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она знала, отчего у него такое лицо, и внутренне скромно торжествовала, любуясь этим выражением своей силы.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Посмотрите в зеркало, — продолжала она, с улыбкой указывая ему его же лицо в зеркале, — глаза блестят, боже мой, слезы в них! Как глубоко вы чувствуете музыку!..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— Нет, я чувствую... не музыку... а... любовь! — тихо сказал Обломов.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Она мгновенно оставила его руку и изменилась в лице. Ее взгляд встретился с его взглядом, устремленным на нее: взгляд этот был неподвижный, почти безумный; им глядел не Обломов, а страсть.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Ольга поняла, что у него слово вырвалось, что он не властен в нем и что оно — истина.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207" r="20721" b="3846"/>
          <a:stretch>
            <a:fillRect/>
          </a:stretch>
        </p:blipFill>
        <p:spPr bwMode="auto">
          <a:xfrm>
            <a:off x="357158" y="714356"/>
            <a:ext cx="3286148" cy="427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203950"/>
            <a:ext cx="37861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II, глава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643306" y="93447"/>
            <a:ext cx="535785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беззаботность отлетела от него с той минуты, как она в первый раз пела ему. Он уже жил не прежней жизнью, когда ему все равно было, лежать ли на спине и смотреть в стену, сидит ли у него Алексеев или он сам сидит у Ивана Герасимовича, в те дни, когда он не ждал никого и ничего ни от дня, ни от ночи.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Теперь и день и ночь, всякий час утра и вечера принимал свой образ и был или исполнен радужного сияния, или бесцветен и сумрачен, смотря по тому, наполнялся ли этот час присутствием Ольги или протекал без нее и, следовательно, протекал вяло и скучно.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Все это отражалось в его существе: в голове у него была сеть ежедневных, ежеминутных соображений, догадок, предвидений, мучений неизвестности, и все от вопросов, увидит или не увидит он ее? Что она скажет и сделает? Как посмотрит, какое даст ему поручение, о чем спросит, будет довольна или нет? Все эти соображения сделались насущными вопросами его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«Ах, если б испытывать только эту теплоту любви да не испытывать ее тревог! — мечтал он. — Нет, жизнь трогает, куда ни уйди, так и жжет! Сколько нового движения вдруг втеснилось в нее, занятий! Любовь — претрудная школа жизни!»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Он уже прочел несколько книг: Ольга просила его рассказывать содержание и с неимоверным терпением слушала его рассказ. Он написал несколько писем в деревню, сменил старосту и вошел в сношения с одним из соседей через посредство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Штольца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Он бы даже поехал в деревню, если б считал возможным уехать от Ольги.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485755" cy="459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5720" y="240645"/>
            <a:ext cx="32861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err="1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II, глава IX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4143372" y="147168"/>
            <a:ext cx="478634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Итак, чувство Обломова к Ольге Ильинской сполна проявляет его характер, порой с самой неожиданной стороны. Обломов влюбляется в Ольгу. Это чувство такое неуклюжее, незнакомое, такое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неоформленно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детское, такое послушное, стыдливое, чувство благоговения. Мысли Обломова путаются, сбиваются, в него вливается что-то новое, живое. Он смотрит на Ольгу, “как смотрят в бесконечную даль, в бездонную пропасть, с самозабвением, с негой”. Обломов оживляется, встряхивается, мозг начинает работать и чего-то искать.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Можно ли то же самое сказать о чувстве Ольги к Обломову? Любила ли она его?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n-lt"/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58333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9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079</Template>
  <TotalTime>1356</TotalTime>
  <Words>4657</Words>
  <Application>Microsoft Office PowerPoint</Application>
  <PresentationFormat>Экран (4:3)</PresentationFormat>
  <Paragraphs>124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079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«ТЕМА ЛЮБВИ В РОМАНЕ»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«НЕОБЫКНОВЕННОЕ МАСТЕРСТВО ГОНЧАРОВА РИСОВАТЬ ЖЕНСКИЕ ХАРАКТЕРЫ»  (В. Г. БЕЛИНСКИЙ)</dc:title>
  <dc:creator>MSI</dc:creator>
  <cp:lastModifiedBy>Пользователь Windows</cp:lastModifiedBy>
  <cp:revision>110</cp:revision>
  <dcterms:created xsi:type="dcterms:W3CDTF">2012-07-05T09:54:57Z</dcterms:created>
  <dcterms:modified xsi:type="dcterms:W3CDTF">2020-11-21T16:30:18Z</dcterms:modified>
</cp:coreProperties>
</file>