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2" r:id="rId3"/>
    <p:sldId id="269" r:id="rId4"/>
    <p:sldId id="271" r:id="rId5"/>
    <p:sldId id="264" r:id="rId6"/>
    <p:sldId id="275" r:id="rId7"/>
    <p:sldId id="276" r:id="rId8"/>
    <p:sldId id="277" r:id="rId9"/>
    <p:sldId id="265" r:id="rId10"/>
    <p:sldId id="278" r:id="rId11"/>
    <p:sldId id="266" r:id="rId12"/>
    <p:sldId id="282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03B-723B-4F58-AEBF-140B0687633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D0B3-5B86-41B3-8737-EDD717527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03B-723B-4F58-AEBF-140B0687633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D0B3-5B86-41B3-8737-EDD717527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03B-723B-4F58-AEBF-140B0687633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D0B3-5B86-41B3-8737-EDD717527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03B-723B-4F58-AEBF-140B0687633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D0B3-5B86-41B3-8737-EDD717527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03B-723B-4F58-AEBF-140B0687633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867D0B3-5B86-41B3-8737-EDD717527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03B-723B-4F58-AEBF-140B0687633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D0B3-5B86-41B3-8737-EDD717527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03B-723B-4F58-AEBF-140B0687633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D0B3-5B86-41B3-8737-EDD717527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03B-723B-4F58-AEBF-140B0687633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D0B3-5B86-41B3-8737-EDD717527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03B-723B-4F58-AEBF-140B0687633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D0B3-5B86-41B3-8737-EDD717527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03B-723B-4F58-AEBF-140B0687633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D0B3-5B86-41B3-8737-EDD717527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03B-723B-4F58-AEBF-140B0687633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D0B3-5B86-41B3-8737-EDD717527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C9703B-723B-4F58-AEBF-140B0687633E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67D0B3-5B86-41B3-8737-EDD717527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История души Обломова</a:t>
            </a:r>
            <a:endParaRPr lang="ru-RU" b="1" i="1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/>
              <a:t>Знакомство с главным героем романа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xmlns="" val="315404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приезда в столицу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038600" cy="4525963"/>
          </a:xfrm>
        </p:spPr>
        <p:txBody>
          <a:bodyPr>
            <a:normAutofit/>
          </a:bodyPr>
          <a:lstStyle/>
          <a:p>
            <a:pPr marL="0" indent="136525">
              <a:buNone/>
            </a:pPr>
            <a:r>
              <a:rPr lang="ru-RU" sz="3200" dirty="0" smtClean="0"/>
              <a:t>Обломов приехал в Петербург, чтобы устроиться на службу и жениться. Однако планам не суждено было сбыться, ведь работа вгоняла этого персонажа в тоску.</a:t>
            </a:r>
            <a:endParaRPr lang="ru-RU" sz="3200" dirty="0"/>
          </a:p>
        </p:txBody>
      </p:sp>
      <p:pic>
        <p:nvPicPr>
          <p:cNvPr id="34818" name="Picture 2" descr="Илья Ильич Обломов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2000240"/>
            <a:ext cx="4344987" cy="32587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i="1" dirty="0" smtClean="0"/>
              <a:t>Анализируем </a:t>
            </a:r>
            <a:r>
              <a:rPr lang="en-US" sz="4800" b="1" i="1" dirty="0" err="1"/>
              <a:t>I</a:t>
            </a:r>
            <a:r>
              <a:rPr lang="ru-RU" sz="4800" b="1" i="1" dirty="0" smtClean="0"/>
              <a:t>, </a:t>
            </a:r>
            <a:r>
              <a:rPr lang="en-US" sz="4800" b="1" i="1" dirty="0" smtClean="0"/>
              <a:t>VII</a:t>
            </a:r>
            <a:r>
              <a:rPr lang="ru-RU" sz="4800" b="1" i="1" dirty="0" smtClean="0"/>
              <a:t>,</a:t>
            </a:r>
            <a:r>
              <a:rPr lang="en-US" sz="4800" b="1" i="1" dirty="0" smtClean="0"/>
              <a:t> VIII</a:t>
            </a:r>
            <a:r>
              <a:rPr lang="ru-RU" sz="4800" b="1" i="1" dirty="0" smtClean="0"/>
              <a:t>, </a:t>
            </a:r>
            <a:r>
              <a:rPr lang="en-US" sz="4800" b="1" i="1" dirty="0" smtClean="0"/>
              <a:t>X</a:t>
            </a:r>
            <a:r>
              <a:rPr lang="ru-RU" sz="4800" b="1" i="1" dirty="0" smtClean="0"/>
              <a:t> главы</a:t>
            </a:r>
            <a:endParaRPr lang="ru-RU" sz="4800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43510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i="1" u="sng" dirty="0" smtClean="0"/>
              <a:t>Захар:</a:t>
            </a:r>
          </a:p>
          <a:p>
            <a:r>
              <a:rPr lang="ru-RU" sz="3600" b="1" i="1" dirty="0" smtClean="0"/>
              <a:t>Кто он такой?</a:t>
            </a:r>
          </a:p>
          <a:p>
            <a:r>
              <a:rPr lang="ru-RU" sz="3600" b="1" i="1" dirty="0" smtClean="0"/>
              <a:t>Каков его характер, отношение к Обломову?</a:t>
            </a:r>
          </a:p>
          <a:p>
            <a:r>
              <a:rPr lang="ru-RU" sz="3600" b="1" i="1" dirty="0" smtClean="0"/>
              <a:t>Каковы черты сходства между слугой и барином?</a:t>
            </a:r>
            <a:endParaRPr lang="ru-RU" sz="3600" b="1" i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400" y="1867694"/>
            <a:ext cx="3886200" cy="3990975"/>
          </a:xfrm>
        </p:spPr>
      </p:pic>
    </p:spTree>
    <p:extLst>
      <p:ext uri="{BB962C8B-B14F-4D97-AF65-F5344CB8AC3E}">
        <p14:creationId xmlns:p14="http://schemas.microsoft.com/office/powerpoint/2010/main" xmlns="" val="3242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" y="225388"/>
            <a:ext cx="4114800" cy="846158"/>
          </a:xfrm>
        </p:spPr>
        <p:txBody>
          <a:bodyPr/>
          <a:lstStyle/>
          <a:p>
            <a:r>
              <a:rPr lang="ru-RU" dirty="0" smtClean="0"/>
              <a:t>Образ Захара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00562" y="714356"/>
            <a:ext cx="4429156" cy="5929354"/>
          </a:xfrm>
        </p:spPr>
        <p:txBody>
          <a:bodyPr>
            <a:noAutofit/>
          </a:bodyPr>
          <a:lstStyle/>
          <a:p>
            <a:pPr marL="0" indent="136525" algn="just">
              <a:buNone/>
            </a:pPr>
            <a:r>
              <a:rPr lang="ru-RU" sz="1900" dirty="0" smtClean="0"/>
              <a:t>Принято считать, что слуги во многом копируют своих хозяев. - Можно ли отнести это утверждение к Захару? Захар медлителен, неповоротлив, ленив, нехотя выполняет распоряжения барина, вернее — делает вид, что собирается их выполнить, с готовностью пускается в перебранку с хозяином, но ворчит беззлобно, уважая власть барина над собой. Весь его облик дышит особым досто­инством, он воспринимает себя хранителем старинного духа обломовского дома, тоскует по старине «барского широкого и покойного быта в глуши деревни», служит так, как, с его точки зрения, должны были служить слуги в доме Обломова. Он дорожит своими бакенбардами, своим сюртуком, как напоминанием о былом величии Обломовки.</a:t>
            </a:r>
            <a:endParaRPr lang="ru-RU" sz="1900" dirty="0"/>
          </a:p>
        </p:txBody>
      </p:sp>
      <p:pic>
        <p:nvPicPr>
          <p:cNvPr id="36868" name="Picture 4" descr="- Вместе с Обломовым в гл"/>
          <p:cNvPicPr>
            <a:picLocks noChangeAspect="1" noChangeArrowheads="1"/>
          </p:cNvPicPr>
          <p:nvPr/>
        </p:nvPicPr>
        <p:blipFill>
          <a:blip r:embed="rId2" cstate="print"/>
          <a:srcRect l="5468" t="13541" r="49219" b="6249"/>
          <a:stretch>
            <a:fillRect/>
          </a:stretch>
        </p:blipFill>
        <p:spPr bwMode="auto">
          <a:xfrm>
            <a:off x="142844" y="1214422"/>
            <a:ext cx="4143404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/>
              <a:t>Итоги урока</a:t>
            </a:r>
            <a:endParaRPr lang="ru-RU" sz="4800" b="1" i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4000" b="1" i="1" dirty="0" smtClean="0"/>
              <a:t>Первая часть романа является экспозицией, знакомящей с главным героем, его характером, образом жизни, с окружающими его людьми.</a:t>
            </a:r>
          </a:p>
          <a:p>
            <a:pPr algn="just"/>
            <a:r>
              <a:rPr lang="ru-RU" sz="4000" b="1" i="1" dirty="0" smtClean="0"/>
              <a:t>Чтобы глубже понять Обломова, нужно обратиться к его детству, к истокам его души.</a:t>
            </a:r>
          </a:p>
          <a:p>
            <a:pPr algn="just"/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xmlns="" val="93060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>Первое знакомство с героем:</a:t>
            </a:r>
            <a:br>
              <a:rPr lang="ru-RU" sz="3600" b="1" i="1" dirty="0" smtClean="0"/>
            </a:br>
            <a:r>
              <a:rPr lang="ru-RU" sz="3600" b="1" i="1" dirty="0" smtClean="0"/>
              <a:t>Кто такой Илья Ильич Обломов?</a:t>
            </a:r>
            <a:endParaRPr lang="ru-RU" sz="3600" b="1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600" b="1" i="1" dirty="0" smtClean="0"/>
              <a:t>Возраст, социальное положение</a:t>
            </a:r>
          </a:p>
          <a:p>
            <a:r>
              <a:rPr lang="ru-RU" sz="3600" b="1" i="1" dirty="0" smtClean="0"/>
              <a:t>Портрет</a:t>
            </a:r>
          </a:p>
          <a:p>
            <a:r>
              <a:rPr lang="ru-RU" sz="3600" b="1" i="1" dirty="0" smtClean="0"/>
              <a:t>Образ жизни</a:t>
            </a:r>
          </a:p>
          <a:p>
            <a:r>
              <a:rPr lang="ru-RU" sz="3600" b="1" i="1" dirty="0" smtClean="0"/>
              <a:t>Описание квартиры</a:t>
            </a:r>
          </a:p>
          <a:p>
            <a:r>
              <a:rPr lang="ru-RU" sz="3600" b="1" i="1" dirty="0" smtClean="0"/>
              <a:t>Неразрешимые проблемы Обломова</a:t>
            </a:r>
            <a:endParaRPr lang="ru-RU" sz="3600" b="1" i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0430" y="1643050"/>
            <a:ext cx="4038600" cy="2961640"/>
          </a:xfrm>
        </p:spPr>
      </p:pic>
      <p:pic>
        <p:nvPicPr>
          <p:cNvPr id="13314" name="Picture 2" descr="https://presentacii.ru/documents_2/2f04cd081b4281c95c80352ed2c983a9/img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4000504"/>
            <a:ext cx="3571900" cy="26789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992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214282" y="1785926"/>
            <a:ext cx="850112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О возрасте Ильи Ильича Обломова говорится в самом начале романа: около тридцати двух – тридцати трех лет. В тексте еще не раз встречаются указания на возраст: «стукнуло тридцать лет», в течение двадцати лет он жил с родными в провинции, а теперь двенадцатый год живет в Петербурге.</a:t>
            </a:r>
            <a:endParaRPr lang="ru-RU" sz="3600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Первое знакомство с </a:t>
            </a:r>
            <a:r>
              <a:rPr lang="ru-RU" sz="3600" i="1" dirty="0" smtClean="0"/>
              <a:t>героем: возраст</a:t>
            </a:r>
            <a:endParaRPr lang="ru-RU" sz="36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857364"/>
            <a:ext cx="8429684" cy="4500594"/>
          </a:xfrm>
        </p:spPr>
        <p:txBody>
          <a:bodyPr>
            <a:noAutofit/>
          </a:bodyPr>
          <a:lstStyle/>
          <a:p>
            <a:pPr marL="0" indent="136525" algn="ctr">
              <a:buNone/>
            </a:pPr>
            <a:r>
              <a:rPr lang="ru-RU" sz="2800" dirty="0" smtClean="0"/>
              <a:t>Персидский халат был любимой одеждой Обломова. Даже больше, он был частью его самого. Он так же, как и хозяин, был мягок, гибок, и как послушный раб, подчинялся малейшему движению тела. Туфли на нем были мягкие, длинные, широкие. Спуская ноги с кровати на пол, он безошибочно попадал в них сразу. Халат и туфли останутся неизменными на протяжении всего действия романа.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Первое знакомство с героем:</a:t>
            </a:r>
            <a:br>
              <a:rPr lang="ru-RU" sz="3600" b="1" i="1" dirty="0" smtClean="0"/>
            </a:br>
            <a:r>
              <a:rPr lang="ru-RU" sz="3600" b="1" i="1" dirty="0" smtClean="0"/>
              <a:t>образ жизни</a:t>
            </a:r>
            <a:endParaRPr lang="ru-RU" sz="36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/>
              <a:t>Анализируем </a:t>
            </a:r>
            <a:r>
              <a:rPr lang="en-US" sz="4800" b="1" i="1" dirty="0" smtClean="0"/>
              <a:t>II</a:t>
            </a:r>
            <a:r>
              <a:rPr lang="ru-RU" sz="4800" b="1" i="1" dirty="0" smtClean="0"/>
              <a:t>-</a:t>
            </a:r>
            <a:r>
              <a:rPr lang="en-US" sz="4800" b="1" i="1" dirty="0" smtClean="0"/>
              <a:t>IV</a:t>
            </a:r>
            <a:r>
              <a:rPr lang="ru-RU" sz="4800" b="1" i="1" dirty="0" smtClean="0"/>
              <a:t> главы</a:t>
            </a:r>
            <a:endParaRPr lang="ru-RU" sz="4800" b="1" i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b="1" i="1" u="sng" dirty="0" smtClean="0"/>
              <a:t>Расскажите о гостях Обломова:</a:t>
            </a:r>
          </a:p>
          <a:p>
            <a:r>
              <a:rPr lang="ru-RU" sz="3600" b="1" i="1" dirty="0" smtClean="0"/>
              <a:t>Кто они?</a:t>
            </a:r>
          </a:p>
          <a:p>
            <a:r>
              <a:rPr lang="ru-RU" sz="3600" b="1" i="1" dirty="0" smtClean="0"/>
              <a:t>Чем занимаются?</a:t>
            </a:r>
          </a:p>
          <a:p>
            <a:r>
              <a:rPr lang="ru-RU" sz="3600" b="1" i="1" dirty="0" smtClean="0"/>
              <a:t>Как относятся к Обломову?</a:t>
            </a:r>
          </a:p>
          <a:p>
            <a:r>
              <a:rPr lang="ru-RU" sz="3600" b="1" i="1" dirty="0" smtClean="0"/>
              <a:t>Как Обломов оценивает их?</a:t>
            </a:r>
            <a:endParaRPr lang="ru-RU" sz="3600" b="1" i="1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400" y="1867694"/>
            <a:ext cx="3886200" cy="3990975"/>
          </a:xfrm>
        </p:spPr>
      </p:pic>
    </p:spTree>
    <p:extLst>
      <p:ext uri="{BB962C8B-B14F-4D97-AF65-F5344CB8AC3E}">
        <p14:creationId xmlns:p14="http://schemas.microsoft.com/office/powerpoint/2010/main" xmlns="" val="190578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«Гости» Обломова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8676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Задание!</a:t>
            </a:r>
            <a:r>
              <a:rPr lang="ru-RU" dirty="0" smtClean="0"/>
              <a:t> Охарактеризуйте каждого гостя с точки зрения </a:t>
            </a:r>
          </a:p>
          <a:p>
            <a:pPr marL="0" indent="0">
              <a:buNone/>
            </a:pPr>
            <a:r>
              <a:rPr lang="ru-RU" dirty="0" smtClean="0"/>
              <a:t>1) </a:t>
            </a:r>
            <a:r>
              <a:rPr lang="ru-RU" b="1" dirty="0" smtClean="0"/>
              <a:t>внешнего вида,</a:t>
            </a:r>
            <a:r>
              <a:rPr lang="ru-RU" dirty="0" smtClean="0"/>
              <a:t> </a:t>
            </a:r>
          </a:p>
          <a:p>
            <a:pPr marL="0" indent="0">
              <a:buNone/>
            </a:pPr>
            <a:r>
              <a:rPr lang="ru-RU" dirty="0" smtClean="0"/>
              <a:t>2) </a:t>
            </a:r>
            <a:r>
              <a:rPr lang="ru-RU" b="1" dirty="0" smtClean="0"/>
              <a:t>манеры вести себя</a:t>
            </a:r>
            <a:r>
              <a:rPr lang="ru-RU" dirty="0" smtClean="0"/>
              <a:t> </a:t>
            </a:r>
          </a:p>
          <a:p>
            <a:pPr marL="0" indent="0">
              <a:buNone/>
            </a:pPr>
            <a:r>
              <a:rPr lang="ru-RU" dirty="0" smtClean="0"/>
              <a:t>3) </a:t>
            </a:r>
            <a:r>
              <a:rPr lang="ru-RU" b="1" dirty="0" smtClean="0"/>
              <a:t>причины прихода</a:t>
            </a:r>
            <a:r>
              <a:rPr lang="ru-RU" dirty="0" smtClean="0"/>
              <a:t> , используя </a:t>
            </a:r>
            <a:r>
              <a:rPr lang="ru-RU" b="1" i="1" dirty="0" smtClean="0"/>
              <a:t>цитаты</a:t>
            </a:r>
            <a:r>
              <a:rPr lang="ru-RU" dirty="0" smtClean="0"/>
              <a:t> . Обратите </a:t>
            </a:r>
            <a:r>
              <a:rPr lang="ru-RU" b="1" dirty="0" smtClean="0"/>
              <a:t>внимание на сами фамилии</a:t>
            </a:r>
            <a:r>
              <a:rPr lang="ru-RU" dirty="0" smtClean="0"/>
              <a:t> : </a:t>
            </a:r>
            <a:r>
              <a:rPr lang="ru-RU" i="1" dirty="0" smtClean="0"/>
              <a:t>о чем они говорят</a:t>
            </a:r>
            <a:r>
              <a:rPr lang="ru-RU" dirty="0" smtClean="0"/>
              <a:t> ?</a:t>
            </a:r>
          </a:p>
          <a:p>
            <a:pPr marL="0" indent="0">
              <a:buNone/>
            </a:pPr>
            <a:r>
              <a:rPr lang="ru-RU" dirty="0" smtClean="0"/>
              <a:t>Сделайте вывод о том, какой </a:t>
            </a:r>
            <a:r>
              <a:rPr lang="ru-RU" b="1" dirty="0" smtClean="0"/>
              <a:t>тип личности</a:t>
            </a:r>
            <a:r>
              <a:rPr lang="ru-RU" dirty="0" smtClean="0"/>
              <a:t> второй половины XIX века перед нами.</a:t>
            </a:r>
          </a:p>
          <a:p>
            <a:pPr marL="0" indent="0">
              <a:buNone/>
            </a:pPr>
            <a:r>
              <a:rPr lang="ru-RU" b="1" i="1" dirty="0" smtClean="0"/>
              <a:t>Актуален ли этот тип сейчас?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«Гости» Обломова Ф.И.О. Тип Волков Жизнерадостный, беспечный молодой человек . Волков – модный щеголь . Носит прическу и одежду по последней моде. Живет бурной светской жизнью . Жизнь Волкова – это вечный праздник . Бывший сослуживец Обломова. Он строит карьеру , получая повышения и награды. Он хорошо зарабатывает , но при этом и много работает , ездит в командировки и вечно занят . Смысл его жизни в карьере . Судьбин- ский Пенкин Модный литератор, писатель . Пенкин неплохо зарабатывает, т.к.  придерживается модных взглядов в литературе : статьи о реальной жизни, светских новостях и т.д. Пенкин – бульварный писатель . Незаметный, ничем не примечательный человек, мелкий чиновник , робкий человек. У него нет своего мнения , он всегда подстраивается под окружающих .Ходит к Обломову, чтобы поесть Алексеев Таран-тьев * Земляк и приятель Обломова. Шумный, грубый, недобрый человек . Он все время бранится и ругается. Работает на одной должности  без повышения . Тарантьев - обманщик и мошенник .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78571"/>
            <a:ext cx="8715436" cy="6536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Выводы!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72452" cy="46863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Роман «Обломов» - </a:t>
            </a:r>
            <a:r>
              <a:rPr lang="ru-RU" b="1" dirty="0" smtClean="0"/>
              <a:t>реалистическое произведение</a:t>
            </a:r>
            <a:r>
              <a:rPr lang="ru-RU" dirty="0" smtClean="0"/>
              <a:t> , в котором представлены </a:t>
            </a:r>
            <a:r>
              <a:rPr lang="ru-RU" b="1" dirty="0" smtClean="0"/>
              <a:t>типические образы</a:t>
            </a:r>
            <a:r>
              <a:rPr lang="ru-RU" dirty="0" smtClean="0"/>
              <a:t> того времени</a:t>
            </a:r>
          </a:p>
          <a:p>
            <a:pPr marL="0" indent="0">
              <a:buNone/>
            </a:pPr>
            <a:r>
              <a:rPr lang="ru-RU" dirty="0" smtClean="0"/>
              <a:t>Также автором поднимается </a:t>
            </a:r>
            <a:r>
              <a:rPr lang="ru-RU" b="1" dirty="0" smtClean="0"/>
              <a:t>социальный вопрос</a:t>
            </a:r>
            <a:r>
              <a:rPr lang="ru-RU" dirty="0" smtClean="0"/>
              <a:t> : откуда берутся такие типы? Что является </a:t>
            </a:r>
            <a:r>
              <a:rPr lang="ru-RU" b="1" dirty="0" smtClean="0"/>
              <a:t>причиной их возникновения</a:t>
            </a:r>
            <a:r>
              <a:rPr lang="ru-RU" dirty="0" smtClean="0"/>
              <a:t> и развития?</a:t>
            </a:r>
          </a:p>
          <a:p>
            <a:pPr marL="0" indent="0">
              <a:buNone/>
            </a:pPr>
            <a:r>
              <a:rPr lang="ru-RU" dirty="0" smtClean="0"/>
              <a:t>Все эти разные герои – разночинцы, щеголи, мошенники и т.д. – </a:t>
            </a:r>
            <a:r>
              <a:rPr lang="ru-RU" b="1" dirty="0" smtClean="0"/>
              <a:t>крутятся вокруг одного образа</a:t>
            </a:r>
            <a:r>
              <a:rPr lang="ru-RU" dirty="0" smtClean="0"/>
              <a:t> – </a:t>
            </a:r>
            <a:r>
              <a:rPr lang="ru-RU" i="1" dirty="0" smtClean="0"/>
              <a:t>Обломова</a:t>
            </a:r>
            <a:r>
              <a:rPr lang="ru-RU" dirty="0" smtClean="0"/>
              <a:t> – </a:t>
            </a:r>
            <a:r>
              <a:rPr lang="ru-RU" b="1" dirty="0" smtClean="0"/>
              <a:t>дворянина</a:t>
            </a:r>
            <a:r>
              <a:rPr lang="ru-RU" dirty="0" smtClean="0"/>
              <a:t> , и всем он по своему « </a:t>
            </a:r>
            <a:r>
              <a:rPr lang="ru-RU" b="1" i="1" dirty="0" smtClean="0"/>
              <a:t>нужен</a:t>
            </a:r>
            <a:r>
              <a:rPr lang="ru-RU" dirty="0" smtClean="0"/>
              <a:t> »</a:t>
            </a:r>
          </a:p>
          <a:p>
            <a:pPr marL="0" indent="0">
              <a:buNone/>
            </a:pPr>
            <a:r>
              <a:rPr lang="ru-RU" dirty="0" smtClean="0"/>
              <a:t>Возникает вопрос:</a:t>
            </a:r>
          </a:p>
          <a:p>
            <a:pPr marL="0" indent="0">
              <a:buNone/>
            </a:pPr>
            <a:r>
              <a:rPr lang="ru-RU" b="1" dirty="0" smtClean="0"/>
              <a:t>Откуда взялся тип Обломова?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Почему он всем «нужен»?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Обломов – это тип или характер?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/>
              <a:t>Анализируем </a:t>
            </a:r>
            <a:r>
              <a:rPr lang="en-US" sz="4800" b="1" i="1" dirty="0" smtClean="0"/>
              <a:t>V</a:t>
            </a:r>
            <a:r>
              <a:rPr lang="ru-RU" sz="4800" b="1" i="1" dirty="0" smtClean="0"/>
              <a:t>-</a:t>
            </a:r>
            <a:r>
              <a:rPr lang="en-US" sz="4800" b="1" i="1" dirty="0" smtClean="0"/>
              <a:t>VI</a:t>
            </a:r>
            <a:r>
              <a:rPr lang="ru-RU" sz="4800" b="1" i="1" dirty="0" smtClean="0"/>
              <a:t> главы</a:t>
            </a:r>
            <a:endParaRPr lang="ru-RU" sz="4800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600" b="1" i="1" u="sng" dirty="0" smtClean="0"/>
              <a:t>Жизнь Обломова в Петербурге:</a:t>
            </a:r>
          </a:p>
          <a:p>
            <a:r>
              <a:rPr lang="ru-RU" sz="3600" b="1" i="1" dirty="0" smtClean="0"/>
              <a:t>Цель приезда в столицу;</a:t>
            </a:r>
          </a:p>
          <a:p>
            <a:r>
              <a:rPr lang="ru-RU" sz="3600" b="1" i="1" dirty="0" smtClean="0"/>
              <a:t>Представления о жизни, о службе;</a:t>
            </a:r>
          </a:p>
          <a:p>
            <a:r>
              <a:rPr lang="ru-RU" sz="3600" b="1" i="1" dirty="0" smtClean="0"/>
              <a:t>Причина отставки;</a:t>
            </a:r>
          </a:p>
          <a:p>
            <a:r>
              <a:rPr lang="ru-RU" sz="3600" b="1" i="1" dirty="0" smtClean="0"/>
              <a:t>«Что ж он делал дома?»</a:t>
            </a:r>
          </a:p>
          <a:p>
            <a:endParaRPr lang="ru-RU" sz="3600" b="1" i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1749227"/>
            <a:ext cx="4038600" cy="4227909"/>
          </a:xfrm>
        </p:spPr>
      </p:pic>
    </p:spTree>
    <p:extLst>
      <p:ext uri="{BB962C8B-B14F-4D97-AF65-F5344CB8AC3E}">
        <p14:creationId xmlns:p14="http://schemas.microsoft.com/office/powerpoint/2010/main" xmlns="" val="147734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108</TotalTime>
  <Words>460</Words>
  <Application>Microsoft Office PowerPoint</Application>
  <PresentationFormat>Экран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История души Обломова</vt:lpstr>
      <vt:lpstr>Первое знакомство с героем: Кто такой Илья Ильич Обломов?</vt:lpstr>
      <vt:lpstr>Первое знакомство с героем: возраст</vt:lpstr>
      <vt:lpstr>Первое знакомство с героем: образ жизни</vt:lpstr>
      <vt:lpstr>Анализируем II-IV главы</vt:lpstr>
      <vt:lpstr>«Гости» Обломова</vt:lpstr>
      <vt:lpstr>Слайд 7</vt:lpstr>
      <vt:lpstr>Выводы!</vt:lpstr>
      <vt:lpstr>Анализируем V-VI главы</vt:lpstr>
      <vt:lpstr>Цель приезда в столицу</vt:lpstr>
      <vt:lpstr>Анализируем I, VII, VIII, X главы</vt:lpstr>
      <vt:lpstr>Образ Захара</vt:lpstr>
      <vt:lpstr>Итоги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1 История души Обломова</dc:title>
  <dc:creator>Пользователь Windows</dc:creator>
  <cp:lastModifiedBy>Пользователь</cp:lastModifiedBy>
  <cp:revision>17</cp:revision>
  <dcterms:created xsi:type="dcterms:W3CDTF">2020-11-15T00:47:08Z</dcterms:created>
  <dcterms:modified xsi:type="dcterms:W3CDTF">2020-11-16T07:35:02Z</dcterms:modified>
</cp:coreProperties>
</file>