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90" r:id="rId3"/>
    <p:sldId id="292" r:id="rId4"/>
    <p:sldId id="293" r:id="rId5"/>
    <p:sldId id="294" r:id="rId6"/>
    <p:sldId id="302" r:id="rId7"/>
    <p:sldId id="304" r:id="rId8"/>
    <p:sldId id="303" r:id="rId9"/>
    <p:sldId id="283" r:id="rId10"/>
    <p:sldId id="284" r:id="rId11"/>
    <p:sldId id="298" r:id="rId12"/>
    <p:sldId id="285" r:id="rId13"/>
    <p:sldId id="299" r:id="rId14"/>
    <p:sldId id="286" r:id="rId15"/>
    <p:sldId id="300" r:id="rId16"/>
    <p:sldId id="301" r:id="rId17"/>
    <p:sldId id="256" r:id="rId18"/>
    <p:sldId id="257" r:id="rId19"/>
    <p:sldId id="263" r:id="rId20"/>
    <p:sldId id="262" r:id="rId21"/>
    <p:sldId id="287" r:id="rId22"/>
    <p:sldId id="266" r:id="rId23"/>
    <p:sldId id="267" r:id="rId24"/>
    <p:sldId id="291" r:id="rId25"/>
    <p:sldId id="268" r:id="rId26"/>
    <p:sldId id="269" r:id="rId27"/>
    <p:sldId id="270" r:id="rId28"/>
    <p:sldId id="271" r:id="rId29"/>
    <p:sldId id="272" r:id="rId30"/>
    <p:sldId id="273" r:id="rId31"/>
    <p:sldId id="274" r:id="rId32"/>
    <p:sldId id="275" r:id="rId33"/>
    <p:sldId id="277" r:id="rId34"/>
    <p:sldId id="278" r:id="rId35"/>
    <p:sldId id="295" r:id="rId36"/>
    <p:sldId id="296" r:id="rId37"/>
    <p:sldId id="297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Pictures\Фон для презентации. 100 штук\My_new_fons_next 100\28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 idx="4294967295"/>
          </p:nvPr>
        </p:nvSpPr>
        <p:spPr>
          <a:xfrm>
            <a:off x="642910" y="500042"/>
            <a:ext cx="7858180" cy="2028825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Русская литература 20-х годов </a:t>
            </a:r>
            <a:b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двадцатого века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Arial Narrow" pitchFamily="34" charset="0"/>
              <a:cs typeface="Times New Roman" pitchFamily="18" charset="0"/>
            </a:endParaRPr>
          </a:p>
        </p:txBody>
      </p:sp>
      <p:pic>
        <p:nvPicPr>
          <p:cNvPr id="2050" name="Picture 2" descr="http://static2.ozone.ru/multimedia/books_covers/c200/10003582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282585">
            <a:off x="412494" y="3387074"/>
            <a:ext cx="2643206" cy="2762256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469880" y="2285992"/>
            <a:ext cx="6745458" cy="150019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Хотел бы я, чтобы они решили раз и навсегда, какая из банд хулиганов будет править в этой стране.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			Б. Пастернак  «Доктор Живаго»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Pictures\Фон для презентации. 100 штук\My_new_fons_next 100\28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14282" y="285728"/>
            <a:ext cx="4071966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Пролетарская поэзия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Мы, несметные. грозные Легионы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Труда 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Мы победили пространства морей,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океанов и суши,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Светом искусственных солнц мы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зажгли города,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Пожаром восстаний горят наши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гордые души.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Мы во власти мятежного, страстного 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хмеля, 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Пусть кричат нам: «Вы палачи 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красоты..»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 имя нашего Завтра – сожжем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Рафаэля,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Разрушим музеи, растопчем искусства 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цветы.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В.Кириллов «Мы».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Picture 5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642918"/>
            <a:ext cx="4214842" cy="5286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Pictures\Фон для презентации. 100 штук\My_new_fons_next 100\28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14282" y="285728"/>
            <a:ext cx="407196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Революционные песни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FF0000"/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Calibri" pitchFamily="34" charset="0"/>
                <a:cs typeface="Times New Roman" pitchFamily="18" charset="0"/>
              </a:rPr>
              <a:t>М.Светлов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Calibri" pitchFamily="34" charset="0"/>
                <a:cs typeface="Times New Roman" pitchFamily="18" charset="0"/>
              </a:rPr>
              <a:t>«Гренада»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Calibri" pitchFamily="34" charset="0"/>
                <a:cs typeface="Times New Roman" pitchFamily="18" charset="0"/>
              </a:rPr>
              <a:t>«Юный барабанщик»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Calibri" pitchFamily="34" charset="0"/>
                <a:cs typeface="Times New Roman" pitchFamily="18" charset="0"/>
              </a:rPr>
              <a:t>Я.Шведов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Calibri" pitchFamily="34" charset="0"/>
                <a:cs typeface="Times New Roman" pitchFamily="18" charset="0"/>
              </a:rPr>
              <a:t>«Орленок»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pic>
        <p:nvPicPr>
          <p:cNvPr id="1026" name="Picture 2" descr="http://alexeig.myjino.ru/pics4/36485946006395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571480"/>
            <a:ext cx="2949355" cy="2963827"/>
          </a:xfrm>
          <a:prstGeom prst="rect">
            <a:avLst/>
          </a:prstGeom>
          <a:noFill/>
        </p:spPr>
      </p:pic>
      <p:pic>
        <p:nvPicPr>
          <p:cNvPr id="2" name="Picture 4" descr="https://i.ytimg.com/vi/EnpLbTkiOYM/hqdefaul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3286124"/>
            <a:ext cx="3500430" cy="26253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Pictures\Фон для презентации. 100 штук\My_new_fons_next 100\28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428604"/>
            <a:ext cx="85725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«Защищал Петроград от Юденича. Сто часов дежурил без смены, на сто четвертом свалился… сидел в Чека и с комиссарами разными ругался и буду ругаться. Но знаю одно: та Россия, единственная, которая есть, - она здесь». 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29058" y="1714488"/>
            <a:ext cx="48577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Тихонову принесли известность стихи. Составившие две его первые книги – «Орда»(1921) и «Брага» (1922).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71934" y="2714620"/>
            <a:ext cx="464347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/>
              <a:t>Жизнь учила веслом и винтовкой,</a:t>
            </a:r>
            <a:br>
              <a:rPr lang="ru-RU" sz="2400" b="1" i="1" dirty="0" smtClean="0"/>
            </a:br>
            <a:r>
              <a:rPr lang="ru-RU" sz="2400" b="1" i="1" dirty="0" smtClean="0"/>
              <a:t>Крепким ветром. По плечам моим</a:t>
            </a:r>
            <a:br>
              <a:rPr lang="ru-RU" sz="2400" b="1" i="1" dirty="0" smtClean="0"/>
            </a:br>
            <a:r>
              <a:rPr lang="ru-RU" sz="2400" b="1" i="1" dirty="0" smtClean="0"/>
              <a:t>Узловатой хлестала веревкой, </a:t>
            </a:r>
            <a:br>
              <a:rPr lang="ru-RU" sz="2400" b="1" i="1" dirty="0" smtClean="0"/>
            </a:br>
            <a:r>
              <a:rPr lang="ru-RU" sz="2400" b="1" i="1" dirty="0" smtClean="0"/>
              <a:t>Чтобы стал я спокойным и ловким.</a:t>
            </a:r>
            <a:br>
              <a:rPr lang="ru-RU" sz="2400" b="1" i="1" dirty="0" smtClean="0"/>
            </a:br>
            <a:r>
              <a:rPr lang="ru-RU" sz="2400" b="1" i="1" dirty="0" smtClean="0"/>
              <a:t>Как железные гвозди, простым.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http://zavtra.ru/media/uploads/georg/isk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0495" y="1714488"/>
            <a:ext cx="3416576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Pictures\Фон для презентации. 100 штук\My_new_fons_next 100\28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357166"/>
            <a:ext cx="36433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Николай Тихонов </a:t>
            </a:r>
          </a:p>
          <a:p>
            <a:pPr algn="ctr"/>
            <a:r>
              <a:rPr lang="ru-RU" sz="2000" b="1" dirty="0" smtClean="0"/>
              <a:t>«Баллада о гвоздях»</a:t>
            </a: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86116" y="214290"/>
            <a:ext cx="4857768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Спокойно трубку докурил до конца, </a:t>
            </a:r>
          </a:p>
          <a:p>
            <a:r>
              <a:rPr lang="ru-RU" dirty="0" smtClean="0"/>
              <a:t>Спокойно улыбку стер с лица. </a:t>
            </a:r>
          </a:p>
          <a:p>
            <a:r>
              <a:rPr lang="ru-RU" dirty="0" smtClean="0"/>
              <a:t>"Команда, во фронт! Офицеры, вперед!" Сухими шагами командир идет. </a:t>
            </a:r>
          </a:p>
          <a:p>
            <a:endParaRPr lang="ru-RU" dirty="0" smtClean="0"/>
          </a:p>
          <a:p>
            <a:r>
              <a:rPr lang="ru-RU" dirty="0" smtClean="0"/>
              <a:t>И слова равняются в полный рост: </a:t>
            </a:r>
          </a:p>
          <a:p>
            <a:r>
              <a:rPr lang="ru-RU" dirty="0" smtClean="0"/>
              <a:t>"С якоря в восемь. Курс - ост. </a:t>
            </a:r>
          </a:p>
          <a:p>
            <a:r>
              <a:rPr lang="ru-RU" dirty="0" smtClean="0"/>
              <a:t>У кого жена, брат – </a:t>
            </a:r>
          </a:p>
          <a:p>
            <a:r>
              <a:rPr lang="ru-RU" dirty="0" smtClean="0"/>
              <a:t>Пишите, мы не придем назад. </a:t>
            </a:r>
          </a:p>
          <a:p>
            <a:endParaRPr lang="ru-RU" dirty="0" smtClean="0"/>
          </a:p>
          <a:p>
            <a:r>
              <a:rPr lang="ru-RU" dirty="0" smtClean="0"/>
              <a:t>Зато будет знатный кегельбан". </a:t>
            </a:r>
          </a:p>
          <a:p>
            <a:r>
              <a:rPr lang="ru-RU" dirty="0" smtClean="0"/>
              <a:t>И старший в ответ: "Есть, капитан!" </a:t>
            </a:r>
          </a:p>
          <a:p>
            <a:r>
              <a:rPr lang="ru-RU" dirty="0" smtClean="0"/>
              <a:t>А самый дерзкий и молодой </a:t>
            </a:r>
          </a:p>
          <a:p>
            <a:r>
              <a:rPr lang="ru-RU" dirty="0" smtClean="0"/>
              <a:t>Смотрел на солнце над водой. </a:t>
            </a:r>
          </a:p>
          <a:p>
            <a:endParaRPr lang="ru-RU" dirty="0" smtClean="0"/>
          </a:p>
          <a:p>
            <a:r>
              <a:rPr lang="ru-RU" dirty="0" smtClean="0"/>
              <a:t>"Не все ли равно,- сказал он,- где? </a:t>
            </a:r>
          </a:p>
          <a:p>
            <a:r>
              <a:rPr lang="ru-RU" dirty="0" smtClean="0"/>
              <a:t>Еще спокойней лежать в воде". </a:t>
            </a:r>
          </a:p>
          <a:p>
            <a:r>
              <a:rPr lang="ru-RU" dirty="0" smtClean="0"/>
              <a:t>Адмиральским ушам простукал рассвет: "Приказ исполнен. Спасенных нет". </a:t>
            </a:r>
          </a:p>
          <a:p>
            <a:endParaRPr lang="ru-RU" dirty="0" smtClean="0"/>
          </a:p>
          <a:p>
            <a:r>
              <a:rPr lang="ru-RU" dirty="0" smtClean="0"/>
              <a:t>Гвозди б делать из этих людей: </a:t>
            </a:r>
          </a:p>
          <a:p>
            <a:r>
              <a:rPr lang="ru-RU" dirty="0" smtClean="0"/>
              <a:t>Крепче б не было в мире гвоздей.</a:t>
            </a:r>
          </a:p>
          <a:p>
            <a:r>
              <a:rPr lang="ru-RU" i="1" dirty="0" smtClean="0"/>
              <a:t>			Между 1919 и 1922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zavtra.ru/media/uploads/georg/isk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500174"/>
            <a:ext cx="1866927" cy="230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Pictures\Фон для презентации. 100 штук\My_new_fons_next 100\28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000792" y="427753"/>
            <a:ext cx="45720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/>
              <a:t>Нас водила молодость </a:t>
            </a:r>
            <a:br>
              <a:rPr lang="ru-RU" sz="1600" dirty="0" smtClean="0"/>
            </a:br>
            <a:r>
              <a:rPr lang="ru-RU" sz="1600" dirty="0" smtClean="0"/>
              <a:t>В сабельный поход, </a:t>
            </a:r>
            <a:br>
              <a:rPr lang="ru-RU" sz="1600" dirty="0" smtClean="0"/>
            </a:br>
            <a:r>
              <a:rPr lang="ru-RU" sz="1600" dirty="0" smtClean="0"/>
              <a:t>Нас бросала молодость </a:t>
            </a:r>
            <a:br>
              <a:rPr lang="ru-RU" sz="1600" dirty="0" smtClean="0"/>
            </a:br>
            <a:r>
              <a:rPr lang="ru-RU" sz="1600" dirty="0" smtClean="0"/>
              <a:t>На </a:t>
            </a:r>
            <a:r>
              <a:rPr lang="ru-RU" sz="1600" dirty="0" err="1" smtClean="0"/>
              <a:t>кронштадтский</a:t>
            </a:r>
            <a:r>
              <a:rPr lang="ru-RU" sz="1600" dirty="0" smtClean="0"/>
              <a:t> лед.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Боевые лошади </a:t>
            </a:r>
            <a:br>
              <a:rPr lang="ru-RU" sz="1600" dirty="0" smtClean="0"/>
            </a:br>
            <a:r>
              <a:rPr lang="ru-RU" sz="1600" dirty="0" smtClean="0"/>
              <a:t>Уносили нас, </a:t>
            </a:r>
            <a:br>
              <a:rPr lang="ru-RU" sz="1600" dirty="0" smtClean="0"/>
            </a:br>
            <a:r>
              <a:rPr lang="ru-RU" sz="1600" dirty="0" smtClean="0"/>
              <a:t>На широкой площади </a:t>
            </a:r>
            <a:br>
              <a:rPr lang="ru-RU" sz="1600" dirty="0" smtClean="0"/>
            </a:br>
            <a:r>
              <a:rPr lang="ru-RU" sz="1600" dirty="0" smtClean="0"/>
              <a:t>Убивали нас. 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Но в крови горячечной </a:t>
            </a:r>
            <a:br>
              <a:rPr lang="ru-RU" sz="1600" dirty="0" smtClean="0"/>
            </a:br>
            <a:r>
              <a:rPr lang="ru-RU" sz="1600" dirty="0" smtClean="0"/>
              <a:t>Подымались мы, </a:t>
            </a:r>
            <a:br>
              <a:rPr lang="ru-RU" sz="1600" dirty="0" smtClean="0"/>
            </a:br>
            <a:r>
              <a:rPr lang="ru-RU" sz="1600" dirty="0" smtClean="0"/>
              <a:t>Но глаза незрячие </a:t>
            </a:r>
            <a:br>
              <a:rPr lang="ru-RU" sz="1600" dirty="0" smtClean="0"/>
            </a:br>
            <a:r>
              <a:rPr lang="ru-RU" sz="1600" dirty="0" smtClean="0"/>
              <a:t>Открывали мы. 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Возникай содружество </a:t>
            </a:r>
            <a:br>
              <a:rPr lang="ru-RU" sz="1600" dirty="0" smtClean="0"/>
            </a:br>
            <a:r>
              <a:rPr lang="ru-RU" sz="1600" dirty="0" smtClean="0"/>
              <a:t>Ворона с бойцом, — </a:t>
            </a:r>
            <a:br>
              <a:rPr lang="ru-RU" sz="1600" dirty="0" smtClean="0"/>
            </a:br>
            <a:r>
              <a:rPr lang="ru-RU" sz="1600" dirty="0" smtClean="0"/>
              <a:t>Укрепляйся мужество </a:t>
            </a:r>
            <a:br>
              <a:rPr lang="ru-RU" sz="1600" dirty="0" smtClean="0"/>
            </a:br>
            <a:r>
              <a:rPr lang="ru-RU" sz="1600" dirty="0" smtClean="0"/>
              <a:t>Сталью и свинцом. 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Чтоб земля суровая </a:t>
            </a:r>
            <a:br>
              <a:rPr lang="ru-RU" sz="1600" dirty="0" smtClean="0"/>
            </a:br>
            <a:r>
              <a:rPr lang="ru-RU" sz="1600" dirty="0" smtClean="0"/>
              <a:t>Кровью истекла, </a:t>
            </a:r>
            <a:br>
              <a:rPr lang="ru-RU" sz="1600" dirty="0" smtClean="0"/>
            </a:br>
            <a:r>
              <a:rPr lang="ru-RU" sz="1600" dirty="0" smtClean="0"/>
              <a:t>Чтобы юность новая </a:t>
            </a:r>
            <a:br>
              <a:rPr lang="ru-RU" sz="1600" dirty="0" smtClean="0"/>
            </a:br>
            <a:r>
              <a:rPr lang="ru-RU" sz="1600" dirty="0" smtClean="0"/>
              <a:t>Из костей взошла. </a:t>
            </a:r>
            <a:endParaRPr lang="ru-RU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2071670" y="428604"/>
            <a:ext cx="3786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Эдуард Багрицкий</a:t>
            </a:r>
            <a:endParaRPr lang="ru-RU" sz="3200" dirty="0"/>
          </a:p>
        </p:txBody>
      </p:sp>
      <p:pic>
        <p:nvPicPr>
          <p:cNvPr id="24578" name="Picture 2" descr="http://rupor.umi.ru/images/cms/data/stati/kronshtad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500174"/>
            <a:ext cx="3065176" cy="157163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7158" y="1000108"/>
            <a:ext cx="32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Кронштадтское</a:t>
            </a:r>
            <a:r>
              <a:rPr lang="ru-RU" dirty="0" smtClean="0"/>
              <a:t> восстание 1921 г.</a:t>
            </a:r>
            <a:endParaRPr lang="ru-RU" dirty="0"/>
          </a:p>
        </p:txBody>
      </p:sp>
      <p:pic>
        <p:nvPicPr>
          <p:cNvPr id="24580" name="Picture 4" descr="http://go2.imgsmail.ru/imgpreview?key=3e4407f75851432a&amp;mb=imgdb_preview_26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2958103"/>
            <a:ext cx="2643206" cy="182821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4582" name="Picture 6" descr="https://i0.wp.com/ic.pics.livejournal.com/vikond65/53941713/2218536/2218536_origina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4714884"/>
            <a:ext cx="3214710" cy="170781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Pictures\Фон для презентации. 100 штук\My_new_fons_next 100\28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42976" y="1785926"/>
            <a:ext cx="58579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? Каков образ идеального революционера / красноармейца?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Pictures\Фон для презентации. 100 штук\My_new_fons_next 100\28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42910" y="785794"/>
            <a:ext cx="392909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«Как закалялась сталь» </a:t>
            </a:r>
          </a:p>
          <a:p>
            <a:pPr algn="ctr"/>
            <a:r>
              <a:rPr lang="ru-RU" sz="3200" dirty="0" smtClean="0"/>
              <a:t>(1932 г.)- автобиографический роман </a:t>
            </a:r>
          </a:p>
          <a:p>
            <a:pPr algn="ctr"/>
            <a:r>
              <a:rPr lang="ru-RU" sz="3200" dirty="0" smtClean="0"/>
              <a:t>Николая Островского, ставший впоследствии культовым</a:t>
            </a:r>
            <a:endParaRPr lang="ru-RU" sz="3200" dirty="0"/>
          </a:p>
        </p:txBody>
      </p:sp>
      <p:pic>
        <p:nvPicPr>
          <p:cNvPr id="48130" name="Picture 2" descr="Картинки по запросу островский как закалялась стал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571480"/>
            <a:ext cx="1745128" cy="2714644"/>
          </a:xfrm>
          <a:prstGeom prst="rect">
            <a:avLst/>
          </a:prstGeom>
          <a:noFill/>
        </p:spPr>
      </p:pic>
      <p:pic>
        <p:nvPicPr>
          <p:cNvPr id="48132" name="Picture 4" descr="Картинки по запросу островский как закалялась сталь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3286124"/>
            <a:ext cx="1690690" cy="2656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Pictures\Фон для презентации. 100 штук\My_new_fons_next 100\28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357158" y="274638"/>
            <a:ext cx="842968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Сложные общественные условия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571472" y="1600200"/>
            <a:ext cx="7658128" cy="4525963"/>
          </a:xfrm>
        </p:spPr>
        <p:txBody>
          <a:bodyPr>
            <a:normAutofit lnSpcReduction="10000"/>
          </a:bodyPr>
          <a:lstStyle/>
          <a:p>
            <a:pPr marL="533400" indent="-533400">
              <a:lnSpc>
                <a:spcPct val="90000"/>
              </a:lnSpc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Октябрьская революция.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None/>
            </a:pPr>
            <a:endParaRPr lang="ru-RU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33400" indent="-533400">
              <a:lnSpc>
                <a:spcPct val="90000"/>
              </a:lnSpc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Гражданская война.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None/>
            </a:pPr>
            <a:endParaRPr lang="ru-RU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33400" indent="-533400">
              <a:lnSpc>
                <a:spcPct val="90000"/>
              </a:lnSpc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Первая  мировая война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None/>
            </a:pPr>
            <a:endParaRPr lang="ru-RU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33400" indent="-533400">
              <a:lnSpc>
                <a:spcPct val="90000"/>
              </a:lnSpc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НЭП.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None/>
            </a:pPr>
            <a:endParaRPr lang="ru-RU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33400" indent="-533400">
              <a:lnSpc>
                <a:spcPct val="90000"/>
              </a:lnSpc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Политика военного коммунизма</a:t>
            </a:r>
            <a:r>
              <a:rPr lang="ru-RU" b="1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Pictures\Фон для презентации. 100 штук\My_new_fons_next 100\28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 первой мировой войне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929058" y="1600200"/>
            <a:ext cx="4757742" cy="4525963"/>
          </a:xfrm>
        </p:spPr>
        <p:txBody>
          <a:bodyPr>
            <a:normAutofit fontScale="92500" lnSpcReduction="20000"/>
          </a:bodyPr>
          <a:lstStyle/>
          <a:p>
            <a:pPr algn="ctr">
              <a:buFont typeface="Wingdings" pitchFamily="2" charset="2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ВОЙНА МНЕ ВСЮ ДУШУ ИЗЪЕЛА.</a:t>
            </a:r>
          </a:p>
          <a:p>
            <a:pPr algn="ctr">
              <a:buFont typeface="Wingdings" pitchFamily="2" charset="2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 ЧЕЙ-ТО ЧУЖОЙ ИНТЕРЕС</a:t>
            </a:r>
          </a:p>
          <a:p>
            <a:pPr algn="ctr">
              <a:buFont typeface="Wingdings" pitchFamily="2" charset="2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СТРЕЛЯЛ Я В МНЕ БЛИЗКОЕ ТЕЛО…</a:t>
            </a:r>
          </a:p>
          <a:p>
            <a:pPr algn="ctr">
              <a:buFont typeface="Wingdings" pitchFamily="2" charset="2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РЕШИЛ ЛИШЬ В СТИХАХ ВОЕВАТЬ.</a:t>
            </a:r>
          </a:p>
          <a:p>
            <a:pPr algn="ctr">
              <a:buFont typeface="Wingdings" pitchFamily="2" charset="2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 БРОСИЛ МОЮ ВИНТОВКУ…</a:t>
            </a:r>
          </a:p>
          <a:p>
            <a:pPr algn="ctr">
              <a:buFont typeface="Wingdings" pitchFamily="2" charset="2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ДРУГУЮ ЯВИЛ Я ОТВАГУ-</a:t>
            </a:r>
          </a:p>
          <a:p>
            <a:pPr algn="ctr">
              <a:buFont typeface="Wingdings" pitchFamily="2" charset="2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БЫЛ ПЕРВЫЙ В  СТРАНЕ ДЕЗЕРТИР.</a:t>
            </a:r>
          </a:p>
          <a:p>
            <a:pPr algn="ctr">
              <a:buFont typeface="Wingdings" pitchFamily="2" charset="2"/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С.А. ЕСЕНИН</a:t>
            </a:r>
          </a:p>
          <a:p>
            <a:pPr algn="ctr">
              <a:buFont typeface="Wingdings" pitchFamily="2" charset="2"/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«АННА СНЕГИНА».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www.redcross.ru/user/Image/Nachalas_vojna__Sluzhba_v_carskoj_armi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785926"/>
            <a:ext cx="3143272" cy="4143404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Pictures\Фон для презентации. 100 штук\My_new_fons_next 100\28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Эмигрантская литература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429124" y="1142984"/>
            <a:ext cx="4257676" cy="5286412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9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начале 20-х годов Россия познала эмиграцию миллионов русских людей, не желавших подчиниться большевистской диктатуре. </a:t>
            </a:r>
          </a:p>
          <a:p>
            <a:pPr algn="ctr">
              <a:lnSpc>
                <a:spcPct val="9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И. Бунин, А. Куприн, В. Набоков, И. Шмелев, М. Цветаева.</a:t>
            </a:r>
          </a:p>
          <a:p>
            <a:pPr algn="ctr">
              <a:lnSpc>
                <a:spcPct val="9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Оказавшись на чужбине, они не только не поддались ассимиляции, не забыли язык и культуру, но создали — в изгнании, в чужой языковой и культурной среде — литературу диаспоры, русского рассеяния.</a:t>
            </a:r>
          </a:p>
          <a:p>
            <a:endParaRPr lang="ru-RU" sz="2400" dirty="0"/>
          </a:p>
        </p:txBody>
      </p:sp>
      <p:pic>
        <p:nvPicPr>
          <p:cNvPr id="19458" name="Picture 2" descr="https://encrypted-tbn3.gstatic.com/images?q=tbn:ANd9GcR00c5ixwllljPzd7B5OpgDIJGOqIqJTsFrGBjf7p3nRu6yObors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284831">
            <a:off x="449952" y="1154309"/>
            <a:ext cx="1905000" cy="2114550"/>
          </a:xfrm>
          <a:prstGeom prst="rect">
            <a:avLst/>
          </a:prstGeom>
          <a:noFill/>
        </p:spPr>
      </p:pic>
      <p:pic>
        <p:nvPicPr>
          <p:cNvPr id="19460" name="Picture 4" descr="https://encrypted-tbn3.gstatic.com/images?q=tbn:ANd9GcRbGzRYMQi8dWzVAL9Qufw5EugdTzKBfOrbAjqaXrFRcBY0yCeCe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127753">
            <a:off x="2086395" y="1258064"/>
            <a:ext cx="1847850" cy="2428892"/>
          </a:xfrm>
          <a:prstGeom prst="rect">
            <a:avLst/>
          </a:prstGeom>
          <a:noFill/>
        </p:spPr>
      </p:pic>
      <p:pic>
        <p:nvPicPr>
          <p:cNvPr id="19462" name="Picture 6" descr="https://encrypted-tbn3.gstatic.com/images?q=tbn:ANd9GcSG_PpESIVJ1XTqm4lERmeTb3aqnSmwv5Wa5CeckKTBvq3iy-A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045697">
            <a:off x="532898" y="2699970"/>
            <a:ext cx="1785950" cy="2333628"/>
          </a:xfrm>
          <a:prstGeom prst="rect">
            <a:avLst/>
          </a:prstGeom>
          <a:noFill/>
        </p:spPr>
      </p:pic>
      <p:pic>
        <p:nvPicPr>
          <p:cNvPr id="19464" name="Picture 8" descr="https://encrypted-tbn1.gstatic.com/images?q=tbn:ANd9GcSUMfAH_LjC2iVW7Wyogdbep-Sb4W5bDQ6XM76jHEEEVUVFcKyIr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997014">
            <a:off x="2183038" y="3125313"/>
            <a:ext cx="1628775" cy="2238376"/>
          </a:xfrm>
          <a:prstGeom prst="rect">
            <a:avLst/>
          </a:prstGeom>
          <a:noFill/>
        </p:spPr>
      </p:pic>
      <p:pic>
        <p:nvPicPr>
          <p:cNvPr id="19466" name="Picture 10" descr="https://encrypted-tbn2.gstatic.com/images?q=tbn:ANd9GcQQhgPneBG0eZECWAzWwpSXA9Npsrjjo6yUeTEfmOXleJew83Z8RA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20785565">
            <a:off x="901882" y="4401190"/>
            <a:ext cx="1489449" cy="194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Pictures\Фон для презентации. 100 штук\My_new_fons_next 100\28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Гражданская война</a:t>
            </a: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организованная вооруженная борьба внутри одного государства больших, относящихся к различным социальным группам масс людей, за государственную власть и собственность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Одни идут освобождать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Москву и вновь сковать Россию,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Другие, разнуздав стихию,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Хотят весь мир пересоздать.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 там, и здесь между рядами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Звучит один и тот же глас: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«Кто не за нас – тот против нас.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Нет безразличных: правда с нами».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 я стою один меж них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ревущем пламени и дыме.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 всеми силами своими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Молюсь за тех и за других.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kumimoji="0" lang="ru-RU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М. Волошин «Гражданская война» </a:t>
            </a:r>
          </a:p>
        </p:txBody>
      </p:sp>
      <p:pic>
        <p:nvPicPr>
          <p:cNvPr id="41986" name="Picture 2" descr="Furmanov by malut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1428736"/>
            <a:ext cx="1828795" cy="214386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715140" y="3643314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Д.Фурманов</a:t>
            </a:r>
          </a:p>
          <a:p>
            <a:r>
              <a:rPr lang="ru-RU" dirty="0" smtClean="0"/>
              <a:t>«Чапаев»</a:t>
            </a:r>
            <a:endParaRPr lang="ru-RU" dirty="0"/>
          </a:p>
        </p:txBody>
      </p:sp>
      <p:pic>
        <p:nvPicPr>
          <p:cNvPr id="41988" name="Picture 4" descr="http://kinofilms.tv/images/films/17/16279/pict/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4286256"/>
            <a:ext cx="2928928" cy="19526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7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9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1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3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7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Pictures\Фон для презентации. 100 штук\My_new_fons_next 100\28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Особенности литературы 20-х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гг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286248" y="1600200"/>
            <a:ext cx="4400552" cy="4525963"/>
          </a:xfrm>
        </p:spPr>
        <p:txBody>
          <a:bodyPr/>
          <a:lstStyle/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сфере литературы раскол общества, завершившийся революцией и гражданской войной, выразился в том, что после 1917 года литературный процесс развивался по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трем противоположным и часто почти непересекающимся направлениям.</a:t>
            </a:r>
          </a:p>
          <a:p>
            <a:endParaRPr lang="ru-RU" dirty="0"/>
          </a:p>
        </p:txBody>
      </p:sp>
      <p:pic>
        <p:nvPicPr>
          <p:cNvPr id="20482" name="Picture 2" descr="https://encrypted-tbn3.gstatic.com/images?q=tbn:ANd9GcRZ6LOrCIAIlMhXdZCDQeH2Qrb9hrs7xIn-4sJNwxHXjFP1vNo9g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857364"/>
            <a:ext cx="3429024" cy="3429024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Pictures\Фон для презентации. 100 штук\My_new_fons_next 100\28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http://festival.1september.ru/articles/532571/2.gif"/>
          <p:cNvPicPr/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214414" y="428604"/>
            <a:ext cx="6929486" cy="5929354"/>
          </a:xfrm>
          <a:prstGeom prst="snip2Diag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Pictures\Фон для презентации. 100 штук\My_new_fons_next 100\28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Литературные группировки 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600200"/>
            <a:ext cx="4757742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РАПП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ЛЕФ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Имажинисты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«Перевал»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ОБЕРИУ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Конструктивисты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Серапионовы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братья» 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ОПОЯЗ</a:t>
            </a:r>
          </a:p>
          <a:p>
            <a:endParaRPr lang="ru-RU" dirty="0"/>
          </a:p>
        </p:txBody>
      </p:sp>
      <p:pic>
        <p:nvPicPr>
          <p:cNvPr id="6146" name="Picture 2" descr="http://www.moscowwriters.ru/image/zas/k0016-kr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8855853">
            <a:off x="3857620" y="1643050"/>
            <a:ext cx="4643470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Pictures\Фон для презентации. 100 штук\My_new_fons_next 100\28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РАПП - российская ассоциация пролетарских писателей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8900" indent="-88900" algn="ctr">
              <a:lnSpc>
                <a:spcPct val="90000"/>
              </a:lnSpc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1925-1932 гг. </a:t>
            </a:r>
          </a:p>
          <a:p>
            <a:pPr marL="88900" indent="-88900" algn="ctr">
              <a:lnSpc>
                <a:spcPct val="90000"/>
              </a:lnSpc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Печатный орган – журнал 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«На посту», «На литературном посту». </a:t>
            </a:r>
          </a:p>
          <a:p>
            <a:pPr marL="88900" indent="-88900" algn="ctr">
              <a:lnSpc>
                <a:spcPct val="90000"/>
              </a:lnSpc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Представители – Дм. Фурманов, Ал. Фадеев.</a:t>
            </a:r>
          </a:p>
          <a:p>
            <a:pPr marL="88900" indent="-88900" algn="ctr">
              <a:lnSpc>
                <a:spcPct val="90000"/>
              </a:lnSpc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Идеи: поддержка пролетарских литературных организаций, учиться  у классиков, развитие коммунистической критики, отрицание романтизма, борьба с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новобуржуазным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влиянием в литературе, 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Ахматова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Ходасевич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Цветаева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Бунин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– «классовые враги», 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Маяковский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Пришвин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К. Федин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– «попутчики», теория «живого человека».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Pictures\Фон для презентации. 100 штук\My_new_fons_next 100\28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5058" name="Picture 2" descr="https://ds02.infourok.ru/uploads/ex/0dfd/00053e1c-2832a34f/img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78571"/>
            <a:ext cx="7929618" cy="5950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Pictures\Фон для презентации. 100 штук\My_new_fons_next 100\28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ЛЕФ - левый фронт искусств 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8900" indent="-88900" algn="ctr">
              <a:lnSpc>
                <a:spcPct val="80000"/>
              </a:lnSpc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88900" indent="-88900" algn="ctr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1922-1929 гг.</a:t>
            </a:r>
          </a:p>
          <a:p>
            <a:pPr marL="88900" indent="-88900" algn="ctr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Печатный орган – журнал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«ЛЕФ», «Новый ЛЕФ».</a:t>
            </a:r>
          </a:p>
          <a:p>
            <a:pPr marL="88900" indent="-88900" algn="ctr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Представители –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Маяковский 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Б. Пастернак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О. Брик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88900" indent="-88900" algn="ctr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Идеи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создание действенного революционного искусства, критика пассивного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бытоотражающего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психологизма»,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теория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«литературного факта»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отрицающая художественный вымысел, требующая освещения в искусстве фактов новой действительности.</a:t>
            </a: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s://encrypted-tbn3.gstatic.com/images?q=tbn:ANd9GcTEPuk7rF57aeo_8JGpYUTH7BclLSJG5RFHf6iGRthrUZswf67-7w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57158" y="5000636"/>
            <a:ext cx="8429684" cy="150019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071670" y="1428736"/>
            <a:ext cx="50720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литературное течение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Pictures\Фон для презентации. 100 штук\My_new_fons_next 100\28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Имажинизм 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643306" y="1600200"/>
            <a:ext cx="5043494" cy="4525963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литературное течение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1919-1927 гг.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Печатный орган –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«Советская страна».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Представители – С. Есенин, Н. Клюев, В.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Шершеневич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Идеи: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«поедание образом смысла»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которое выражалось в нарушении грамматических форм, определяющих смысл</a:t>
            </a:r>
          </a:p>
          <a:p>
            <a:endParaRPr lang="ru-RU" dirty="0"/>
          </a:p>
        </p:txBody>
      </p:sp>
      <p:pic>
        <p:nvPicPr>
          <p:cNvPr id="3074" name="Picture 2" descr="http://gorod.tomsk.ru/i/u/1009/esenin34.jpg" hidden="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2214554"/>
            <a:ext cx="3429024" cy="2428892"/>
          </a:xfrm>
          <a:prstGeom prst="rect">
            <a:avLst/>
          </a:prstGeom>
          <a:noFill/>
        </p:spPr>
      </p:pic>
      <p:pic>
        <p:nvPicPr>
          <p:cNvPr id="3076" name="Picture 4" descr="http://gorod.tomsk.ru/i/u/1009/esenin3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10" y="2071678"/>
            <a:ext cx="3143272" cy="224313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00034" y="4286256"/>
            <a:ext cx="33575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С. Есенин, Н. Клюев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Pictures\Фон для презентации. 100 штук\My_new_fons_next 100\28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«Перевал»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65113" indent="-265113" algn="ctr">
              <a:lnSpc>
                <a:spcPct val="9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литературное объединение </a:t>
            </a:r>
          </a:p>
          <a:p>
            <a:pPr marL="265113" indent="-265113" algn="ctr">
              <a:lnSpc>
                <a:spcPct val="9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Кон.1923-нач. 1924 – 1932 гг.</a:t>
            </a:r>
          </a:p>
          <a:p>
            <a:pPr marL="265113" indent="-265113" algn="ctr">
              <a:lnSpc>
                <a:spcPct val="9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Печатный орган – журнал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«Красная новь».</a:t>
            </a:r>
          </a:p>
          <a:p>
            <a:pPr marL="265113" indent="-265113" algn="ctr">
              <a:lnSpc>
                <a:spcPct val="9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Представители –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В. Катаев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Э. Багрицкий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М. Пришвин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М. Светлов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65113" indent="-265113" algn="ctr">
              <a:lnSpc>
                <a:spcPct val="90000"/>
              </a:lnSpc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Идеи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выступали против «бескрылого бытовизма», ратовали за сохранение преемственной связи с художественным мастерством русской и мировой классической литературы, выдвигали принцип искренности, интуитивизма, гуманизма.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s://encrypted-tbn3.gstatic.com/images?q=tbn:ANd9GcTEPuk7rF57aeo_8JGpYUTH7BclLSJG5RFHf6iGRthrUZswf67-7w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57158" y="5500702"/>
            <a:ext cx="8429684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Pictures\Фон для презентации. 100 штук\My_new_fons_next 100\28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ОБЕРИУ – объединение реального искусства 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43312"/>
          </a:xfrm>
        </p:spPr>
        <p:txBody>
          <a:bodyPr>
            <a:normAutofit/>
          </a:bodyPr>
          <a:lstStyle/>
          <a:p>
            <a:pPr marL="354013" indent="-354013" algn="ctr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литературно – театральная группа. </a:t>
            </a:r>
          </a:p>
          <a:p>
            <a:pPr marL="354013" indent="-354013" algn="ctr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1927-1928 гг.</a:t>
            </a:r>
          </a:p>
          <a:p>
            <a:pPr marL="354013" indent="-354013" algn="ctr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Представители – 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Д. Хармс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Н. Заболоцкий, А. Введенский.</a:t>
            </a:r>
          </a:p>
          <a:p>
            <a:pPr marL="354013" indent="-354013" algn="ctr"/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Идеи: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 основе творчества – «метод конкретного материалистического ощущения вещи и явления», развивали отдельные стороны футуризма, обращались к традициям русских сатириков кон.19-нач. 20 в.</a:t>
            </a:r>
          </a:p>
          <a:p>
            <a:endParaRPr lang="ru-RU" dirty="0"/>
          </a:p>
        </p:txBody>
      </p:sp>
      <p:pic>
        <p:nvPicPr>
          <p:cNvPr id="7" name="Picture 2" descr="https://encrypted-tbn3.gstatic.com/images?q=tbn:ANd9GcTEPuk7rF57aeo_8JGpYUTH7BclLSJG5RFHf6iGRthrUZswf67-7w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57158" y="5143512"/>
            <a:ext cx="8429684" cy="1357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Pictures\Фон для презентации. 100 штук\My_new_fons_next 100\28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Конструктивизм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80000"/>
              </a:lnSpc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литературное течение</a:t>
            </a:r>
          </a:p>
          <a:p>
            <a:pPr algn="ctr">
              <a:lnSpc>
                <a:spcPct val="80000"/>
              </a:lnSpc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1923-1930 гг.</a:t>
            </a:r>
          </a:p>
          <a:p>
            <a:pPr algn="ctr">
              <a:lnSpc>
                <a:spcPct val="80000"/>
              </a:lnSpc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Представители – 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И. Сельвинский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В. </a:t>
            </a:r>
            <a:r>
              <a:rPr lang="ru-RU" sz="26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Ибнер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В. </a:t>
            </a:r>
            <a:r>
              <a:rPr lang="ru-RU" sz="26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Луговской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lnSpc>
                <a:spcPct val="80000"/>
              </a:lnSpc>
            </a:pP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Идеи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: целесообразность, рациональность, экономичность творчества; лозунг: 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«Коротко, сжато, в малом – многое, в точке – все!»,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стремление сблизить творчество с производством (конструктивизм тесно связан с ростом индустриализации), отвергали немотивированную декоративность, язык искусства доводили до схематизма.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Pictures\Фон для презентации. 100 штук\My_new_fons_next 100\28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Обратимся к историческим документам</a:t>
            </a:r>
            <a:r>
              <a:rPr kumimoji="0" lang="ru-RU" sz="3600" b="1" i="0" u="none" strike="noStrike" kern="1200" cap="none" spc="0" normalizeH="0" baseline="0" noProof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…</a:t>
            </a: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>
          <a:xfrm>
            <a:off x="4870450" y="1844675"/>
            <a:ext cx="4094163" cy="460851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«Террор, как демонстрация силы и воли рабочего класса, получит свое историческое оправдание именно том факте, что пролетариату удалось сломить политическую волю интеллигенции».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1800" b="0" i="1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0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ru-RU" sz="18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Л.Троцкий «Известия»                              1919 год.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graphicFrame>
        <p:nvGraphicFramePr>
          <p:cNvPr id="12" name="Group 7"/>
          <p:cNvGraphicFramePr>
            <a:graphicFrameLocks noGrp="1"/>
          </p:cNvGraphicFramePr>
          <p:nvPr/>
        </p:nvGraphicFramePr>
        <p:xfrm>
          <a:off x="0" y="0"/>
          <a:ext cx="208280" cy="272415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272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0" y="2724150"/>
            <a:ext cx="1841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>
                <a:latin typeface="Arial" charset="0"/>
              </a:rPr>
              <a:t/>
            </a:r>
            <a:br>
              <a:rPr lang="ru-RU">
                <a:latin typeface="Arial" charset="0"/>
              </a:rPr>
            </a:br>
            <a:endParaRPr lang="ru-RU">
              <a:latin typeface="Arial" charset="0"/>
            </a:endParaRPr>
          </a:p>
          <a:p>
            <a:pPr eaLnBrk="0" hangingPunct="0"/>
            <a:endParaRPr lang="ru-RU">
              <a:latin typeface="Arial" charset="0"/>
            </a:endParaRPr>
          </a:p>
        </p:txBody>
      </p:sp>
      <p:pic>
        <p:nvPicPr>
          <p:cNvPr id="14" name="Picture 14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2133600"/>
            <a:ext cx="4321175" cy="3540125"/>
          </a:xfrm>
          <a:prstGeom prst="rect">
            <a:avLst/>
          </a:prstGeom>
          <a:noFill/>
          <a:ln w="57150" cmpd="thickThin">
            <a:solidFill>
              <a:srgbClr val="993300"/>
            </a:solidFill>
            <a:miter lim="800000"/>
            <a:headEnd/>
            <a:tailEnd/>
          </a:ln>
        </p:spPr>
      </p:pic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1546225" y="5805488"/>
            <a:ext cx="4465638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ru-RU" sz="1600" b="1" u="sng">
                <a:solidFill>
                  <a:srgbClr val="CC3300"/>
                </a:solidFill>
              </a:rPr>
              <a:t>«Красная конница»</a:t>
            </a:r>
          </a:p>
          <a:p>
            <a:pPr>
              <a:spcBef>
                <a:spcPct val="50000"/>
              </a:spcBef>
            </a:pPr>
            <a:endParaRPr lang="ru-RU" sz="1600" u="sng">
              <a:solidFill>
                <a:srgbClr val="CC3300"/>
              </a:solidFill>
            </a:endParaRP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654050" y="5805488"/>
            <a:ext cx="4392613" cy="360362"/>
          </a:xfrm>
          <a:prstGeom prst="rect">
            <a:avLst/>
          </a:prstGeom>
          <a:noFill/>
          <a:ln w="57150" cmpd="thickThin">
            <a:solidFill>
              <a:srgbClr val="99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build="p"/>
      <p:bldP spid="15" grpId="0"/>
      <p:bldP spid="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Pictures\Фон для презентации. 100 штук\My_new_fons_next 100\28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Серапионовы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братья»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литературная группа.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1921 г.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представители –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К. Федин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В. Каверин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М. Слонимский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Идеи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«поиски приемов овладения новым материалом» (война, революция), поиски новой художественной формы, цель – овладение техников писательского мастерства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Pictures\Фон для презентации. 100 штук\My_new_fons_next 100\28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8903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ОПОЯЗ – общество изучения поэтического языка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2000241"/>
            <a:ext cx="8229600" cy="135732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русская литературоведческая школа.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1914-1925 гг.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Представители –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Ю. Тынянов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В. Шкловский.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6" name="AutoShape 2" descr="data:image/jpeg;base64,/9j/4AAQSkZJRgABAQAAAQABAAD/2wCEAAkGBhQRERQUExQVFRUWGBYYFRYXFRcXGhcWGBcXFBgVGBocHiYfFxkjGRgYHy8gIycpLC4vFR4xNTAqNSYrLCoBCQoKDgwOGg8PGi8cHiQpKSwpKSkpLywpKSksLCktKSopKSktLCksLCwpKSwpLCkpKSwpKSkqKSwpLCksKS4sKf/AABEIAGsAuAMBIgACEQEDEQH/xAAcAAABBQEBAQAAAAAAAAAAAAAAAQQFBgcDAgj/xAA/EAACAQIEAwUEBwYFBQAAAAABAhEAAwQSITEFQVEGEyJhcTKBkbEUI1JyocHwM0JiktHhBxZTc7IVFyVjwv/EABkBAAMBAQEAAAAAAAAAAAAAAAABAwQCBf/EACIRAAICAQQCAwEAAAAAAAAAAAABAhEDBBIhMRRREyIyQf/aAAwDAQACEQMRAD8A3GiikNAAaSo7jPEGtBcsak7idqhrnaa4Ps/y/wB6hPPGDploYZTVotVLVNbtVe6r/L/egdqL3Vf5a48qB34sy40VTv8AM177S/yivS9pL32h/KKXlQDxplwpJqof5jvfaH8oqO4x26u2coBVmOpBXZeXv3+FNamL9i8aaNBorIn/AMRcax8LIPLuweem9dh20xxBPeppIP1a6HoelN6iPoFp5GrzSVk1jt7jHfItxZkj9mseRmi52z4gJ8QEf+pDB+FLyI9UNaaTNZpCayK526x6jxPGu/dLPwivI7dY7/WHX9lb/pR86DxpGwTQKxn/ALmYxYlkI/21ExuKuOF7TXLltXW5oROw942pS1Cj2hLTyZdqSqXe7Q3pgP8Agv8ASuY7Q3v9Q/Bf6Vx5kfR14sy8UtU7AcbvNcQF5BZQfCNRMHlVwFaMeVZFaI5MbxumLRRRVSYtIaWimBXu1lrMLfq3yFVh7FWvtQPCnqflVbuV5eo/bPT07+g2tpprXp0/U04sWZ9eXu5V6u2dNaz0aLGSA7V1mlU6R7q9C3NIDpZs5jt+v71TuKHvMTcLGAGIHQBfAPwWr/h9vSsz4i5765/uXPQ+I71WCJ2OsWlu3bzLqTop/wDrzHl51M9luyD4xO8ZjbtnQECS8aaDQADafKou9b7xFVtG0EBR4Ry1Ow5nrWtdnsGtrDWlTYKPx39NathipOmRzzcVwQR/w4sW7bdyWW4R7bsWnyYdPSqHxvhGLsPcz22Cv+8ozKd5giY3mtrigpNaZYIvlGWOeUeD57fGuGEn2WBgD3xTi/xiV21ykcgJJJ5dJPwFbbi+GKw1VW+8oPzFVrifZewwP1VsHqqhflWacdr5Rqhl3GUM2cgbAAATz039519KsnYrGTnsk/xJ8mHyPxprx/Ad0VO+U5T5qZI+FO/8P8EWu3n2C2497n+gNcP7Qsp+WWO5an301LEGDpUg5An50xu6mayMuh3ws/W2/vr860AVnfDf2tv76f8AIVoor0dH+Wefq/0gooorcYxaKKKYEP2hGiep+VQLWQTNWHjo8K+v5VEdzXm5192b8DqA2y9BXltjtXd0ynWu93DyJII/XOoUX3ckObJB20r2v6/XpUrYsLpI0nX36TTXFYXKxEc9aW3+jU10GHfeqB2g4S9i8+dWC3HYoxXRgxzCDtOu29aDgk8aTzYfOnGJwioi2mDXu9Ja6G8QObUnXRAugEfOqw6snOVOjMcKxJG53Ma/E+da92VdjhUJ2MlfuzpVG4H2NcY1kuKxtDxZmGjoPZE7aggH31p6LAgbDatOGHO4z55praeqQtTe9xBF3J6bH50j3VcBlII6iDV5TS6MyixcTfEVDcRxICtTy5bzHQ84qH41YUW2GY6flWHLJy5NeKKTKB2hv5g08yPnVp7KYLusENIa4SzTv0H4CoDBcL+lXgikhFOZ2/h2/EkVc30hRoFAAH4VG6jRqlyyKxBJ8h5VyCT6VIXsOP1tXC6nSoNFEw4aIu2/vp/yrQBVE4en1qeTr8xV7Felo/yzBq/0haKKK2mMWiiimAx4nYLZQBOp091M2wJVRIPn5a1KYq+EUsZgRsJMkwNPUimA4/ZJAk+JiokQDABJ1/dgjXoZ21qM8Sk7LQlJKl0ecNhASJiP18ad38JKRuRt/SuFriVnJ3gZYhiNdwgJYgbkQJ0o/wCv2gWBYqVyggiDJ1y/ejlSjiSXIOUpO0NLtgjUDwn8CBqD0pL1jMik+h01jl+H5VK4bFqzOoBBQ6giN9Qw6g66joeler2GDDpU5YOODpZfZVShVvfp/WrEloXAtwfvAT5ayR8flTe/w4iDpQl5rXsjMuvhnxZuonSKjjjsdSKZJb0nHslorzeUkEDSksOSoJEEgSOhjUV7rfVoydFQ4jj8cFyrh7d3MxU/WLCjSHcEeyddjpFVPBWcRZxRFpXtw31gTP3bLPMOPZPI1o+N4f3vhj8tq8WuGJZTKAAJLHzY8z1rz3FmyM0uCH4v2j+h27Vx1JBJDAdcrGNfON6pWM7Z4jEh0AWzbjM+S2znL1ZjrlJjkN+lXHtvZVsJl6vbg+eYmoK4b9zCqFdVUKEOvJRG2U8tta4bS4Kwjf2SOnYcyt59I8CyNjAZjHTlU3M++uHZjArawaiILs7jlpIUE9ZCiKlbeAn09N+vprFcSXPA965sZDDFvlXlsIToBvVhtcPCoZnbWN43+NRuF45YUqQWllQrK6/WKrKvrDDy89KotPJ9k3qEugwPByrIW5EE+7WrIKj8FxS1dKhCTmti6PCQMhMDXrPKpCtuLH8aoyZMjm7YUUUVYmLRRRTA53EB3E7H38jVea662u/VLKiPqkKMWh9FEggBmJUQBpMTpU7jcR3a5oJAiY5AmC3uGvuqMXBpfYALFhDn5gXLhnUfwrvpoSR01RSD9nhsQ1wiyoQLLBnCZlzoAzhFMj2joWnUNvGrjBuhzJcyFhcImAveMoDhgObARt9nlXDhuMW1aW0FJurK92AZzSTM8kMzmOkdTpTB8Mneqb0lUNwFgDle84DODGuWMqqvMqd4Eh1V2WSzh0T2VVZ6Deuuaqqtlw9r6loQveRYIC55VFLbKFUFmUSZZQAda8pdNxLBuI7vcbvm8DiCmULbtg+wJK6tGisZ11LF8f8AbLIl4Xc4GynLm5EjcD0098jlXkYIz1FMezt53Nx7ispLEAQQqhWZcqgxmP7xeBJfSY0mjXMoKXZy248HlEAEDavVGagGuqODliLgVSf0TyAqJxrlADckT0BYA9CQDHrUtiLoUSZ06Akz5Ac6jMT2pwyDx3VTqGkMPvLEr74qGWMX2ysG10iv9ssYn0XIWAJKFSCDEmZ+E1VOF4l7ypYTe48EgbTEn4a0nH+5e4HVwc7O2QNIUDRDEaFhrVp7A8GUt9IjQCE+8dD8Bp76xxjukkeg38cGy3XsEFtAImY21hFkCYEBZO0wNageCcdk4rv7Xc/RcpufWC57QZzqFGwGn3qtdZj2hulV4zHNsMD6EGfwre4RuzzNz6Jy52zuiyMRcwjLhWPti6DcCEwLhtxoPRpp3xjF2MOllEtNeuXEFrD21bU24WfG3splCyeelOO0VpU4beWBAw5UD0SB+MVXuz4LY3Aht0wAYT1Yx/xiuxEv2exdv6U9t8N9GxAtrChw6PaB0KEaaHfQHSrTVV44P/KYCN8uIn7uVfzn41aqYgooooAWiiimAw4veIQAMULMFBAzMddQgg+KJ1iBvyqDx+EHeEIXJGVBN24c1659rxahEGYj+Lyqa4jg3Z0e2VzKHEPMQ4GumoIKj1EjSZpt/wBCP2zotyGjXvrkhrp5aAwANpPlSKwaRG2e7QBma4FcsLJa45WLak97c8QnMRPmIjepbDYm3Zt5QS4S33jMuuYGSW6EsczfHyrgvCbvgM2lKp3YgM3dqCDmSd2IAGseyN4IJb4AwV7eZe7ZlkQSTbUBchM8woB01GbroDbT7Y+XiiEqNZZDcg6ZUABl/s7gevoa4jjtvwyHXP8As5WDc1AlRM8wdYMa8jTdeAm2142+6AuZPAUMFVEMjEHYgtqBpm57Vzs9nXW5bud7mZA4GfMwQMoChBOwI1LEk9egJKHsfjjFsBj4hFzu4KkFnkCFHMa7+R6Ul/j1pWVZnNEECRJLKBpqdVI0BiNYpovZoK9pkKgoHzsVlmZxrcBmA0zuD7XkK64Dg7L3XeZPqVypkB3y5C5J1BifCNNTJOkAqgR2BxLX8QrP4QGi3lLFTlUyF0A8WrEmZUKBVpFRXDuEtbKZ3D92uS2AuUAQFzNqZcgRyA1gampUUIU2m+AIqH47h7zLFkJmgiWYjToQAc1TBpti1uEfVlQf4p/KuMkdyoUJU7M2t8MvHEhCqKelsDWdSScogda0nAYMWraoOQ15SeZptwvhPdFnZs9xtzEAAclGsD31JRU8OLZy+y2bLv4XQGqtc7JtcPEBcK5MUUyESSuRIkiOTQYFWmiKuZyk4zAY69hlwt9bNu0AovYgXZzWkj2UIGUkASSY/JzxfBFb1jFYTu3Nle6a0biqGtNooVtgwIMTv7qsuOw3eW3QGMylZ6SImmOJ4ErEFdPDcBkk5macrMTvlLOfV6QEZwbB3cRi/pl5VthUNuxbVxcIBMs7Mvhk9B+WtppjwvDXLa5XbN01JI2GWSJYaEyesU+pgFFFFAC0UUUwCiiigBKWkpaACkpaKACkpaKAEomlooAKSg0tACRRS0lABRRRSAKKKKACiiigAoooo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48" name="AutoShape 4" descr="data:image/jpeg;base64,/9j/4AAQSkZJRgABAQAAAQABAAD/2wCEAAkGBhQRERQUExQVFRUWGBYYFRYXFRcXGhcWGBcXFBgVGBocHiYfFxkjGRgYHy8gIycpLC4vFR4xNTAqNSYrLCoBCQoKDgwOGg8PGi8cHiQpKSwpKSkpLywpKSksLCktKSopKSktLCksLCwpKSwpLCkpKSwpKSkqKSwpLCksKS4sKf/AABEIAGsAuAMBIgACEQEDEQH/xAAcAAABBQEBAQAAAAAAAAAAAAAAAQQFBgcDAgj/xAA/EAACAQIEAwUEBwYFBQAAAAABAhEAAwQSITEFQVEGEyJhcTKBkbEUI1JyocHwM0JiktHhBxZTc7IVFyVjwv/EABkBAAMBAQEAAAAAAAAAAAAAAAABAwQCBf/EACIRAAICAQQCAwEAAAAAAAAAAAABAhEDBBIhMRRREyIyQf/aAAwDAQACEQMRAD8A3GiikNAAaSo7jPEGtBcsak7idqhrnaa4Ps/y/wB6hPPGDploYZTVotVLVNbtVe6r/L/egdqL3Vf5a48qB34sy40VTv8AM177S/yivS9pL32h/KKXlQDxplwpJqof5jvfaH8oqO4x26u2coBVmOpBXZeXv3+FNamL9i8aaNBorIn/AMRcax8LIPLuweem9dh20xxBPeppIP1a6HoelN6iPoFp5GrzSVk1jt7jHfItxZkj9mseRmi52z4gJ8QEf+pDB+FLyI9UNaaTNZpCayK526x6jxPGu/dLPwivI7dY7/WHX9lb/pR86DxpGwTQKxn/ALmYxYlkI/21ExuKuOF7TXLltXW5oROw942pS1Cj2hLTyZdqSqXe7Q3pgP8Agv8ASuY7Q3v9Q/Bf6Vx5kfR14sy8UtU7AcbvNcQF5BZQfCNRMHlVwFaMeVZFaI5MbxumLRRRVSYtIaWimBXu1lrMLfq3yFVh7FWvtQPCnqflVbuV5eo/bPT07+g2tpprXp0/U04sWZ9eXu5V6u2dNaz0aLGSA7V1mlU6R7q9C3NIDpZs5jt+v71TuKHvMTcLGAGIHQBfAPwWr/h9vSsz4i5765/uXPQ+I71WCJ2OsWlu3bzLqTop/wDrzHl51M9luyD4xO8ZjbtnQECS8aaDQADafKou9b7xFVtG0EBR4Ry1Ow5nrWtdnsGtrDWlTYKPx39NathipOmRzzcVwQR/w4sW7bdyWW4R7bsWnyYdPSqHxvhGLsPcz22Cv+8ozKd5giY3mtrigpNaZYIvlGWOeUeD57fGuGEn2WBgD3xTi/xiV21ykcgJJJ5dJPwFbbi+GKw1VW+8oPzFVrifZewwP1VsHqqhflWacdr5Rqhl3GUM2cgbAAATz039519KsnYrGTnsk/xJ8mHyPxprx/Ad0VO+U5T5qZI+FO/8P8EWu3n2C2497n+gNcP7Qsp+WWO5an301LEGDpUg5An50xu6mayMuh3ws/W2/vr860AVnfDf2tv76f8AIVoor0dH+Wefq/0gooorcYxaKKKYEP2hGiep+VQLWQTNWHjo8K+v5VEdzXm5192b8DqA2y9BXltjtXd0ynWu93DyJII/XOoUX3ckObJB20r2v6/XpUrYsLpI0nX36TTXFYXKxEc9aW3+jU10GHfeqB2g4S9i8+dWC3HYoxXRgxzCDtOu29aDgk8aTzYfOnGJwioi2mDXu9Ja6G8QObUnXRAugEfOqw6snOVOjMcKxJG53Ma/E+da92VdjhUJ2MlfuzpVG4H2NcY1kuKxtDxZmGjoPZE7aggH31p6LAgbDatOGHO4z55praeqQtTe9xBF3J6bH50j3VcBlII6iDV5TS6MyixcTfEVDcRxICtTy5bzHQ84qH41YUW2GY6flWHLJy5NeKKTKB2hv5g08yPnVp7KYLusENIa4SzTv0H4CoDBcL+lXgikhFOZ2/h2/EkVc30hRoFAAH4VG6jRqlyyKxBJ8h5VyCT6VIXsOP1tXC6nSoNFEw4aIu2/vp/yrQBVE4en1qeTr8xV7Felo/yzBq/0haKKK2mMWiiimAx4nYLZQBOp091M2wJVRIPn5a1KYq+EUsZgRsJMkwNPUimA4/ZJAk+JiokQDABJ1/dgjXoZ21qM8Sk7LQlJKl0ecNhASJiP18ad38JKRuRt/SuFriVnJ3gZYhiNdwgJYgbkQJ0o/wCv2gWBYqVyggiDJ1y/ejlSjiSXIOUpO0NLtgjUDwn8CBqD0pL1jMik+h01jl+H5VK4bFqzOoBBQ6giN9Qw6g66joeler2GDDpU5YOODpZfZVShVvfp/WrEloXAtwfvAT5ayR8flTe/w4iDpQl5rXsjMuvhnxZuonSKjjjsdSKZJb0nHslorzeUkEDSksOSoJEEgSOhjUV7rfVoydFQ4jj8cFyrh7d3MxU/WLCjSHcEeyddjpFVPBWcRZxRFpXtw31gTP3bLPMOPZPI1o+N4f3vhj8tq8WuGJZTKAAJLHzY8z1rz3FmyM0uCH4v2j+h27Vx1JBJDAdcrGNfON6pWM7Z4jEh0AWzbjM+S2znL1ZjrlJjkN+lXHtvZVsJl6vbg+eYmoK4b9zCqFdVUKEOvJRG2U8tta4bS4Kwjf2SOnYcyt59I8CyNjAZjHTlU3M++uHZjArawaiILs7jlpIUE9ZCiKlbeAn09N+vprFcSXPA965sZDDFvlXlsIToBvVhtcPCoZnbWN43+NRuF45YUqQWllQrK6/WKrKvrDDy89KotPJ9k3qEugwPByrIW5EE+7WrIKj8FxS1dKhCTmti6PCQMhMDXrPKpCtuLH8aoyZMjm7YUUUVYmLRRRTA53EB3E7H38jVea662u/VLKiPqkKMWh9FEggBmJUQBpMTpU7jcR3a5oJAiY5AmC3uGvuqMXBpfYALFhDn5gXLhnUfwrvpoSR01RSD9nhsQ1wiyoQLLBnCZlzoAzhFMj2joWnUNvGrjBuhzJcyFhcImAveMoDhgObARt9nlXDhuMW1aW0FJurK92AZzSTM8kMzmOkdTpTB8Mneqb0lUNwFgDle84DODGuWMqqvMqd4Eh1V2WSzh0T2VVZ6Deuuaqqtlw9r6loQveRYIC55VFLbKFUFmUSZZQAda8pdNxLBuI7vcbvm8DiCmULbtg+wJK6tGisZ11LF8f8AbLIl4Xc4GynLm5EjcD0098jlXkYIz1FMezt53Nx7ispLEAQQqhWZcqgxmP7xeBJfSY0mjXMoKXZy248HlEAEDavVGagGuqODliLgVSf0TyAqJxrlADckT0BYA9CQDHrUtiLoUSZ06Akz5Ac6jMT2pwyDx3VTqGkMPvLEr74qGWMX2ysG10iv9ssYn0XIWAJKFSCDEmZ+E1VOF4l7ypYTe48EgbTEn4a0nH+5e4HVwc7O2QNIUDRDEaFhrVp7A8GUt9IjQCE+8dD8Bp76xxjukkeg38cGy3XsEFtAImY21hFkCYEBZO0wNageCcdk4rv7Xc/RcpufWC57QZzqFGwGn3qtdZj2hulV4zHNsMD6EGfwre4RuzzNz6Jy52zuiyMRcwjLhWPti6DcCEwLhtxoPRpp3xjF2MOllEtNeuXEFrD21bU24WfG3splCyeelOO0VpU4beWBAw5UD0SB+MVXuz4LY3Aht0wAYT1Yx/xiuxEv2exdv6U9t8N9GxAtrChw6PaB0KEaaHfQHSrTVV44P/KYCN8uIn7uVfzn41aqYgooooAWiiimAw4veIQAMULMFBAzMddQgg+KJ1iBvyqDx+EHeEIXJGVBN24c1659rxahEGYj+Lyqa4jg3Z0e2VzKHEPMQ4GumoIKj1EjSZpt/wBCP2zotyGjXvrkhrp5aAwANpPlSKwaRG2e7QBma4FcsLJa45WLak97c8QnMRPmIjepbDYm3Zt5QS4S33jMuuYGSW6EsczfHyrgvCbvgM2lKp3YgM3dqCDmSd2IAGseyN4IJb4AwV7eZe7ZlkQSTbUBchM8woB01GbroDbT7Y+XiiEqNZZDcg6ZUABl/s7gevoa4jjtvwyHXP8As5WDc1AlRM8wdYMa8jTdeAm2142+6AuZPAUMFVEMjEHYgtqBpm57Vzs9nXW5bud7mZA4GfMwQMoChBOwI1LEk9egJKHsfjjFsBj4hFzu4KkFnkCFHMa7+R6Ul/j1pWVZnNEECRJLKBpqdVI0BiNYpovZoK9pkKgoHzsVlmZxrcBmA0zuD7XkK64Dg7L3XeZPqVypkB3y5C5J1BifCNNTJOkAqgR2BxLX8QrP4QGi3lLFTlUyF0A8WrEmZUKBVpFRXDuEtbKZ3D92uS2AuUAQFzNqZcgRyA1gampUUIU2m+AIqH47h7zLFkJmgiWYjToQAc1TBpti1uEfVlQf4p/KuMkdyoUJU7M2t8MvHEhCqKelsDWdSScogda0nAYMWraoOQ15SeZptwvhPdFnZs9xtzEAAclGsD31JRU8OLZy+y2bLv4XQGqtc7JtcPEBcK5MUUyESSuRIkiOTQYFWmiKuZyk4zAY69hlwt9bNu0AovYgXZzWkj2UIGUkASSY/JzxfBFb1jFYTu3Nle6a0biqGtNooVtgwIMTv7qsuOw3eW3QGMylZ6SImmOJ4ErEFdPDcBkk5macrMTvlLOfV6QEZwbB3cRi/pl5VthUNuxbVxcIBMs7Mvhk9B+WtppjwvDXLa5XbN01JI2GWSJYaEyesU+pgFFFFAC0UUUwCiiigBKWkpaACkpaKACkpaKAEomlooAKSg0tACRRS0lABRRRSAKKKKACiiigAoooo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0" name="AutoShape 6" descr="data:image/jpeg;base64,/9j/4AAQSkZJRgABAQAAAQABAAD/2wCEAAkGBhQRERQUExQVFRUWGBYYFRYXFRcXGhcWGBcXFBgVGBocHiYfFxkjGRgYHy8gIycpLC4vFR4xNTAqNSYrLCoBCQoKDgwOGg8PGi8cHiQpKSwpKSkpLywpKSksLCktKSopKSktLCksLCwpKSwpLCkpKSwpKSkqKSwpLCksKS4sKf/AABEIAGsAuAMBIgACEQEDEQH/xAAcAAABBQEBAQAAAAAAAAAAAAAAAQQFBgcDAgj/xAA/EAACAQIEAwUEBwYFBQAAAAABAhEAAwQSITEFQVEGEyJhcTKBkbEUI1JyocHwM0JiktHhBxZTc7IVFyVjwv/EABkBAAMBAQEAAAAAAAAAAAAAAAABAwQCBf/EACIRAAICAQQCAwEAAAAAAAAAAAABAhEDBBIhMRRREyIyQf/aAAwDAQACEQMRAD8A3GiikNAAaSo7jPEGtBcsak7idqhrnaa4Ps/y/wB6hPPGDploYZTVotVLVNbtVe6r/L/egdqL3Vf5a48qB34sy40VTv8AM177S/yivS9pL32h/KKXlQDxplwpJqof5jvfaH8oqO4x26u2coBVmOpBXZeXv3+FNamL9i8aaNBorIn/AMRcax8LIPLuweem9dh20xxBPeppIP1a6HoelN6iPoFp5GrzSVk1jt7jHfItxZkj9mseRmi52z4gJ8QEf+pDB+FLyI9UNaaTNZpCayK526x6jxPGu/dLPwivI7dY7/WHX9lb/pR86DxpGwTQKxn/ALmYxYlkI/21ExuKuOF7TXLltXW5oROw942pS1Cj2hLTyZdqSqXe7Q3pgP8Agv8ASuY7Q3v9Q/Bf6Vx5kfR14sy8UtU7AcbvNcQF5BZQfCNRMHlVwFaMeVZFaI5MbxumLRRRVSYtIaWimBXu1lrMLfq3yFVh7FWvtQPCnqflVbuV5eo/bPT07+g2tpprXp0/U04sWZ9eXu5V6u2dNaz0aLGSA7V1mlU6R7q9C3NIDpZs5jt+v71TuKHvMTcLGAGIHQBfAPwWr/h9vSsz4i5765/uXPQ+I71WCJ2OsWlu3bzLqTop/wDrzHl51M9luyD4xO8ZjbtnQECS8aaDQADafKou9b7xFVtG0EBR4Ry1Ow5nrWtdnsGtrDWlTYKPx39NathipOmRzzcVwQR/w4sW7bdyWW4R7bsWnyYdPSqHxvhGLsPcz22Cv+8ozKd5giY3mtrigpNaZYIvlGWOeUeD57fGuGEn2WBgD3xTi/xiV21ykcgJJJ5dJPwFbbi+GKw1VW+8oPzFVrifZewwP1VsHqqhflWacdr5Rqhl3GUM2cgbAAATz039519KsnYrGTnsk/xJ8mHyPxprx/Ad0VO+U5T5qZI+FO/8P8EWu3n2C2497n+gNcP7Qsp+WWO5an301LEGDpUg5An50xu6mayMuh3ws/W2/vr860AVnfDf2tv76f8AIVoor0dH+Wefq/0gooorcYxaKKKYEP2hGiep+VQLWQTNWHjo8K+v5VEdzXm5192b8DqA2y9BXltjtXd0ynWu93DyJII/XOoUX3ckObJB20r2v6/XpUrYsLpI0nX36TTXFYXKxEc9aW3+jU10GHfeqB2g4S9i8+dWC3HYoxXRgxzCDtOu29aDgk8aTzYfOnGJwioi2mDXu9Ja6G8QObUnXRAugEfOqw6snOVOjMcKxJG53Ma/E+da92VdjhUJ2MlfuzpVG4H2NcY1kuKxtDxZmGjoPZE7aggH31p6LAgbDatOGHO4z55praeqQtTe9xBF3J6bH50j3VcBlII6iDV5TS6MyixcTfEVDcRxICtTy5bzHQ84qH41YUW2GY6flWHLJy5NeKKTKB2hv5g08yPnVp7KYLusENIa4SzTv0H4CoDBcL+lXgikhFOZ2/h2/EkVc30hRoFAAH4VG6jRqlyyKxBJ8h5VyCT6VIXsOP1tXC6nSoNFEw4aIu2/vp/yrQBVE4en1qeTr8xV7Felo/yzBq/0haKKK2mMWiiimAx4nYLZQBOp091M2wJVRIPn5a1KYq+EUsZgRsJMkwNPUimA4/ZJAk+JiokQDABJ1/dgjXoZ21qM8Sk7LQlJKl0ecNhASJiP18ad38JKRuRt/SuFriVnJ3gZYhiNdwgJYgbkQJ0o/wCv2gWBYqVyggiDJ1y/ejlSjiSXIOUpO0NLtgjUDwn8CBqD0pL1jMik+h01jl+H5VK4bFqzOoBBQ6giN9Qw6g66joeler2GDDpU5YOODpZfZVShVvfp/WrEloXAtwfvAT5ayR8flTe/w4iDpQl5rXsjMuvhnxZuonSKjjjsdSKZJb0nHslorzeUkEDSksOSoJEEgSOhjUV7rfVoydFQ4jj8cFyrh7d3MxU/WLCjSHcEeyddjpFVPBWcRZxRFpXtw31gTP3bLPMOPZPI1o+N4f3vhj8tq8WuGJZTKAAJLHzY8z1rz3FmyM0uCH4v2j+h27Vx1JBJDAdcrGNfON6pWM7Z4jEh0AWzbjM+S2znL1ZjrlJjkN+lXHtvZVsJl6vbg+eYmoK4b9zCqFdVUKEOvJRG2U8tta4bS4Kwjf2SOnYcyt59I8CyNjAZjHTlU3M++uHZjArawaiILs7jlpIUE9ZCiKlbeAn09N+vprFcSXPA965sZDDFvlXlsIToBvVhtcPCoZnbWN43+NRuF45YUqQWllQrK6/WKrKvrDDy89KotPJ9k3qEugwPByrIW5EE+7WrIKj8FxS1dKhCTmti6PCQMhMDXrPKpCtuLH8aoyZMjm7YUUUVYmLRRRTA53EB3E7H38jVea662u/VLKiPqkKMWh9FEggBmJUQBpMTpU7jcR3a5oJAiY5AmC3uGvuqMXBpfYALFhDn5gXLhnUfwrvpoSR01RSD9nhsQ1wiyoQLLBnCZlzoAzhFMj2joWnUNvGrjBuhzJcyFhcImAveMoDhgObARt9nlXDhuMW1aW0FJurK92AZzSTM8kMzmOkdTpTB8Mneqb0lUNwFgDle84DODGuWMqqvMqd4Eh1V2WSzh0T2VVZ6Deuuaqqtlw9r6loQveRYIC55VFLbKFUFmUSZZQAda8pdNxLBuI7vcbvm8DiCmULbtg+wJK6tGisZ11LF8f8AbLIl4Xc4GynLm5EjcD0098jlXkYIz1FMezt53Nx7ispLEAQQqhWZcqgxmP7xeBJfSY0mjXMoKXZy248HlEAEDavVGagGuqODliLgVSf0TyAqJxrlADckT0BYA9CQDHrUtiLoUSZ06Akz5Ac6jMT2pwyDx3VTqGkMPvLEr74qGWMX2ysG10iv9ssYn0XIWAJKFSCDEmZ+E1VOF4l7ypYTe48EgbTEn4a0nH+5e4HVwc7O2QNIUDRDEaFhrVp7A8GUt9IjQCE+8dD8Bp76xxjukkeg38cGy3XsEFtAImY21hFkCYEBZO0wNageCcdk4rv7Xc/RcpufWC57QZzqFGwGn3qtdZj2hulV4zHNsMD6EGfwre4RuzzNz6Jy52zuiyMRcwjLhWPti6DcCEwLhtxoPRpp3xjF2MOllEtNeuXEFrD21bU24WfG3splCyeelOO0VpU4beWBAw5UD0SB+MVXuz4LY3Aht0wAYT1Yx/xiuxEv2exdv6U9t8N9GxAtrChw6PaB0KEaaHfQHSrTVV44P/KYCN8uIn7uVfzn41aqYgooooAWiiimAw4veIQAMULMFBAzMddQgg+KJ1iBvyqDx+EHeEIXJGVBN24c1659rxahEGYj+Lyqa4jg3Z0e2VzKHEPMQ4GumoIKj1EjSZpt/wBCP2zotyGjXvrkhrp5aAwANpPlSKwaRG2e7QBma4FcsLJa45WLak97c8QnMRPmIjepbDYm3Zt5QS4S33jMuuYGSW6EsczfHyrgvCbvgM2lKp3YgM3dqCDmSd2IAGseyN4IJb4AwV7eZe7ZlkQSTbUBchM8woB01GbroDbT7Y+XiiEqNZZDcg6ZUABl/s7gevoa4jjtvwyHXP8As5WDc1AlRM8wdYMa8jTdeAm2142+6AuZPAUMFVEMjEHYgtqBpm57Vzs9nXW5bud7mZA4GfMwQMoChBOwI1LEk9egJKHsfjjFsBj4hFzu4KkFnkCFHMa7+R6Ul/j1pWVZnNEECRJLKBpqdVI0BiNYpovZoK9pkKgoHzsVlmZxrcBmA0zuD7XkK64Dg7L3XeZPqVypkB3y5C5J1BifCNNTJOkAqgR2BxLX8QrP4QGi3lLFTlUyF0A8WrEmZUKBVpFRXDuEtbKZ3D92uS2AuUAQFzNqZcgRyA1gampUUIU2m+AIqH47h7zLFkJmgiWYjToQAc1TBpti1uEfVlQf4p/KuMkdyoUJU7M2t8MvHEhCqKelsDWdSScogda0nAYMWraoOQ15SeZptwvhPdFnZs9xtzEAAclGsD31JRU8OLZy+y2bLv4XQGqtc7JtcPEBcK5MUUyESSuRIkiOTQYFWmiKuZyk4zAY69hlwt9bNu0AovYgXZzWkj2UIGUkASSY/JzxfBFb1jFYTu3Nle6a0biqGtNooVtgwIMTv7qsuOw3eW3QGMylZ6SImmOJ4ErEFdPDcBkk5macrMTvlLOfV6QEZwbB3cRi/pl5VthUNuxbVxcIBMs7Mvhk9B+WtppjwvDXLa5XbN01JI2GWSJYaEyesU+pgFFFFAC0UUUwCiiigBKWkpaACkpaKACkpaKAEomlooAKSg0tACRRS0lABRRRSAKKKKACiiigAoooo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52" name="Picture 8" descr="http://upload.wikimedia.org/wikipedia/commons/thumb/9/9a/%D0%9E%D1%80%D0%B8%D0%B3_%D0%BC%D0%B0%D1%80%D0%BA%D0%B0_%D0%A2%D1%8B%D0%BD%D1%8F%D0%BD%D0%BE%D0%B2_%D0%A0%D0%BE%D1%81%D1%81%D0%B8%D1%8F_1994.jpg/230px-%D0%9E%D1%80%D0%B8%D0%B3_%D0%BC%D0%B0%D1%80%D0%BA%D0%B0_%D0%A2%D1%8B%D0%BD%D1%8F%D0%BD%D0%BE%D0%B2_%D0%A0%D0%BE%D1%81%D1%81%D0%B8%D1%8F_199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00232" y="3571876"/>
            <a:ext cx="5286412" cy="2714644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Pictures\Фон для презентации. 100 штук\My_new_fons_next 100\28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Расцвет русской драматургии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71676"/>
          </a:xfrm>
        </p:spPr>
        <p:txBody>
          <a:bodyPr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М. Булгаков «Дни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Турбиных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», «Зойкина квартира»;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Эрдман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— «Мандат», «Самоубийца»;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Е. Замятин — «Блоха»;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В. Маяковский — «Клоп».</a:t>
            </a:r>
          </a:p>
          <a:p>
            <a:endParaRPr lang="ru-RU" dirty="0"/>
          </a:p>
        </p:txBody>
      </p:sp>
      <p:pic>
        <p:nvPicPr>
          <p:cNvPr id="30722" name="Picture 2" descr="https://encrypted-tbn3.gstatic.com/images?q=tbn:ANd9GcRSiX0e_ElKW-e3xQ5PXhFuTNPt7qsCFazmHs6i4G8OjLQTAQF6X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214686"/>
            <a:ext cx="2357454" cy="292895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0724" name="Picture 4" descr="https://encrypted-tbn0.gstatic.com/images?q=tbn:ANd9GcSzjsDWl5CqM01V2ZaAHhiHVBz1PGWwt_X-TLsQcYaLU5Yb5prUt8_xAq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3571876"/>
            <a:ext cx="2286016" cy="300039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0726" name="Picture 6" descr="http://t2.gstatic.com/images?q=tbn:ANd9GcQo1HFYG-a1J1AT_541cQ5Cp37kvlcFV4v9h3rZbBFPn3RgVKOXYf5_sB-x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3143248"/>
            <a:ext cx="2143140" cy="285752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Pictures\Фон для презентации. 100 штук\My_new_fons_next 100\28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571472" y="571481"/>
            <a:ext cx="7658128" cy="3714776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Художники широко использовали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гротеск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фантастику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иронию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сатиру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>
              <a:lnSpc>
                <a:spcPct val="9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М. Зощенко Рассказы</a:t>
            </a:r>
          </a:p>
          <a:p>
            <a:pPr algn="ctr">
              <a:lnSpc>
                <a:spcPct val="9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А. Платонов «Город Градов» </a:t>
            </a:r>
          </a:p>
          <a:p>
            <a:pPr algn="ctr">
              <a:lnSpc>
                <a:spcPct val="9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М. Булгаков «Собачье сердце»</a:t>
            </a:r>
          </a:p>
          <a:p>
            <a:pPr algn="ctr">
              <a:lnSpc>
                <a:spcPct val="9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Е. Замятин «Мы»</a:t>
            </a:r>
          </a:p>
          <a:p>
            <a:pPr algn="ctr">
              <a:lnSpc>
                <a:spcPct val="9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И. Ильф и Е. Петров «Двенадцать стульев», «Золотой теленок» </a:t>
            </a:r>
          </a:p>
          <a:p>
            <a:pPr algn="ctr">
              <a:lnSpc>
                <a:spcPct val="9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А. Грин «Алые паруса» и «Бегущая по волнам»</a:t>
            </a:r>
          </a:p>
          <a:p>
            <a:endParaRPr lang="ru-RU" dirty="0"/>
          </a:p>
        </p:txBody>
      </p:sp>
      <p:pic>
        <p:nvPicPr>
          <p:cNvPr id="35842" name="Picture 2" descr="https://encrypted-tbn3.gstatic.com/images?q=tbn:ANd9GcS8yucfo0enFlKicUx4cPgfaNUs4Y-UP-jtS3R08654b0wWORs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4500570"/>
            <a:ext cx="2514600" cy="1857388"/>
          </a:xfrm>
          <a:prstGeom prst="rect">
            <a:avLst/>
          </a:prstGeom>
          <a:noFill/>
        </p:spPr>
      </p:pic>
      <p:pic>
        <p:nvPicPr>
          <p:cNvPr id="35844" name="Picture 4" descr="https://encrypted-tbn2.gstatic.com/images?q=tbn:ANd9GcRaO1Anv4dYDIquXM5pLT5gbSP__mu5SQWLJ88MjaAyT8etMcIfu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4500570"/>
            <a:ext cx="2466975" cy="1857387"/>
          </a:xfrm>
          <a:prstGeom prst="rect">
            <a:avLst/>
          </a:prstGeom>
          <a:noFill/>
        </p:spPr>
      </p:pic>
      <p:pic>
        <p:nvPicPr>
          <p:cNvPr id="35846" name="Picture 6" descr="https://encrypted-tbn1.gstatic.com/images?q=tbn:ANd9GcR5ShWt-3AXj9UN4xHgemV3ByzOoXMXg0xWbfSp2vyLARuY5RKpj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4500570"/>
            <a:ext cx="2143125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Pictures\Фон для презентации. 100 штук\My_new_fons_next 100\28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1929 год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8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Все изменилось. </a:t>
            </a:r>
          </a:p>
          <a:p>
            <a:pPr algn="ctr">
              <a:lnSpc>
                <a:spcPct val="8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Этот год ознаменовал начало травли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М. Булгакова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А. Платонова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Б. Пильняка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>
              <a:lnSpc>
                <a:spcPct val="8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этого года было резко нарушено относительное равновесие сил. </a:t>
            </a:r>
          </a:p>
          <a:p>
            <a:pPr algn="ctr">
              <a:lnSpc>
                <a:spcPct val="8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литературу перенеслись методы беспощадной политической борьбы. </a:t>
            </a:r>
          </a:p>
          <a:p>
            <a:pPr algn="ctr">
              <a:lnSpc>
                <a:spcPct val="8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Наступало новое время с новыми героями и новым пониманием вещей в произведениях. </a:t>
            </a:r>
          </a:p>
          <a:p>
            <a:pPr algn="ctr">
              <a:lnSpc>
                <a:spcPct val="8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 была общая драма русской интеллигенции, пережитая ею на рубеже 20-х и 30-х годов.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Pictures\Фон для презентации. 100 штук\My_new_fons_next 100\28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Литературные направления 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500430" y="1600200"/>
            <a:ext cx="5186370" cy="4525963"/>
          </a:xfrm>
        </p:spPr>
        <p:txBody>
          <a:bodyPr/>
          <a:lstStyle/>
          <a:p>
            <a:pPr algn="ctr">
              <a:lnSpc>
                <a:spcPct val="90000"/>
              </a:lnSpc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Реализм.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Реализм пытался адаптироваться к мироощущению человека XX  столетия, к новым философским, эстетическим реалиям.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Обновленный реализм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lnSpc>
                <a:spcPct val="90000"/>
              </a:lnSpc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Социалистический реализм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новая эстетика, в основе которой лежит утверждение нормативных характеров в нормативных обстоятельствах.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170" name="Picture 2" descr="Russkaja literatura 20 veka Periodizacij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571744"/>
            <a:ext cx="3071834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Pictures\Фон для презентации. 100 штук\My_new_fons_next 100\28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Советская литература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643438" y="1600200"/>
            <a:ext cx="4043362" cy="4525963"/>
          </a:xfrm>
        </p:spPr>
        <p:txBody>
          <a:bodyPr/>
          <a:lstStyle/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Создавалась в нашей стране, публиковалась и находила путь к читателю. 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Эта ветвь отечественной литературы испытывала на себе самое мощное давление политического пресса.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8194" name="Picture 2" descr="http://j.livelib.ru/boocover/1000493312/l/3e08/__Sovetskaya_poeziya_2030_h_godov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521433">
            <a:off x="946534" y="1495116"/>
            <a:ext cx="2032950" cy="3215077"/>
          </a:xfrm>
          <a:prstGeom prst="rect">
            <a:avLst/>
          </a:prstGeom>
          <a:noFill/>
        </p:spPr>
      </p:pic>
      <p:pic>
        <p:nvPicPr>
          <p:cNvPr id="8196" name="Picture 4" descr="http://j.livelib.ru/boocover/1000557557/l/303f/sost._G._P._Turchina_I._D._Uspenskaya.__Sovetskij_rasskaz_2030h_godov.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86050" y="2928934"/>
            <a:ext cx="1905000" cy="2838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Pictures\Фон для презентации. 100 штук\My_new_fons_next 100\28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Время поиска и эксперимента в литературе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80000"/>
              </a:lnSpc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Главной темой в литературе было изображение 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революции и гражданской войны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lnSpc>
                <a:spcPct val="80000"/>
              </a:lnSpc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М. Булгаков «Белая гвардия»</a:t>
            </a:r>
          </a:p>
          <a:p>
            <a:pPr algn="ctr">
              <a:lnSpc>
                <a:spcPct val="80000"/>
              </a:lnSpc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Фурманов «Чапаев»</a:t>
            </a:r>
          </a:p>
          <a:p>
            <a:pPr algn="ctr">
              <a:lnSpc>
                <a:spcPct val="80000"/>
              </a:lnSpc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Б. Пильняк «Голый год»</a:t>
            </a:r>
          </a:p>
          <a:p>
            <a:pPr algn="ctr">
              <a:lnSpc>
                <a:spcPct val="80000"/>
              </a:lnSpc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А. Серафимович «Железный поток»</a:t>
            </a:r>
          </a:p>
          <a:p>
            <a:pPr algn="ctr">
              <a:lnSpc>
                <a:spcPct val="80000"/>
              </a:lnSpc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М. Шолохов «Донские рассказы»</a:t>
            </a:r>
          </a:p>
          <a:p>
            <a:pPr algn="ctr">
              <a:lnSpc>
                <a:spcPct val="80000"/>
              </a:lnSpc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А. Малышкин «Падение Дайра» </a:t>
            </a:r>
          </a:p>
          <a:p>
            <a:pPr algn="ctr">
              <a:lnSpc>
                <a:spcPct val="80000"/>
              </a:lnSpc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И. Бабель«Конармия»</a:t>
            </a:r>
          </a:p>
          <a:p>
            <a:pPr algn="ctr">
              <a:lnSpc>
                <a:spcPct val="80000"/>
              </a:lnSpc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А. Веселый «Россия, кровью умытая».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Pictures\Фон для презентации. 100 штук\My_new_fons_next 100\28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graphicFrame>
        <p:nvGraphicFramePr>
          <p:cNvPr id="12" name="Group 7"/>
          <p:cNvGraphicFramePr>
            <a:graphicFrameLocks noGrp="1"/>
          </p:cNvGraphicFramePr>
          <p:nvPr/>
        </p:nvGraphicFramePr>
        <p:xfrm>
          <a:off x="0" y="0"/>
          <a:ext cx="208280" cy="272415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272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0" y="2724150"/>
            <a:ext cx="1841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>
                <a:latin typeface="Arial" charset="0"/>
              </a:rPr>
              <a:t/>
            </a:r>
            <a:br>
              <a:rPr lang="ru-RU">
                <a:latin typeface="Arial" charset="0"/>
              </a:rPr>
            </a:br>
            <a:endParaRPr lang="ru-RU">
              <a:latin typeface="Arial" charset="0"/>
            </a:endParaRPr>
          </a:p>
          <a:p>
            <a:pPr eaLnBrk="0" hangingPunct="0"/>
            <a:endParaRPr lang="ru-RU">
              <a:latin typeface="Arial" charset="0"/>
            </a:endParaRPr>
          </a:p>
        </p:txBody>
      </p:sp>
      <p:sp>
        <p:nvSpPr>
          <p:cNvPr id="17" name="Rectangle 5"/>
          <p:cNvSpPr txBox="1">
            <a:spLocks noChangeArrowheads="1"/>
          </p:cNvSpPr>
          <p:nvPr/>
        </p:nvSpPr>
        <p:spPr>
          <a:xfrm>
            <a:off x="1150938" y="681029"/>
            <a:ext cx="7524750" cy="146208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 этой братоубийственной войне не было ни победителей, ни побежденных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…</a:t>
            </a:r>
          </a:p>
        </p:txBody>
      </p:sp>
      <p:sp>
        <p:nvSpPr>
          <p:cNvPr id="18" name="Rectangle 12"/>
          <p:cNvSpPr txBox="1">
            <a:spLocks noChangeArrowheads="1"/>
          </p:cNvSpPr>
          <p:nvPr/>
        </p:nvSpPr>
        <p:spPr>
          <a:xfrm>
            <a:off x="617538" y="1989138"/>
            <a:ext cx="3810000" cy="4840287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«Ясно, что так дальше идти не может и стране грозят неслыханные бедствия. Первой жертвой их явится интеллигенция. Потом городские рабочие. Дольше всех будут держаться хорошо устроившиеся коммунисты и Красная Армия…»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1800" b="0" i="1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18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kumimoji="0" lang="ru-RU" sz="16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В.Г.Короленко </a:t>
            </a:r>
          </a:p>
          <a:p>
            <a:pPr marL="342900" marR="0" lvl="0" indent="-342900" algn="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Письма к Луначарскому </a:t>
            </a:r>
          </a:p>
          <a:p>
            <a:pPr marL="342900" marR="0" lvl="0" indent="-342900" algn="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 1920 год </a:t>
            </a:r>
          </a:p>
        </p:txBody>
      </p:sp>
      <p:sp>
        <p:nvSpPr>
          <p:cNvPr id="19" name="Rectangle 13"/>
          <p:cNvSpPr txBox="1">
            <a:spLocks noChangeArrowheads="1"/>
          </p:cNvSpPr>
          <p:nvPr/>
        </p:nvSpPr>
        <p:spPr>
          <a:xfrm>
            <a:off x="4572000" y="1989138"/>
            <a:ext cx="4311650" cy="4114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«В сентябре был день красной расправы, в Холмогорах </a:t>
            </a:r>
            <a: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расстреляно более 2000 человек.</a:t>
            </a:r>
            <a: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Все больше из крестьян и казаков с юга. Интеллигентов уже не расстреливают, их мало»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1600" b="0" i="1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Газета «Революционная Россия»                  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1921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build="p"/>
      <p:bldP spid="1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Pictures\Фон для презентации. 100 штук\My_new_fons_next 100\28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graphicFrame>
        <p:nvGraphicFramePr>
          <p:cNvPr id="12" name="Group 7"/>
          <p:cNvGraphicFramePr>
            <a:graphicFrameLocks noGrp="1"/>
          </p:cNvGraphicFramePr>
          <p:nvPr/>
        </p:nvGraphicFramePr>
        <p:xfrm>
          <a:off x="0" y="0"/>
          <a:ext cx="208280" cy="272415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272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0" y="2724150"/>
            <a:ext cx="1841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>
                <a:latin typeface="Arial" charset="0"/>
              </a:rPr>
              <a:t/>
            </a:r>
            <a:br>
              <a:rPr lang="ru-RU">
                <a:latin typeface="Arial" charset="0"/>
              </a:rPr>
            </a:br>
            <a:endParaRPr lang="ru-RU">
              <a:latin typeface="Arial" charset="0"/>
            </a:endParaRPr>
          </a:p>
          <a:p>
            <a:pPr eaLnBrk="0" hangingPunct="0"/>
            <a:endParaRPr lang="ru-RU">
              <a:latin typeface="Arial" charset="0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719109" y="571480"/>
            <a:ext cx="7793037" cy="11017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 результате красного и белого террора, в боях, от голода и болезней </a:t>
            </a:r>
            <a:r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погибло 8000000 россиян.</a:t>
            </a:r>
            <a:r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4902171" y="1939905"/>
            <a:ext cx="3810000" cy="4114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Все рядком лежат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 развесть межой.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Поглядеть: солдат.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Где свой, где чужой?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Белый – красным стал: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Кровь обагрила.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Красным был – белым стал: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Смерть побелила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1800" b="0" i="1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0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</a:t>
            </a:r>
            <a:r>
              <a:rPr kumimoji="0" lang="ru-RU" sz="18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М. Цветаева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500034" y="5829280"/>
            <a:ext cx="4035425" cy="617538"/>
          </a:xfrm>
          <a:prstGeom prst="rect">
            <a:avLst/>
          </a:prstGeom>
          <a:noFill/>
          <a:ln w="57150" cmpd="thickThin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ru-RU" sz="1400" b="1" u="sng">
                <a:solidFill>
                  <a:srgbClr val="CC3300"/>
                </a:solidFill>
              </a:rPr>
              <a:t>Казаки атамана Дутова позируют </a:t>
            </a:r>
          </a:p>
          <a:p>
            <a:pPr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ru-RU" sz="1400" b="1" u="sng">
                <a:solidFill>
                  <a:srgbClr val="CC3300"/>
                </a:solidFill>
              </a:rPr>
              <a:t>после расстрела членов сельсовета</a:t>
            </a:r>
          </a:p>
        </p:txBody>
      </p:sp>
      <p:pic>
        <p:nvPicPr>
          <p:cNvPr id="15" name="Picture 10" descr="п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409" y="1939905"/>
            <a:ext cx="3883025" cy="3744913"/>
          </a:xfrm>
          <a:prstGeom prst="rect">
            <a:avLst/>
          </a:prstGeom>
          <a:noFill/>
          <a:ln w="57150" cmpd="thickThin">
            <a:solidFill>
              <a:srgbClr val="993300"/>
            </a:solidFill>
            <a:miter lim="800000"/>
            <a:headEnd/>
            <a:tailEnd/>
          </a:ln>
        </p:spPr>
      </p:pic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755621" y="1316018"/>
            <a:ext cx="8388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>
                <a:solidFill>
                  <a:schemeClr val="tx2"/>
                </a:solidFill>
              </a:rPr>
              <a:t>М. Цветаева в эти «глухие годы» с невыразимой болью писала: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2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/>
      <p:bldP spid="14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Pictures\Фон для презентации. 100 штук\My_new_fons_next 100\28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graphicFrame>
        <p:nvGraphicFramePr>
          <p:cNvPr id="12" name="Group 7"/>
          <p:cNvGraphicFramePr>
            <a:graphicFrameLocks noGrp="1"/>
          </p:cNvGraphicFramePr>
          <p:nvPr/>
        </p:nvGraphicFramePr>
        <p:xfrm>
          <a:off x="0" y="0"/>
          <a:ext cx="208280" cy="272415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272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0" y="2724150"/>
            <a:ext cx="1841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>
                <a:latin typeface="Arial" charset="0"/>
              </a:rPr>
              <a:t/>
            </a:r>
            <a:br>
              <a:rPr lang="ru-RU">
                <a:latin typeface="Arial" charset="0"/>
              </a:rPr>
            </a:br>
            <a:endParaRPr lang="ru-RU">
              <a:latin typeface="Arial" charset="0"/>
            </a:endParaRPr>
          </a:p>
          <a:p>
            <a:pPr eaLnBrk="0" hangingPunct="0"/>
            <a:endParaRPr lang="ru-RU">
              <a:latin typeface="Arial" charset="0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642910" y="1928802"/>
            <a:ext cx="7793037" cy="307183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Формирование идеологии: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latin typeface="+mj-lt"/>
                <a:ea typeface="+mj-ea"/>
                <a:cs typeface="+mj-cs"/>
              </a:rPr>
              <a:t>1.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latin typeface="+mj-lt"/>
                <a:ea typeface="+mj-ea"/>
                <a:cs typeface="+mj-cs"/>
              </a:rPr>
              <a:t>3.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Pictures\Фон для презентации. 100 штук\My_new_fons_next 100\28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graphicFrame>
        <p:nvGraphicFramePr>
          <p:cNvPr id="12" name="Group 7"/>
          <p:cNvGraphicFramePr>
            <a:graphicFrameLocks noGrp="1"/>
          </p:cNvGraphicFramePr>
          <p:nvPr/>
        </p:nvGraphicFramePr>
        <p:xfrm>
          <a:off x="0" y="0"/>
          <a:ext cx="208280" cy="272415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272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0" y="2724150"/>
            <a:ext cx="1841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>
                <a:latin typeface="Arial" charset="0"/>
              </a:rPr>
              <a:t/>
            </a:r>
            <a:br>
              <a:rPr lang="ru-RU">
                <a:latin typeface="Arial" charset="0"/>
              </a:rPr>
            </a:br>
            <a:endParaRPr lang="ru-RU">
              <a:latin typeface="Arial" charset="0"/>
            </a:endParaRPr>
          </a:p>
          <a:p>
            <a:pPr eaLnBrk="0" hangingPunct="0"/>
            <a:endParaRPr lang="ru-RU">
              <a:latin typeface="Arial" charset="0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642910" y="1928802"/>
            <a:ext cx="7793037" cy="378621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Детская литература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latin typeface="+mj-lt"/>
                <a:ea typeface="+mj-ea"/>
                <a:cs typeface="+mj-cs"/>
              </a:rPr>
              <a:t>Аркадий Гайдар «Школа»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Павел </a:t>
            </a:r>
            <a:r>
              <a:rPr kumimoji="0" lang="ru-RU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Бляхин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«Красные дьяволята»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600" b="1" dirty="0" smtClean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latin typeface="+mj-lt"/>
                <a:ea typeface="+mj-ea"/>
                <a:cs typeface="+mj-cs"/>
              </a:rPr>
              <a:t>«Неуловимые мстители»</a:t>
            </a: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600" b="1" dirty="0" smtClean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4429124" y="4357694"/>
            <a:ext cx="285752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Pictures\Фон для презентации. 100 штук\My_new_fons_next 100\28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graphicFrame>
        <p:nvGraphicFramePr>
          <p:cNvPr id="12" name="Group 7"/>
          <p:cNvGraphicFramePr>
            <a:graphicFrameLocks noGrp="1"/>
          </p:cNvGraphicFramePr>
          <p:nvPr/>
        </p:nvGraphicFramePr>
        <p:xfrm>
          <a:off x="0" y="0"/>
          <a:ext cx="208280" cy="272415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272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0" y="2724150"/>
            <a:ext cx="1841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>
                <a:latin typeface="Arial" charset="0"/>
              </a:rPr>
              <a:t/>
            </a:r>
            <a:br>
              <a:rPr lang="ru-RU">
                <a:latin typeface="Arial" charset="0"/>
              </a:rPr>
            </a:br>
            <a:endParaRPr lang="ru-RU">
              <a:latin typeface="Arial" charset="0"/>
            </a:endParaRPr>
          </a:p>
          <a:p>
            <a:pPr eaLnBrk="0" hangingPunct="0"/>
            <a:endParaRPr lang="ru-RU">
              <a:latin typeface="Arial" charset="0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642910" y="1928802"/>
            <a:ext cx="7793037" cy="307183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Кинематограф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(романтизация и поэтизация героев Гражданской войны)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600" b="1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«Чапаев» (1934)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Pictures\Фон для презентации. 100 штук\My_new_fons_next 100\28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Рисунок 5" descr="http://festival.1september.ru/articles/532571/1.gif"/>
          <p:cNvPicPr/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214414" y="428604"/>
            <a:ext cx="6429419" cy="6000792"/>
          </a:xfrm>
          <a:prstGeom prst="round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</TotalTime>
  <Words>1617</Words>
  <PresentationFormat>Экран (4:3)</PresentationFormat>
  <Paragraphs>231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Русская литература 20-х годов  двадцатого века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Сложные общественные условия</vt:lpstr>
      <vt:lpstr>О первой мировой войне</vt:lpstr>
      <vt:lpstr>Эмигрантская литература</vt:lpstr>
      <vt:lpstr>Особенности литературы 20-х гг</vt:lpstr>
      <vt:lpstr>Слайд 21</vt:lpstr>
      <vt:lpstr>Литературные группировки </vt:lpstr>
      <vt:lpstr>РАПП - российская ассоциация пролетарских писателей</vt:lpstr>
      <vt:lpstr>Слайд 24</vt:lpstr>
      <vt:lpstr>ЛЕФ - левый фронт искусств </vt:lpstr>
      <vt:lpstr>Имажинизм </vt:lpstr>
      <vt:lpstr>«Перевал»</vt:lpstr>
      <vt:lpstr>ОБЕРИУ – объединение реального искусства </vt:lpstr>
      <vt:lpstr>Конструктивизм</vt:lpstr>
      <vt:lpstr>«Серапионовы братья»</vt:lpstr>
      <vt:lpstr>ОПОЯЗ – общество изучения поэтического языка</vt:lpstr>
      <vt:lpstr>Расцвет русской драматургии</vt:lpstr>
      <vt:lpstr>Слайд 33</vt:lpstr>
      <vt:lpstr>1929 год</vt:lpstr>
      <vt:lpstr>Литературные направления </vt:lpstr>
      <vt:lpstr>Советская литература</vt:lpstr>
      <vt:lpstr>Время поиска и эксперимента в литературе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Общая характеристика литературы 20-х гг. 20 в. Литературные группировки.</dc:title>
  <dc:creator>Элен</dc:creator>
  <cp:lastModifiedBy>gonshtein</cp:lastModifiedBy>
  <cp:revision>39</cp:revision>
  <dcterms:created xsi:type="dcterms:W3CDTF">2012-11-27T13:29:36Z</dcterms:created>
  <dcterms:modified xsi:type="dcterms:W3CDTF">2020-03-25T06:08:31Z</dcterms:modified>
  <cp:category>Литература. 11.</cp:category>
</cp:coreProperties>
</file>