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2" r:id="rId15"/>
    <p:sldId id="303" r:id="rId16"/>
    <p:sldId id="304" r:id="rId17"/>
    <p:sldId id="30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6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2945" autoAdjust="0"/>
  </p:normalViewPr>
  <p:slideViewPr>
    <p:cSldViewPr>
      <p:cViewPr varScale="1">
        <p:scale>
          <a:sx n="81" d="100"/>
          <a:sy n="81" d="100"/>
        </p:scale>
        <p:origin x="-15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43EA4-BC84-4498-904D-5548CAAF164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FE8E-9295-4632-AA22-AAC5EE15E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000108-3A1E-4D5B-828B-C98CDDE00E93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79D430-5C1B-4353-979F-344F0C18E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785794"/>
            <a:ext cx="6929454" cy="1214446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Фантастическое и реалистическое  в романе Мастер и Маргарита</a:t>
            </a:r>
          </a:p>
        </p:txBody>
      </p:sp>
      <p:pic>
        <p:nvPicPr>
          <p:cNvPr id="4" name="Picture 3" descr="C:\Users\Абдулманафова\Desktop\img15.jpg"/>
          <p:cNvPicPr>
            <a:picLocks noChangeAspect="1" noChangeArrowheads="1"/>
          </p:cNvPicPr>
          <p:nvPr/>
        </p:nvPicPr>
        <p:blipFill>
          <a:blip r:embed="rId2"/>
          <a:srcRect l="61558" t="23676" r="5296" b="5296"/>
          <a:stretch>
            <a:fillRect/>
          </a:stretch>
        </p:blipFill>
        <p:spPr bwMode="auto">
          <a:xfrm>
            <a:off x="0" y="0"/>
            <a:ext cx="2000264" cy="2500306"/>
          </a:xfrm>
          <a:prstGeom prst="rect">
            <a:avLst/>
          </a:prstGeom>
          <a:noFill/>
        </p:spPr>
      </p:pic>
      <p:pic>
        <p:nvPicPr>
          <p:cNvPr id="2051" name="Picture 3" descr="C:\Users\Абдулманафова\Desktop\slide-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9144000" cy="4572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0724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Бездетная тридцатилетняя женщина, жена крупного технического специалиста, была красива и умна. И вот в тот поворотный весенний день Маргарита угадала Мастера, как он угадал своего всадника Понтия Пилата. Она утверждала, что они любили друг друга давным-давно, не зная друг друга, Маргарита действительно любила своего Мастера сильно и самозабвенно. В последнюю их ночь она обещала погибнуть вместе с ним. Без него жизнь ее стала мучением в роскошном особняке с чужим человеком.</a:t>
            </a:r>
          </a:p>
          <a:p>
            <a:r>
              <a:rPr lang="ru-RU" dirty="0" smtClean="0"/>
              <a:t>Но весна принесла новый поворот в судьбу Маргариты. Однажды, проснувшись, она не заплакала, как всегда, она ощутила предчувствие чего-то значительного, того, что сегодня наконец-то произойдет. Все эти ощущения были навеяны ей во сне.</a:t>
            </a:r>
          </a:p>
          <a:p>
            <a:r>
              <a:rPr lang="ru-RU" dirty="0" smtClean="0"/>
              <a:t>«Я верую! - шептала Маргарита торжественно. - Я верую! Что-то произойдет! Не может не произойти, потому что за что же, в самом деле, послана пожизненная мука? … Что-то случилось непременно, потому что не бывает так, чтобы что-нибудь тянулось вечно. А, кроме того, мой сон был вещий, за это я ручаюсь». В истомленной душе Маргариты не перестает жить надежда на перемены к лучшему.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Маргарита приходит на то место под Кремлевской стеной, где ровно год назад, день в день, час в час она сидела с возлюбленным на скамейке. Его не было рядом, но Маргарита мысленно разговаривала с ним и умоляла его, если он умер, уйти из ее памяти, дать «свободу жить, дышать воздухом». Именно на этом месте произошла ее встреча с </a:t>
            </a:r>
            <a:r>
              <a:rPr lang="ru-RU" sz="2000" dirty="0" err="1" smtClean="0"/>
              <a:t>Азазелло</a:t>
            </a:r>
            <a:r>
              <a:rPr lang="ru-RU" sz="2000" dirty="0" smtClean="0"/>
              <a:t>, который явился послом от </a:t>
            </a:r>
            <a:r>
              <a:rPr lang="ru-RU" sz="2000" dirty="0" err="1" smtClean="0"/>
              <a:t>Воланда</a:t>
            </a:r>
            <a:r>
              <a:rPr lang="ru-RU" sz="2000" dirty="0" smtClean="0"/>
              <a:t>. Он приглашает Маргариту в гости к иностранцу. Она неясно догадывается о вмешательстве в ее жизнь сверхъестественных сил, которые обещают дать знать ей о Мастере. Некоторое время она колеблется и, наконец, заявляет </a:t>
            </a:r>
            <a:r>
              <a:rPr lang="ru-RU" sz="2000" dirty="0" err="1" smtClean="0"/>
              <a:t>Азазелло</a:t>
            </a:r>
            <a:r>
              <a:rPr lang="ru-RU" sz="2000" dirty="0" smtClean="0"/>
              <a:t>: « Я знаю, на что иду. Но иду на все из-за него, потому что ни на что в мире надежды у меня нет …, если вы меня погубите, вам будет стыдно! Да, стыдно! Я погибаю из-за любви!» </a:t>
            </a:r>
            <a:r>
              <a:rPr lang="ru-RU" sz="2000" dirty="0" err="1" smtClean="0"/>
              <a:t>Азазелло</a:t>
            </a:r>
            <a:r>
              <a:rPr lang="ru-RU" sz="2000" dirty="0" smtClean="0"/>
              <a:t> дает Маргарите волшебный крем и, выполнив инструкции, она превращается в ведьму.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81439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Маргарита наполняется сатанической радостью, чувством свободы и предчувствием, что прежнюю жизнь она покидает навсегда. Это предчувствие возрождает душевные силы Маргариты, совсем было погибающей от разбитой любви. Маргарита становится королевой на балу у самого дьявола.</a:t>
            </a:r>
          </a:p>
          <a:p>
            <a:r>
              <a:rPr lang="ru-RU" sz="2000" dirty="0" smtClean="0"/>
              <a:t>На этот шаг Маргарита пошла осознанно лишь ради Мастера, о котором никогда не переставала думать и о судьбе которого могла узнать, только выполнив условия </a:t>
            </a:r>
            <a:r>
              <a:rPr lang="ru-RU" sz="2000" dirty="0" err="1" smtClean="0"/>
              <a:t>Воланда</a:t>
            </a:r>
            <a:r>
              <a:rPr lang="ru-RU" sz="2000" dirty="0" smtClean="0"/>
              <a:t>. За свою услугу Маргарита получила то, о чем так долго мечтала. </a:t>
            </a:r>
            <a:r>
              <a:rPr lang="ru-RU" sz="2000" dirty="0" err="1" smtClean="0"/>
              <a:t>Воланд</a:t>
            </a:r>
            <a:r>
              <a:rPr lang="ru-RU" sz="2000" dirty="0" smtClean="0"/>
              <a:t> возвращает ей Мастера. Мастер и Маргарита вместе, больше они никогда не расстанутся. Но вряд ли они смогли бы спокойно жить в атмосфере тогдашней действительности. Поэтому Мастер и Маргарита покидают этот мир, обретя покой в другом.</a:t>
            </a:r>
          </a:p>
          <a:p>
            <a:r>
              <a:rPr lang="ru-RU" sz="2000" dirty="0" smtClean="0"/>
              <a:t>Их любовь находит выход из грязи окружающей действительности. Но выход этот был фантастическим, так как реальный вряд ли был возможен.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072494" cy="5429288"/>
          </a:xfrm>
        </p:spPr>
        <p:txBody>
          <a:bodyPr>
            <a:noAutofit/>
          </a:bodyPr>
          <a:lstStyle/>
          <a:p>
            <a:pPr marL="93663" indent="269875">
              <a:buNone/>
            </a:pPr>
            <a:r>
              <a:rPr lang="ru-RU" sz="1600" dirty="0" smtClean="0"/>
              <a:t>В романе «Мастер и Маргарита» реально представлена Москва, ее </a:t>
            </a:r>
            <a:r>
              <a:rPr lang="ru-RU" sz="1600" dirty="0" err="1" smtClean="0"/>
              <a:t>коммуникально-бытовой</a:t>
            </a:r>
            <a:r>
              <a:rPr lang="ru-RU" sz="1600" dirty="0" smtClean="0"/>
              <a:t> и литературно-театральный мир, так хорошо знакомый Булгакову.</a:t>
            </a:r>
          </a:p>
          <a:p>
            <a:pPr marL="93663" indent="269875">
              <a:buNone/>
            </a:pPr>
            <a:r>
              <a:rPr lang="ru-RU" sz="1600" dirty="0" smtClean="0"/>
              <a:t>В своем романе Булгаков отразил реальное положение писателей, живших в 30-е годы. Литературная цензура не пропускала произведения, отличавшиеся от общего потока того, о чем нужно было писать. Шедевры не могли найти признание. Писатели, рискнувшие свободно высказывать свои мысли, попадали в психиатрические больницы, умирали в нищете, так и не добившись известности.</a:t>
            </a:r>
          </a:p>
          <a:p>
            <a:pPr marL="93663" indent="269875">
              <a:buNone/>
            </a:pPr>
            <a:r>
              <a:rPr lang="ru-RU" sz="1600" dirty="0" smtClean="0"/>
              <a:t>Такая же судьба была и у Мастера, он затравлен, первое же столкновение с литературным миром приводит его в сумасшедший дом.</a:t>
            </a:r>
          </a:p>
          <a:p>
            <a:pPr marL="93663" indent="269875">
              <a:buNone/>
            </a:pPr>
            <a:r>
              <a:rPr lang="ru-RU" sz="1600" dirty="0" smtClean="0"/>
              <a:t>Но наряду с жестокой реальностью есть и другая - это любовь Мастера и Маргариты</a:t>
            </a:r>
            <a:r>
              <a:rPr lang="ru-RU" sz="1600" dirty="0" smtClean="0"/>
              <a:t>.</a:t>
            </a:r>
          </a:p>
          <a:p>
            <a:pPr marL="93663" indent="269875">
              <a:buNone/>
            </a:pPr>
            <a:r>
              <a:rPr lang="ru-RU" sz="1600" dirty="0" smtClean="0"/>
              <a:t>Маргарита в романе стала прекрасным, обобщенным и поэтическим образом женщины, которая любит. Без этого образа роман утратил бы свою привлекательность. Яркостью своей натуры она противопоставлена Мастеру. Яростную любовь она сама сравнивает с яростной преданностью Левия Матвея. Любовь Маргариты, как жизнь, всеобъемлюща и, как жизнь, жива. Маргарита противопоставлена воину и полководцу Пилату своим бесстрашием. И беззащитной и могущественной своей человечностью - всесильному </a:t>
            </a:r>
            <a:r>
              <a:rPr lang="ru-RU" sz="1600" dirty="0" err="1" smtClean="0"/>
              <a:t>Воланду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Реальный мир в романе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2867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Мастер - во многом автобиографический герой. Писатель сознательно, подчас демонстративно, подчеркивает автобиографичность своего героя. Мастер равнодушен к радостям семейной жизни, он даже точно не помнит имени своей жены, не стремится иметь детей. Мастер был одинок, и это ему нравилось, но, встретив Маргариту, он понял, что нашел родственную душу. Любовь «выскочила» перед ними и поразила сразу обоих. Это огромное чувство наполнило их жизнь новым смыслом, создало вокруг Мастера и Маргариты только их маленький мир, в котором они нашли счастье и покой. И так как между ними вспыхнула такая любовь, то быть ей страстной, бурной, выжигающей оба сердца дотла. Не погасили ее ни безрадостные черные дни, когда в газетах появились критические статьи о романе, ни тяжелая болезнь Мастера, ни их расставание на долгие месяцы. Мастер и Маргарита своей любовью бросили вызов всему миру, как фантастическому, так и реальному.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10443"/>
            <a:ext cx="83582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Заканчивая свой роман эпилогом, Булгаков показывает жизнь города, которая как бы замыкается в круг. Город утратил все духовное и талантливое, ушедшее из него вместе с Мастером. Утратил все прекрасное и вечно любящее, ушедшее вместе с Маргаритой. Он утратил все истинное что было. Но особую правдоподобность событиям автор придает, рассказывая о жизни своих героев в течение нескольких последующих лет. И мы, читая произведение, отчетливо представляем себе сидящего под липами на Патриарших прудах сотрудника Института истории и философии профессора Ивана Николаевича </a:t>
            </a:r>
            <a:r>
              <a:rPr lang="ru-RU" dirty="0" err="1" smtClean="0"/>
              <a:t>Понырева</a:t>
            </a:r>
            <a:r>
              <a:rPr lang="ru-RU" dirty="0" smtClean="0"/>
              <a:t>, бывшего Бездомного, охваченного непреодолимым беспокойством во время весеннего полнолуния. Однако почему-то, после того как будет перевернута последняя страница романа, возникает непреодолимое чувство легкой грусти, которое всегда остается после общения с Великим, не важно, будь это книга, фильм или спектакль.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7929586" cy="4857784"/>
          </a:xfrm>
        </p:spPr>
        <p:txBody>
          <a:bodyPr>
            <a:normAutofit fontScale="62500" lnSpcReduction="20000"/>
          </a:bodyPr>
          <a:lstStyle/>
          <a:p>
            <a:pPr marL="93663" indent="269875">
              <a:buNone/>
            </a:pPr>
            <a:r>
              <a:rPr lang="ru-RU" sz="3400" dirty="0" smtClean="0"/>
              <a:t>Переплетение фантастического и реального создает в романе глубокий пласт философского смысла. С его помощью Булгаков в притчевой форме переосмысливает глобальные проблемы и переоценивает догматичные ценности. Это усложняет восприятие, но и дает возможность читателю и автору расширить сферу осмысляемого и увеличивает возможные оттенки смысла.</a:t>
            </a:r>
          </a:p>
          <a:p>
            <a:pPr marL="93663" indent="269875">
              <a:buNone/>
            </a:pPr>
            <a:r>
              <a:rPr lang="ru-RU" sz="3400" dirty="0" smtClean="0"/>
              <a:t>Переходом, связывающим два вида пространства: реальное и фантастическое, является зеркала. Первый переход происходит в самом начале романа, где зеркало как будто нет. </a:t>
            </a:r>
            <a:r>
              <a:rPr lang="ru-RU" sz="3400" dirty="0" err="1" smtClean="0"/>
              <a:t>Воланд</a:t>
            </a:r>
            <a:r>
              <a:rPr lang="ru-RU" sz="3400" dirty="0" smtClean="0"/>
              <a:t> появляется на Патриарших прудах неизвестно откуда. Но самое древнее зеркало имело гладкую водную поверхность, которой является пруд. Зеркало есть везде, где таинственным образом появляется или исчезает свита </a:t>
            </a:r>
            <a:r>
              <a:rPr lang="ru-RU" sz="3400" dirty="0" err="1" smtClean="0"/>
              <a:t>Воланда</a:t>
            </a:r>
            <a:r>
              <a:rPr lang="ru-RU" sz="3400" dirty="0" smtClean="0"/>
              <a:t> «Степа повернулся от аппарата и в зеркале … отчетливо увидел какого-то субъекта …».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28"/>
            <a:ext cx="8358214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Взаимодействие фантастического и реального мира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57166"/>
            <a:ext cx="7715304" cy="285752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000" dirty="0" smtClean="0"/>
              <a:t>Концовка романа также связана с зеркалами, в которые превращаются оконные стекла «Смотри, вон впереди твой вечный дом, который тебе дали в награду. Я уже вижу венецианское окно и вьющийся виноград, он подымается к самой крыше».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/>
              <a:t>Мир фантастики и реальности взаимосвязан. А между этими мирами - вечность - единственное место, где Мастер и Маргарита обрели покой.</a:t>
            </a:r>
          </a:p>
          <a:p>
            <a:endParaRPr lang="ru-RU" sz="2000" dirty="0"/>
          </a:p>
        </p:txBody>
      </p:sp>
      <p:pic>
        <p:nvPicPr>
          <p:cNvPr id="4" name="Picture 2" descr="C:\Users\Абдулманафова\Desktop\slide_1.jpg"/>
          <p:cNvPicPr>
            <a:picLocks noChangeAspect="1" noChangeArrowheads="1"/>
          </p:cNvPicPr>
          <p:nvPr/>
        </p:nvPicPr>
        <p:blipFill>
          <a:blip r:embed="rId2"/>
          <a:srcRect l="22773" t="32515" r="23956" b="7506"/>
          <a:stretch>
            <a:fillRect/>
          </a:stretch>
        </p:blipFill>
        <p:spPr bwMode="auto">
          <a:xfrm>
            <a:off x="1357290" y="3357562"/>
            <a:ext cx="2571768" cy="3286124"/>
          </a:xfrm>
          <a:prstGeom prst="rect">
            <a:avLst/>
          </a:prstGeom>
          <a:noFill/>
        </p:spPr>
      </p:pic>
      <p:pic>
        <p:nvPicPr>
          <p:cNvPr id="5" name="Picture 4" descr="C:\Users\Абдулманафова\Desktop\img6.jpg"/>
          <p:cNvPicPr>
            <a:picLocks noChangeAspect="1" noChangeArrowheads="1"/>
          </p:cNvPicPr>
          <p:nvPr/>
        </p:nvPicPr>
        <p:blipFill>
          <a:blip r:embed="rId3"/>
          <a:srcRect l="5015" t="11996" r="10934" b="10663"/>
          <a:stretch>
            <a:fillRect/>
          </a:stretch>
        </p:blipFill>
        <p:spPr bwMode="auto">
          <a:xfrm>
            <a:off x="4572000" y="3357562"/>
            <a:ext cx="3929090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51435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Роман «Мастер и Маргарита» не укладывается в обычные схемы. В произведении причудливо переплетается реальное и фантастическое. С одной стороны, в романе представлена Москва 20-х гг., с другой - </a:t>
            </a:r>
            <a:r>
              <a:rPr lang="ru-RU" dirty="0" err="1" smtClean="0"/>
              <a:t>полумифические</a:t>
            </a:r>
            <a:r>
              <a:rPr lang="ru-RU" dirty="0" smtClean="0"/>
              <a:t> события в древнем </a:t>
            </a:r>
            <a:r>
              <a:rPr lang="ru-RU" dirty="0" err="1" smtClean="0"/>
              <a:t>Ершалаиме</a:t>
            </a:r>
            <a:r>
              <a:rPr lang="ru-RU" dirty="0" smtClean="0"/>
              <a:t>. Поэтому «Мастера и Маргариту» можно смело считать как бытовым, так и фантастическим романом.</a:t>
            </a:r>
          </a:p>
          <a:p>
            <a:r>
              <a:rPr lang="ru-RU" dirty="0" smtClean="0"/>
              <a:t>Произведение Булгакова состоит как бы из двух романов. Один - из античной жизни (роман-миф), который пишет Мастер, и другой - о современной жизни и о судьбе самого Мастера, написанный в духе «фантастического реализма». Но это формально-структурное деление романа не закрывает очевидного, того, что каждый из этих романов не мог бы существовать отдельно, так как их связывает общая философская идея.</a:t>
            </a:r>
            <a:endParaRPr lang="ru-RU" dirty="0"/>
          </a:p>
        </p:txBody>
      </p:sp>
      <p:pic>
        <p:nvPicPr>
          <p:cNvPr id="3" name="Picture 5" descr="C:\Users\Абдулманафова\Desktop\slide_8.jpg"/>
          <p:cNvPicPr>
            <a:picLocks noChangeAspect="1" noChangeArrowheads="1"/>
          </p:cNvPicPr>
          <p:nvPr/>
        </p:nvPicPr>
        <p:blipFill>
          <a:blip r:embed="rId2"/>
          <a:srcRect l="15389" t="3157" r="25383" b="90530"/>
          <a:stretch>
            <a:fillRect/>
          </a:stretch>
        </p:blipFill>
        <p:spPr bwMode="auto">
          <a:xfrm>
            <a:off x="5643539" y="0"/>
            <a:ext cx="3500461" cy="285752"/>
          </a:xfrm>
          <a:prstGeom prst="rect">
            <a:avLst/>
          </a:prstGeom>
          <a:noFill/>
        </p:spPr>
      </p:pic>
      <p:pic>
        <p:nvPicPr>
          <p:cNvPr id="4" name="Picture 5" descr="C:\Users\Абдулманафова\Desktop\slide_8.jpg"/>
          <p:cNvPicPr>
            <a:picLocks noChangeAspect="1" noChangeArrowheads="1"/>
          </p:cNvPicPr>
          <p:nvPr/>
        </p:nvPicPr>
        <p:blipFill>
          <a:blip r:embed="rId2"/>
          <a:srcRect l="47632" t="11048" r="2648"/>
          <a:stretch>
            <a:fillRect/>
          </a:stretch>
        </p:blipFill>
        <p:spPr bwMode="auto">
          <a:xfrm>
            <a:off x="5643570" y="285728"/>
            <a:ext cx="3500430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83582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Тяготение М.А. Булгакова к притчевой форме повествования, объясняет столь масштабное соединение в его произведениях реальных событий, героев и персонажей фантастико-аллегорических.</a:t>
            </a:r>
          </a:p>
          <a:p>
            <a:r>
              <a:rPr lang="ru-RU" sz="2000" b="1" dirty="0" smtClean="0"/>
              <a:t>В литературе немало произведений, в которых «соседствуют» миры реальный и фантастический. Это и «Илиада» Гомера и «Божественная комедия» Данте, и романтические баллады Жуковского. С появлением реализма данный прием практически вышел из употребления. Поэтому появление романа «Мастер и Маргарита»</a:t>
            </a:r>
            <a:r>
              <a:rPr lang="ru-RU" sz="2000" dirty="0" smtClean="0"/>
              <a:t> стало важным, так как в нем действительно объединены реальность и фантастика. Посредством этих сочетаний Булгаков в своем произведении поднимает много проблем, показывает нравственные изъяны и недостатки общества.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Фантастика</a:t>
            </a:r>
            <a:r>
              <a:rPr lang="ru-RU" sz="2000" dirty="0" smtClean="0"/>
              <a:t> для Булгакова, научная или мистическая, не самоцель. В первую очередь для него важно осмысление картины человеческой жизни, человеческой сущности и соотношение в человеке и мире темного и светлого начала. Все остальное - это лишь средства для раскрытия и более полного освещения замысла.</a:t>
            </a:r>
          </a:p>
          <a:p>
            <a:r>
              <a:rPr lang="ru-RU" sz="2000" dirty="0" smtClean="0"/>
              <a:t>Далеко не все способны осмыслить роман «Мастер и Маргарита» в том идеологическом и философском ключе, который предлагает автор. Конечно, чтобы понять все подробности романа, человек должен обладать высокой культурной подготовленностью и исторической осведомленностью по многим вопросам, но феномен восприятия в том, что «Мастер и Маргарита» перечитывают и юные. Дело в том, вероятно, что молодежь привлекают в произведении фантастические, сказочные элементы, и даже, если подросток не способен понять сложные истины и глубинный смысл произведения, он воспринимает то, что способно заставить работать воображение и фантазию.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61919"/>
            <a:ext cx="821537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романе нет границы между фантастикой и реальностью, так как она разрушена вторжением в реальный мир персонажей мистико-фантастических. Недаром Булгаков говорил о себе: «Я - мистический писатель».</a:t>
            </a:r>
          </a:p>
          <a:p>
            <a:r>
              <a:rPr lang="ru-RU" sz="2000" dirty="0" smtClean="0"/>
              <a:t>Фантастика - это особая форма изображения действительности, логически несовместимая с реальным представлением об окружающем мире. Она позволяет автору развернуть перед нами целую галерею персонажей.</a:t>
            </a:r>
          </a:p>
          <a:p>
            <a:r>
              <a:rPr lang="ru-RU" sz="2000" dirty="0" smtClean="0"/>
              <a:t>Одной из первых фантастических фигур, которая появляется на страницах романа «Мастер и Маргарита», является </a:t>
            </a:r>
            <a:r>
              <a:rPr lang="ru-RU" sz="2000" dirty="0" err="1" smtClean="0"/>
              <a:t>Воланд</a:t>
            </a:r>
            <a:r>
              <a:rPr lang="ru-RU" sz="2000" dirty="0" smtClean="0"/>
              <a:t>. Появившись в Москве, он выворачивает наизнанку действительность, обнажая ее ценности, истинные и мнимые. </a:t>
            </a:r>
            <a:r>
              <a:rPr lang="ru-RU" sz="2000" dirty="0" err="1" smtClean="0"/>
              <a:t>Воланд</a:t>
            </a:r>
            <a:r>
              <a:rPr lang="ru-RU" sz="2000" dirty="0" smtClean="0"/>
              <a:t> и его свита оказываются в роли своеобразного суда, приговор которого скор, справедлив и приводится в исполнение немедленно. Но их задача заключается в том, чтобы извлечь из Москвы Маргариту, гения Мастера и его роман о Понтии Пилате.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23475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 замыслу автора фантастический образ </a:t>
            </a:r>
            <a:r>
              <a:rPr lang="ru-RU" sz="1600" dirty="0" err="1" smtClean="0"/>
              <a:t>Воланда</a:t>
            </a:r>
            <a:r>
              <a:rPr lang="ru-RU" sz="1600" dirty="0" smtClean="0"/>
              <a:t> должен восприниматься как реальность. Булгаков использует прием фантастического попадания из вечности в Москву. «И вот как раз в то время, когда Михаил Александрович рассказывал поэту о том, как ацтеки лепили из теста фигурку </a:t>
            </a:r>
            <a:r>
              <a:rPr lang="ru-RU" sz="1600" dirty="0" err="1" smtClean="0"/>
              <a:t>Вицлипуцли</a:t>
            </a:r>
            <a:r>
              <a:rPr lang="ru-RU" sz="1600" dirty="0" smtClean="0"/>
              <a:t>, в аллее показался первый человек». Момент пришествия </a:t>
            </a:r>
            <a:r>
              <a:rPr lang="ru-RU" sz="1600" dirty="0" err="1" smtClean="0"/>
              <a:t>Воланда</a:t>
            </a:r>
            <a:r>
              <a:rPr lang="ru-RU" sz="1600" dirty="0" smtClean="0"/>
              <a:t> на землю является наиболее интересным и важным. Он и его свита появляются в Москве для того, чтобы наказать людей за предательство, жадность, подлость, трусость, любовь к деньгам. </a:t>
            </a:r>
            <a:r>
              <a:rPr lang="ru-RU" sz="1600" dirty="0" err="1" smtClean="0"/>
              <a:t>Воланд</a:t>
            </a:r>
            <a:r>
              <a:rPr lang="ru-RU" sz="1600" dirty="0" smtClean="0"/>
              <a:t> со своей свитой хотят узнать, изменилось ли московское общество, для этого они устраивают сеанс черной магии в театре Варьете, на котором </a:t>
            </a:r>
            <a:r>
              <a:rPr lang="ru-RU" sz="1600" dirty="0" err="1" smtClean="0"/>
              <a:t>Воланд</a:t>
            </a:r>
            <a:r>
              <a:rPr lang="ru-RU" sz="1600" dirty="0" smtClean="0"/>
              <a:t>, </a:t>
            </a:r>
            <a:r>
              <a:rPr lang="ru-RU" sz="1600" dirty="0" err="1" smtClean="0"/>
              <a:t>Азазелло</a:t>
            </a:r>
            <a:r>
              <a:rPr lang="ru-RU" sz="1600" dirty="0" smtClean="0"/>
              <a:t>, Бегемот и </a:t>
            </a:r>
            <a:r>
              <a:rPr lang="ru-RU" sz="1600" dirty="0" err="1" smtClean="0"/>
              <a:t>Коровьев</a:t>
            </a:r>
            <a:r>
              <a:rPr lang="ru-RU" sz="1600" dirty="0" smtClean="0"/>
              <a:t> показывают фантастические вещи. Например, с потолка сыплются червонцы, за которыми начинается охота «сверкнуло, бухнуло, и тот час же из-под купола, ныряя между трапециями, начали падать в зал белые бумажки», публичную казнь конферансье Бенгальскому, которому отрывают голову «Голову оторвать? Это идея! Бегемот, - закричал он коту, - делай!» и открывают дамский магазин, в котором, по словам Фагота, «Совершенно бесплатно производится обмен старых дамских платьев и обуви на парижские модели и парижскую же обувь». Такое дикое поведение людей является обнажением их скрытых пороков. Становится понятным смысл этого представления. </a:t>
            </a:r>
            <a:r>
              <a:rPr lang="ru-RU" sz="1600" dirty="0" err="1" smtClean="0"/>
              <a:t>Воланд</a:t>
            </a:r>
            <a:r>
              <a:rPr lang="ru-RU" sz="1600" dirty="0" smtClean="0"/>
              <a:t> делает вывод «Они люди как люди. Любят деньги, но ведь это всегда было … Ну, легкомысленны … Ну, что ж … и милосердие иногда стучится в их сердца … Обыкновенные люди …, в общем напоминают прежних».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61919"/>
            <a:ext cx="85725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Но на этом фантастические вещи не заканчиваются </a:t>
            </a:r>
            <a:r>
              <a:rPr lang="ru-RU" sz="2000" dirty="0" err="1" smtClean="0"/>
              <a:t>Воланд</a:t>
            </a:r>
            <a:r>
              <a:rPr lang="ru-RU" sz="2000" dirty="0" smtClean="0"/>
              <a:t>, Кот Бегемот, </a:t>
            </a:r>
            <a:r>
              <a:rPr lang="ru-RU" sz="2000" dirty="0" err="1" smtClean="0"/>
              <a:t>Коровьев-Фагот</a:t>
            </a:r>
            <a:r>
              <a:rPr lang="ru-RU" sz="2000" dirty="0" smtClean="0"/>
              <a:t> и </a:t>
            </a:r>
            <a:r>
              <a:rPr lang="ru-RU" sz="2000" dirty="0" err="1" smtClean="0"/>
              <a:t>Азазелло</a:t>
            </a:r>
            <a:r>
              <a:rPr lang="ru-RU" sz="2000" dirty="0" smtClean="0"/>
              <a:t> появляются в квартире № 50, в которой проживает Степа Лиходеев. После обсуждения пороков Степы приговор следует незамедлительно, и чудесная сила уносит директора Варьете за тысячу верст и заставляет его растерянно озираться на ялтинском молу.</a:t>
            </a:r>
          </a:p>
          <a:p>
            <a:r>
              <a:rPr lang="ru-RU" sz="2000" dirty="0" smtClean="0"/>
              <a:t>Нечто подобное происходит и с администратором Варьете </a:t>
            </a:r>
            <a:r>
              <a:rPr lang="ru-RU" sz="2000" dirty="0" err="1" smtClean="0"/>
              <a:t>Варенухой</a:t>
            </a:r>
            <a:r>
              <a:rPr lang="ru-RU" sz="2000" dirty="0" smtClean="0"/>
              <a:t>. Он превращается в вампира от поцелуя </a:t>
            </a:r>
            <a:r>
              <a:rPr lang="ru-RU" sz="2000" dirty="0" err="1" smtClean="0"/>
              <a:t>Геллы</a:t>
            </a:r>
            <a:r>
              <a:rPr lang="ru-RU" sz="2000" dirty="0" smtClean="0"/>
              <a:t>, а позже пытается убить </a:t>
            </a:r>
            <a:r>
              <a:rPr lang="ru-RU" sz="2000" dirty="0" err="1" smtClean="0"/>
              <a:t>финдиректора</a:t>
            </a:r>
            <a:r>
              <a:rPr lang="ru-RU" sz="2000" dirty="0" smtClean="0"/>
              <a:t> Римского, которому чудом удается спастись.</a:t>
            </a:r>
          </a:p>
          <a:p>
            <a:r>
              <a:rPr lang="ru-RU" sz="2000" dirty="0" smtClean="0"/>
              <a:t>Человеком, верящим в чудеса, неожиданно оказывается и такой трезво мыслящий мужчина, как председатель жилтоварищества Никанор Иванович Босой. Этот взяточник получает от </a:t>
            </a:r>
            <a:r>
              <a:rPr lang="ru-RU" sz="2000" dirty="0" err="1" smtClean="0"/>
              <a:t>Коровьева</a:t>
            </a:r>
            <a:r>
              <a:rPr lang="ru-RU" sz="2000" dirty="0" smtClean="0"/>
              <a:t> деньги за квартиру самым привычным для себя и лишенным мистики способом. Но, попавшись, он иначе объясняет дело: «… Тут случилось, как утверждал впоследствии председатель, чудо: пачка сама вползла к нему в портфель».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2153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Волшебная мазь </a:t>
            </a:r>
            <a:r>
              <a:rPr lang="ru-RU" sz="2000" dirty="0" err="1" smtClean="0"/>
              <a:t>Азазелло</a:t>
            </a:r>
            <a:r>
              <a:rPr lang="ru-RU" sz="2000" dirty="0" smtClean="0"/>
              <a:t>, одарившая чудной красотой Маргариту, превращает ее соседа, плотоядного Николая Ивановича, в борова, тем самым как бы проявляя его свинячью суть.</a:t>
            </a:r>
          </a:p>
          <a:p>
            <a:r>
              <a:rPr lang="ru-RU" sz="2000" dirty="0" smtClean="0"/>
              <a:t>Нечистая сила не проходит мимо и сотрудников Зрелищной комиссии, бухгалтеров, курьеров, секретарей. Они в разгар рабочего дня против своей воли начали петь хором, управляемым </a:t>
            </a:r>
            <a:r>
              <a:rPr lang="ru-RU" sz="2000" dirty="0" err="1" smtClean="0"/>
              <a:t>Коровьевым</a:t>
            </a:r>
            <a:r>
              <a:rPr lang="ru-RU" sz="2000" dirty="0" smtClean="0"/>
              <a:t> «Славное море священный Байкал». «Хористы, рассеянные в разных местах, пели очень складно, как будто весь хор стоял, не спуская глаз с невидимого дирижера». Люди никак не могли освободиться от этого популярного напева, так что в конце грузовики увозят их, поющих, в клинику Стравинского.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 еще одна необычная история происходит с Прохором Петровичем. Когда к нему в кабинет приходит Бегемот, Прохор имеет неосторожность сказать: «Черти б меня взяли!» На что кот улыбнулся и сказал: «Черти чтоб взяли? А, что ж, это можно». После этих слов за письменным столом заведующего филиалом остается один лишь «руководящий» костюм «Пиджак и штаны тут, а в пиджаке ничего нету».</a:t>
            </a:r>
          </a:p>
          <a:p>
            <a:r>
              <a:rPr lang="ru-RU" dirty="0" smtClean="0"/>
              <a:t>Вторая часть романа «Мастер и Маргарита» еще более фантастична, чем первая, и реалистические сцены в ней снять эти впечатления не могут. Совсем иначе - не в будничной детали, а в фантастике больших обобщений - раскрывается сокровенная сущность образов, уже прошедших по страницам первой части, и действительность, опрокинувшаяся в фантастику, предстает перед нами в каком-то новом освещении.</a:t>
            </a:r>
          </a:p>
          <a:p>
            <a:r>
              <a:rPr lang="ru-RU" dirty="0" smtClean="0"/>
              <a:t>«За мной, читатель! Кто сказал тебе, что нет на свете настоящей, верной, вечной любви? Да отрежут лгуну его гнусный язык!</a:t>
            </a:r>
          </a:p>
          <a:p>
            <a:r>
              <a:rPr lang="ru-RU" dirty="0" smtClean="0"/>
              <a:t>За мной, мой читатель, и только за мной, И я покажу тебе такую любовь!» - эти слова открывают главу о Маргарите.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2298</Words>
  <Application>Microsoft Office PowerPoint</Application>
  <PresentationFormat>Экран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Реальный мир в романе </vt:lpstr>
      <vt:lpstr>Слайд 14</vt:lpstr>
      <vt:lpstr>Слайд 15</vt:lpstr>
      <vt:lpstr> Взаимодействие фантастического и реального мира 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71</cp:revision>
  <dcterms:created xsi:type="dcterms:W3CDTF">2012-04-02T13:54:39Z</dcterms:created>
  <dcterms:modified xsi:type="dcterms:W3CDTF">2020-03-24T13:29:04Z</dcterms:modified>
</cp:coreProperties>
</file>