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CD1CA-133F-40C4-A0E2-75CCB80F399C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64C2-1521-4526-B065-71F1050A05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1163" algn="l"/>
                <a:tab pos="825500" algn="l"/>
                <a:tab pos="1238250" algn="l"/>
                <a:tab pos="1652588" algn="l"/>
                <a:tab pos="2065338" algn="l"/>
                <a:tab pos="2479675" algn="l"/>
                <a:tab pos="2892425" algn="l"/>
                <a:tab pos="3306763" algn="l"/>
                <a:tab pos="3719513" algn="l"/>
                <a:tab pos="4133850" algn="l"/>
                <a:tab pos="4546600" algn="l"/>
                <a:tab pos="4960938" algn="l"/>
                <a:tab pos="5373688" algn="l"/>
                <a:tab pos="5788025" algn="l"/>
                <a:tab pos="6202363" algn="l"/>
                <a:tab pos="6615113" algn="l"/>
                <a:tab pos="7029450" algn="l"/>
                <a:tab pos="7442200" algn="l"/>
                <a:tab pos="7856538" algn="l"/>
                <a:tab pos="8269288" algn="l"/>
              </a:tabLst>
            </a:pPr>
            <a:fld id="{2F8A9B73-8B70-4838-B2F7-5EC86D7B7D75}" type="slidenum">
              <a:rPr lang="ru-RU" smtClean="0"/>
              <a:pPr>
                <a:tabLst>
                  <a:tab pos="0" algn="l"/>
                  <a:tab pos="411163" algn="l"/>
                  <a:tab pos="825500" algn="l"/>
                  <a:tab pos="1238250" algn="l"/>
                  <a:tab pos="1652588" algn="l"/>
                  <a:tab pos="2065338" algn="l"/>
                  <a:tab pos="2479675" algn="l"/>
                  <a:tab pos="2892425" algn="l"/>
                  <a:tab pos="3306763" algn="l"/>
                  <a:tab pos="3719513" algn="l"/>
                  <a:tab pos="4133850" algn="l"/>
                  <a:tab pos="4546600" algn="l"/>
                  <a:tab pos="4960938" algn="l"/>
                  <a:tab pos="5373688" algn="l"/>
                  <a:tab pos="5788025" algn="l"/>
                  <a:tab pos="6202363" algn="l"/>
                  <a:tab pos="6615113" algn="l"/>
                  <a:tab pos="7029450" algn="l"/>
                  <a:tab pos="7442200" algn="l"/>
                  <a:tab pos="7856538" algn="l"/>
                  <a:tab pos="8269288" algn="l"/>
                </a:tabLst>
              </a:pPr>
              <a:t>8</a:t>
            </a:fld>
            <a:endParaRPr lang="ru-RU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83"/>
            <a:ext cx="5486400" cy="4114435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1163" algn="l"/>
                <a:tab pos="825500" algn="l"/>
                <a:tab pos="1238250" algn="l"/>
                <a:tab pos="1652588" algn="l"/>
                <a:tab pos="2065338" algn="l"/>
                <a:tab pos="2479675" algn="l"/>
                <a:tab pos="2892425" algn="l"/>
                <a:tab pos="3306763" algn="l"/>
                <a:tab pos="3719513" algn="l"/>
                <a:tab pos="4133850" algn="l"/>
                <a:tab pos="4546600" algn="l"/>
                <a:tab pos="4960938" algn="l"/>
                <a:tab pos="5373688" algn="l"/>
                <a:tab pos="5788025" algn="l"/>
                <a:tab pos="6202363" algn="l"/>
                <a:tab pos="6615113" algn="l"/>
                <a:tab pos="7029450" algn="l"/>
                <a:tab pos="7442200" algn="l"/>
                <a:tab pos="7856538" algn="l"/>
                <a:tab pos="8269288" algn="l"/>
              </a:tabLst>
            </a:pPr>
            <a:fld id="{89EA9D57-4409-4506-9EE7-10B796807382}" type="slidenum">
              <a:rPr lang="ru-RU" smtClean="0"/>
              <a:pPr>
                <a:tabLst>
                  <a:tab pos="0" algn="l"/>
                  <a:tab pos="411163" algn="l"/>
                  <a:tab pos="825500" algn="l"/>
                  <a:tab pos="1238250" algn="l"/>
                  <a:tab pos="1652588" algn="l"/>
                  <a:tab pos="2065338" algn="l"/>
                  <a:tab pos="2479675" algn="l"/>
                  <a:tab pos="2892425" algn="l"/>
                  <a:tab pos="3306763" algn="l"/>
                  <a:tab pos="3719513" algn="l"/>
                  <a:tab pos="4133850" algn="l"/>
                  <a:tab pos="4546600" algn="l"/>
                  <a:tab pos="4960938" algn="l"/>
                  <a:tab pos="5373688" algn="l"/>
                  <a:tab pos="5788025" algn="l"/>
                  <a:tab pos="6202363" algn="l"/>
                  <a:tab pos="6615113" algn="l"/>
                  <a:tab pos="7029450" algn="l"/>
                  <a:tab pos="7442200" algn="l"/>
                  <a:tab pos="7856538" algn="l"/>
                  <a:tab pos="8269288" algn="l"/>
                </a:tabLst>
              </a:pPr>
              <a:t>11</a:t>
            </a:fld>
            <a:endParaRPr lang="ru-RU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83"/>
            <a:ext cx="5486400" cy="4114435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1163" algn="l"/>
                <a:tab pos="825500" algn="l"/>
                <a:tab pos="1238250" algn="l"/>
                <a:tab pos="1652588" algn="l"/>
                <a:tab pos="2065338" algn="l"/>
                <a:tab pos="2479675" algn="l"/>
                <a:tab pos="2892425" algn="l"/>
                <a:tab pos="3306763" algn="l"/>
                <a:tab pos="3719513" algn="l"/>
                <a:tab pos="4133850" algn="l"/>
                <a:tab pos="4546600" algn="l"/>
                <a:tab pos="4960938" algn="l"/>
                <a:tab pos="5373688" algn="l"/>
                <a:tab pos="5788025" algn="l"/>
                <a:tab pos="6202363" algn="l"/>
                <a:tab pos="6615113" algn="l"/>
                <a:tab pos="7029450" algn="l"/>
                <a:tab pos="7442200" algn="l"/>
                <a:tab pos="7856538" algn="l"/>
                <a:tab pos="8269288" algn="l"/>
              </a:tabLst>
            </a:pPr>
            <a:fld id="{0B652569-639E-43B2-878F-6A17331A6E0C}" type="slidenum">
              <a:rPr lang="ru-RU" smtClean="0"/>
              <a:pPr>
                <a:tabLst>
                  <a:tab pos="0" algn="l"/>
                  <a:tab pos="411163" algn="l"/>
                  <a:tab pos="825500" algn="l"/>
                  <a:tab pos="1238250" algn="l"/>
                  <a:tab pos="1652588" algn="l"/>
                  <a:tab pos="2065338" algn="l"/>
                  <a:tab pos="2479675" algn="l"/>
                  <a:tab pos="2892425" algn="l"/>
                  <a:tab pos="3306763" algn="l"/>
                  <a:tab pos="3719513" algn="l"/>
                  <a:tab pos="4133850" algn="l"/>
                  <a:tab pos="4546600" algn="l"/>
                  <a:tab pos="4960938" algn="l"/>
                  <a:tab pos="5373688" algn="l"/>
                  <a:tab pos="5788025" algn="l"/>
                  <a:tab pos="6202363" algn="l"/>
                  <a:tab pos="6615113" algn="l"/>
                  <a:tab pos="7029450" algn="l"/>
                  <a:tab pos="7442200" algn="l"/>
                  <a:tab pos="7856538" algn="l"/>
                  <a:tab pos="8269288" algn="l"/>
                </a:tabLst>
              </a:pPr>
              <a:t>14</a:t>
            </a:fld>
            <a:endParaRPr lang="ru-RU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83"/>
            <a:ext cx="5486400" cy="4114435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D180-0A84-4E4F-9450-A8D4503BB57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349-F5D3-4ECC-A848-29ED8F7C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D180-0A84-4E4F-9450-A8D4503BB57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349-F5D3-4ECC-A848-29ED8F7C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D180-0A84-4E4F-9450-A8D4503BB57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349-F5D3-4ECC-A848-29ED8F7C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764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6764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4C6AA-2807-4AC7-B8D9-133761850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D180-0A84-4E4F-9450-A8D4503BB57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349-F5D3-4ECC-A848-29ED8F7C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D180-0A84-4E4F-9450-A8D4503BB57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349-F5D3-4ECC-A848-29ED8F7C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D180-0A84-4E4F-9450-A8D4503BB57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349-F5D3-4ECC-A848-29ED8F7C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D180-0A84-4E4F-9450-A8D4503BB57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349-F5D3-4ECC-A848-29ED8F7C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D180-0A84-4E4F-9450-A8D4503BB57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349-F5D3-4ECC-A848-29ED8F7C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D180-0A84-4E4F-9450-A8D4503BB57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349-F5D3-4ECC-A848-29ED8F7C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D180-0A84-4E4F-9450-A8D4503BB57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349-F5D3-4ECC-A848-29ED8F7C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D180-0A84-4E4F-9450-A8D4503BB57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C349-F5D3-4ECC-A848-29ED8F7C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3D180-0A84-4E4F-9450-A8D4503BB57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DC349-F5D3-4ECC-A848-29ED8F7C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2;&#1080;&#1082;&#1090;&#1086;&#1088;&#1080;&#1103;\&#1052;&#1086;&#1080;%20&#1076;&#1086;&#1082;&#1091;&#1084;&#1077;&#1085;&#1090;&#1099;\&#1054;&#1090;&#1082;&#1088;&#1099;&#1090;&#1099;&#1081;%20&#1091;&#1088;&#1086;&#1082;%20&#1087;&#1086;%20&#1041;&#1091;&#1083;&#1075;&#1072;&#1082;&#1086;&#1074;&#1091;\&#1090;&#1072;&#1085;&#1075;&#1086;%20&#1089;&#1084;&#1077;&#1088;&#1090;&#1080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2" descr="C:\Documents and Settings\Admin\Рабочий стол\63223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75"/>
            <a:ext cx="9178098" cy="6883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5" name="Picture 7" descr="булга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214290"/>
            <a:ext cx="2720975" cy="40798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00364" y="500042"/>
            <a:ext cx="5786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- синквейн по роману М. Булгакова «Мастер и Маргарита»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357826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верю в светильник под спудом. Рано или поздно, писатель все равно скажет то, что хочет сказать... 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М. Булгаков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1472" y="2928934"/>
            <a:ext cx="8229600" cy="1582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 урока: </a:t>
            </a:r>
            <a:r>
              <a:rPr kumimoji="0" lang="ru-RU" sz="27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Своеобразие писательской манеры. «Книга для каждого освещает наше личное движение к истине»</a:t>
            </a:r>
            <a:br>
              <a:rPr kumimoji="0" lang="ru-RU" sz="27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898880" y="273629"/>
            <a:ext cx="3959400" cy="3012495"/>
          </a:xfrm>
        </p:spPr>
        <p:txBody>
          <a:bodyPr>
            <a:normAutofit/>
          </a:bodyPr>
          <a:lstStyle/>
          <a:p>
            <a:pPr algn="l" eaLnBrk="1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этого героя романа. 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названия в литературе он еще имеет?</a:t>
            </a: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6481" y="252027"/>
            <a:ext cx="4050720" cy="5870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86314" y="357166"/>
            <a:ext cx="4115520" cy="2482821"/>
          </a:xfrm>
        </p:spPr>
        <p:txBody>
          <a:bodyPr>
            <a:normAutofit fontScale="92500" lnSpcReduction="20000"/>
          </a:bodyPr>
          <a:lstStyle/>
          <a:p>
            <a:pPr indent="-30816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6) В каком театре Воланд и его компания показывали свои сеансы черной магии?</a:t>
            </a:r>
          </a:p>
          <a:p>
            <a:pPr indent="-30816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2868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5857884" y="571480"/>
            <a:ext cx="3143272" cy="2143140"/>
          </a:xfrm>
        </p:spPr>
        <p:txBody>
          <a:bodyPr>
            <a:normAutofit/>
          </a:bodyPr>
          <a:lstStyle/>
          <a:p>
            <a:pPr indent="-30816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7) Как встретились Мастер и Маргарита?</a:t>
            </a:r>
          </a:p>
          <a:p>
            <a:pPr indent="-30816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dirty="0" smtClean="0"/>
          </a:p>
          <a:p>
            <a:pPr indent="-308165"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dirty="0" smtClean="0"/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3404"/>
            <a:ext cx="5476598" cy="593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Продолжите слова кота Бегемота: «Не шалю, не кричу….»</a:t>
            </a:r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1857364"/>
            <a:ext cx="6357600" cy="4522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57685" y="428604"/>
            <a:ext cx="4572033" cy="6072230"/>
          </a:xfrm>
        </p:spPr>
        <p:txBody>
          <a:bodyPr>
            <a:normAutofit fontScale="92500" lnSpcReduction="20000"/>
          </a:bodyPr>
          <a:lstStyle/>
          <a:p>
            <a:pPr marL="288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9) Заполните пробелы:</a:t>
            </a:r>
          </a:p>
          <a:p>
            <a:pPr marL="2880" indent="0">
              <a:buFontTx/>
              <a:buAutoNum type="arabicParenR" startAt="10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8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___ плаще с ___ подбоем ___ ___ походкой, ___ утром 14 числа ___ месяца нисана в крытую колоннаду между двумя крыльями дворца Ирода Великого вышел прокуратор Иудеи Понтий Пилат.</a:t>
            </a:r>
          </a:p>
          <a:p>
            <a:pPr marL="288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справок: ранний, шаркающей, кавалерийский, белый, весенний, кровавый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392966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3" descr="1300380729_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214290"/>
            <a:ext cx="4307563" cy="6224594"/>
          </a:xfrm>
        </p:spPr>
      </p:pic>
      <p:sp>
        <p:nvSpPr>
          <p:cNvPr id="3" name="Прямоугольник 2"/>
          <p:cNvSpPr/>
          <p:nvPr/>
        </p:nvSpPr>
        <p:spPr>
          <a:xfrm>
            <a:off x="4929191" y="357166"/>
            <a:ext cx="4071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10) Узнайте героиню романа	и эпизод.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85728"/>
            <a:ext cx="8713788" cy="6215106"/>
          </a:xfrm>
        </p:spPr>
        <p:txBody>
          <a:bodyPr>
            <a:normAutofit/>
          </a:bodyPr>
          <a:lstStyle/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Синквейн – это пятистрочная строфа. 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методике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является быстрым, эффективным инструментом для анализа, синтеза и обобщения понятия и информации. Он учит осмысленно использовать понятия и определять своё отношение к рассматриваемой проблеме, используя всего пять строк: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1-я строка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одно ключевое слово, определяющее содержание синквейна;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2-я строка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два прилагательных, характеризующих данное понятие;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3-я строка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три глагола, обозначающих действие в рамках заданной темы;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4-я строка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короткое предложение, раскрывающее суть темы или отношение к ней;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5-я строка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синоним ключевого слова (существительное).</a:t>
            </a:r>
            <a:endParaRPr lang="ru-RU" sz="2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642918"/>
            <a:ext cx="8643998" cy="557216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0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по М</a:t>
            </a:r>
            <a:r>
              <a:rPr lang="ru-RU" sz="40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Булгакову</a:t>
            </a:r>
          </a:p>
          <a:p>
            <a:pPr marL="742950" indent="-742950" algn="ctr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М.Булгаков</a:t>
            </a:r>
            <a:endParaRPr lang="ru-RU" sz="4000" b="1" u="sng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 eaLnBrk="1" hangingPunct="1">
              <a:lnSpc>
                <a:spcPct val="90000"/>
              </a:lnSpc>
              <a:buNone/>
            </a:pP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Терпеливый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Самозабвенный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3. Писать</a:t>
            </a:r>
            <a:r>
              <a:rPr lang="ru-RU" sz="4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, Верить, Любить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Благородная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завышенность требований к художнику, т.е. к себе самому.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40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ГЕНИЙ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(Ахматова)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Кадры из фильма режиссёра Бортко:</a:t>
            </a:r>
          </a:p>
        </p:txBody>
      </p:sp>
      <p:pic>
        <p:nvPicPr>
          <p:cNvPr id="38918" name="Picture 6" descr="филь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73238"/>
            <a:ext cx="4781550" cy="3154362"/>
          </a:xfrm>
          <a:noFill/>
        </p:spPr>
      </p:pic>
      <p:pic>
        <p:nvPicPr>
          <p:cNvPr id="38919" name="Picture 7" descr="фильм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08475" y="3429000"/>
            <a:ext cx="4835525" cy="3214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89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89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build="p"/>
      <p:bldP spid="389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 descr="фильм2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260350"/>
            <a:ext cx="4325968" cy="3051175"/>
          </a:xfrm>
          <a:noFill/>
        </p:spPr>
      </p:pic>
      <p:pic>
        <p:nvPicPr>
          <p:cNvPr id="39946" name="Picture 10" descr="фильм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70375" y="214290"/>
            <a:ext cx="4659343" cy="3656013"/>
          </a:xfrm>
          <a:noFill/>
        </p:spPr>
      </p:pic>
      <p:pic>
        <p:nvPicPr>
          <p:cNvPr id="39947" name="Picture 11" descr="фильм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500438"/>
            <a:ext cx="4703762" cy="3122612"/>
          </a:xfrm>
          <a:noFill/>
        </p:spPr>
      </p:pic>
      <p:pic>
        <p:nvPicPr>
          <p:cNvPr id="39948" name="Picture 12" descr="фильм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143372" y="3429000"/>
            <a:ext cx="4752975" cy="3163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build="p"/>
      <p:bldP spid="39946" grpId="0" build="p"/>
      <p:bldP spid="39947" grpId="0" build="p"/>
      <p:bldP spid="399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Picture 9" descr="фильм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357166"/>
            <a:ext cx="2576512" cy="3341688"/>
          </a:xfrm>
          <a:noFill/>
        </p:spPr>
      </p:pic>
      <p:pic>
        <p:nvPicPr>
          <p:cNvPr id="44042" name="Picture 10" descr="фильм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86116" y="285728"/>
            <a:ext cx="4594225" cy="2692400"/>
          </a:xfrm>
          <a:noFill/>
        </p:spPr>
      </p:pic>
      <p:pic>
        <p:nvPicPr>
          <p:cNvPr id="44043" name="Picture 11" descr="фильм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14282" y="4214818"/>
            <a:ext cx="4421188" cy="2419350"/>
          </a:xfrm>
          <a:noFill/>
        </p:spPr>
      </p:pic>
      <p:pic>
        <p:nvPicPr>
          <p:cNvPr id="44044" name="Picture 12" descr="фильм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786314" y="3357562"/>
            <a:ext cx="4214842" cy="2581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40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0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40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build="p"/>
      <p:bldP spid="44042" grpId="0" build="p"/>
      <p:bldP spid="44043" grpId="0" build="p"/>
      <p:bldP spid="440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C:\Documents and Settings\Admin\Рабочий стол\63223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98" y="-1"/>
            <a:ext cx="9178098" cy="6883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7256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викторины по роману М.А. Булгакова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«Мастер и Маргарита»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1285860"/>
            <a:ext cx="306070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  <p:pic>
        <p:nvPicPr>
          <p:cNvPr id="6" name="танго смерт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57620" y="428604"/>
            <a:ext cx="5000660" cy="6143668"/>
          </a:xfrm>
        </p:spPr>
        <p:txBody>
          <a:bodyPr>
            <a:normAutofit/>
          </a:bodyPr>
          <a:lstStyle/>
          <a:p>
            <a:pPr marL="95041" indent="0">
              <a:tabLst>
                <a:tab pos="388806" algn="l"/>
                <a:tab pos="483847" algn="l"/>
                <a:tab pos="891374" algn="l"/>
                <a:tab pos="1298899" algn="l"/>
                <a:tab pos="1706426" algn="l"/>
                <a:tab pos="2113951" algn="l"/>
                <a:tab pos="2521478" algn="l"/>
                <a:tab pos="2929003" algn="l"/>
                <a:tab pos="3336530" algn="l"/>
                <a:tab pos="3744055" algn="l"/>
                <a:tab pos="4151582" algn="l"/>
                <a:tab pos="4559107" algn="l"/>
                <a:tab pos="4966634" algn="l"/>
                <a:tab pos="5374159" algn="l"/>
                <a:tab pos="5781686" algn="l"/>
                <a:tab pos="6189211" algn="l"/>
                <a:tab pos="6596738" algn="l"/>
                <a:tab pos="7004263" algn="l"/>
                <a:tab pos="7411790" algn="l"/>
                <a:tab pos="7819315" algn="l"/>
                <a:tab pos="8226842" algn="l"/>
              </a:tabLst>
            </a:pPr>
            <a:endParaRPr lang="ru-RU" dirty="0" smtClean="0"/>
          </a:p>
          <a:p>
            <a:pPr marL="609391" indent="-514350">
              <a:buAutoNum type="arabicParenR"/>
              <a:tabLst>
                <a:tab pos="388806" algn="l"/>
                <a:tab pos="483847" algn="l"/>
                <a:tab pos="891374" algn="l"/>
                <a:tab pos="1298899" algn="l"/>
                <a:tab pos="1706426" algn="l"/>
                <a:tab pos="2113951" algn="l"/>
                <a:tab pos="2521478" algn="l"/>
                <a:tab pos="2929003" algn="l"/>
                <a:tab pos="3336530" algn="l"/>
                <a:tab pos="3744055" algn="l"/>
                <a:tab pos="4151582" algn="l"/>
                <a:tab pos="4559107" algn="l"/>
                <a:tab pos="4966634" algn="l"/>
                <a:tab pos="5374159" algn="l"/>
                <a:tab pos="5781686" algn="l"/>
                <a:tab pos="6189211" algn="l"/>
                <a:tab pos="6596738" algn="l"/>
                <a:tab pos="7004263" algn="l"/>
                <a:tab pos="7411790" algn="l"/>
                <a:tab pos="7819315" algn="l"/>
                <a:tab pos="8226842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какого произведения Булгаков взял для эпиграфа строки: «Я — часть той силы, что вечно хочет зла и вечно совершает благо»?</a:t>
            </a:r>
          </a:p>
          <a:p>
            <a:pPr marL="609391" indent="-514350">
              <a:buNone/>
              <a:tabLst>
                <a:tab pos="388806" algn="l"/>
                <a:tab pos="483847" algn="l"/>
                <a:tab pos="891374" algn="l"/>
                <a:tab pos="1298899" algn="l"/>
                <a:tab pos="1706426" algn="l"/>
                <a:tab pos="2113951" algn="l"/>
                <a:tab pos="2521478" algn="l"/>
                <a:tab pos="2929003" algn="l"/>
                <a:tab pos="3336530" algn="l"/>
                <a:tab pos="3744055" algn="l"/>
                <a:tab pos="4151582" algn="l"/>
                <a:tab pos="4559107" algn="l"/>
                <a:tab pos="4966634" algn="l"/>
                <a:tab pos="5374159" algn="l"/>
                <a:tab pos="5781686" algn="l"/>
                <a:tab pos="6189211" algn="l"/>
                <a:tab pos="6596738" algn="l"/>
                <a:tab pos="7004263" algn="l"/>
                <a:tab pos="7411790" algn="l"/>
                <a:tab pos="7819315" algn="l"/>
                <a:tab pos="8226842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041" indent="0">
              <a:buNone/>
              <a:tabLst>
                <a:tab pos="388806" algn="l"/>
                <a:tab pos="483847" algn="l"/>
                <a:tab pos="891374" algn="l"/>
                <a:tab pos="1298899" algn="l"/>
                <a:tab pos="1706426" algn="l"/>
                <a:tab pos="2113951" algn="l"/>
                <a:tab pos="2521478" algn="l"/>
                <a:tab pos="2929003" algn="l"/>
                <a:tab pos="3336530" algn="l"/>
                <a:tab pos="3744055" algn="l"/>
                <a:tab pos="4151582" algn="l"/>
                <a:tab pos="4559107" algn="l"/>
                <a:tab pos="4966634" algn="l"/>
                <a:tab pos="5374159" algn="l"/>
                <a:tab pos="5781686" algn="l"/>
                <a:tab pos="6189211" algn="l"/>
                <a:tab pos="6596738" algn="l"/>
                <a:tab pos="7004263" algn="l"/>
                <a:tab pos="7411790" algn="l"/>
                <a:tab pos="7819315" algn="l"/>
                <a:tab pos="8226842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2)Как называется 1-я глава из «Мастера и Маргариты»?</a:t>
            </a: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491924" cy="374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4286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Объект 5"/>
          <p:cNvSpPr>
            <a:spLocks noGrp="1"/>
          </p:cNvSpPr>
          <p:nvPr>
            <p:ph sz="half" idx="2"/>
          </p:nvPr>
        </p:nvSpPr>
        <p:spPr>
          <a:xfrm>
            <a:off x="5000628" y="285728"/>
            <a:ext cx="4000528" cy="2214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О чем спорили эти герои романа «Мастер и Маргарита»?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3286124"/>
            <a:ext cx="4143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0816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4)Как звали председателя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МАССОЛИТа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 попал под трамвай на Патриарших прудах?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360</Words>
  <Application>Microsoft Office PowerPoint</Application>
  <PresentationFormat>Экран (4:3)</PresentationFormat>
  <Paragraphs>37</Paragraphs>
  <Slides>15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Кадры из фильма режиссёра Бортко:</vt:lpstr>
      <vt:lpstr>Слайд 5</vt:lpstr>
      <vt:lpstr>Слайд 6</vt:lpstr>
      <vt:lpstr>Вопросы викторины по роману М.А. Булгакова «Мастер и Маргарита» </vt:lpstr>
      <vt:lpstr>Слайд 8</vt:lpstr>
      <vt:lpstr>Слайд 9</vt:lpstr>
      <vt:lpstr>5) Назовите этого героя романа.  Какие названия в литературе он еще имеет?</vt:lpstr>
      <vt:lpstr>Слайд 11</vt:lpstr>
      <vt:lpstr>Слайд 12</vt:lpstr>
      <vt:lpstr>8) Продолжите слова кота Бегемота: «Не шалю, не кричу….»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Пользователь Windows</cp:lastModifiedBy>
  <cp:revision>40</cp:revision>
  <dcterms:created xsi:type="dcterms:W3CDTF">2013-11-18T14:53:27Z</dcterms:created>
  <dcterms:modified xsi:type="dcterms:W3CDTF">2020-04-19T13:45:08Z</dcterms:modified>
</cp:coreProperties>
</file>