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0"/>
  </p:notesMasterIdLst>
  <p:sldIdLst>
    <p:sldId id="256" r:id="rId2"/>
    <p:sldId id="257" r:id="rId3"/>
    <p:sldId id="325" r:id="rId4"/>
    <p:sldId id="326" r:id="rId5"/>
    <p:sldId id="328" r:id="rId6"/>
    <p:sldId id="277" r:id="rId7"/>
    <p:sldId id="290" r:id="rId8"/>
    <p:sldId id="352" r:id="rId9"/>
    <p:sldId id="354" r:id="rId10"/>
    <p:sldId id="302" r:id="rId11"/>
    <p:sldId id="353" r:id="rId12"/>
    <p:sldId id="278" r:id="rId13"/>
    <p:sldId id="279" r:id="rId14"/>
    <p:sldId id="338" r:id="rId15"/>
    <p:sldId id="272" r:id="rId16"/>
    <p:sldId id="280" r:id="rId17"/>
    <p:sldId id="286" r:id="rId18"/>
    <p:sldId id="292" r:id="rId19"/>
    <p:sldId id="285" r:id="rId20"/>
    <p:sldId id="346" r:id="rId21"/>
    <p:sldId id="356" r:id="rId22"/>
    <p:sldId id="330" r:id="rId23"/>
    <p:sldId id="360" r:id="rId24"/>
    <p:sldId id="363" r:id="rId25"/>
    <p:sldId id="332" r:id="rId26"/>
    <p:sldId id="361" r:id="rId27"/>
    <p:sldId id="295" r:id="rId28"/>
    <p:sldId id="306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19" autoAdjust="0"/>
    <p:restoredTop sz="94709" autoAdjust="0"/>
  </p:normalViewPr>
  <p:slideViewPr>
    <p:cSldViewPr>
      <p:cViewPr varScale="1">
        <p:scale>
          <a:sx n="82" d="100"/>
          <a:sy n="82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57BDDD95-B068-4B3F-A735-8CA5DDBBC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4FF5-FDD6-4FAC-84C7-E2DD541E222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DE61-3C5A-4002-8AC0-492BB02B1E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D920-D957-4E6C-84DF-C7247CDED4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0126-764F-447B-9556-AD9338FCA1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471B-7CA8-428E-94E0-780EB159C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2FB0-4B12-413D-B732-7A53291429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0BE1-CEC3-42E1-A7AF-6D224630B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A670-81B8-42D4-BB52-ECE0E5A55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0313-4E06-459B-9A05-0BAAEDA92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87AD-D978-4963-B6F7-E4745E3CF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6198-987B-4B9F-B748-F1737BA26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FF7F-B588-4814-819F-60AA4117D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B33D-14D3-4D35-BD3F-F515AE206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5A9A8-C60F-4B8D-9759-212A9FD41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9622-2523-4E3F-A7B1-8E65217CA6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6E59-AFEF-4BC7-A061-899D4CAF26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 bright="-5000" contras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DFA0A32E-411E-4F5D-9188-0BFF47B326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3" r:id="rId1"/>
    <p:sldLayoutId id="2147484162" r:id="rId2"/>
    <p:sldLayoutId id="2147484174" r:id="rId3"/>
    <p:sldLayoutId id="2147484163" r:id="rId4"/>
    <p:sldLayoutId id="2147484175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6" r:id="rId15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3;&#1080;&#1090;&#1077;&#1088;&#1072;&#1090;&#1091;&#1088;&#1072;\&#1052;&#1080;&#105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215343" cy="1643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Роман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М.А.Булгакова "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Мастер и Маргарита" </a:t>
            </a:r>
          </a:p>
        </p:txBody>
      </p:sp>
      <p:grpSp>
        <p:nvGrpSpPr>
          <p:cNvPr id="6147" name="Группа 6"/>
          <p:cNvGrpSpPr>
            <a:grpSpLocks/>
          </p:cNvGrpSpPr>
          <p:nvPr/>
        </p:nvGrpSpPr>
        <p:grpSpPr bwMode="auto">
          <a:xfrm>
            <a:off x="285720" y="2071678"/>
            <a:ext cx="3357563" cy="4429125"/>
            <a:chOff x="2428875" y="2071678"/>
            <a:chExt cx="2714614" cy="2862272"/>
          </a:xfrm>
        </p:grpSpPr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8875" y="2071678"/>
              <a:ext cx="2143125" cy="286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071678"/>
              <a:ext cx="571489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643313"/>
            <a:ext cx="4786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9058" y="2285992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История создания, проблемы и герои романа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000528" cy="86360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FFFF00"/>
                </a:solidFill>
              </a:rPr>
              <a:t>Понтий Пилат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286124"/>
            <a:ext cx="600075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latin typeface="+mn-lt"/>
              </a:rPr>
              <a:t>Упоминается, что прокуратор был сыном короля-звездочета и мельничихи Пилы, Однажды </a:t>
            </a:r>
            <a:r>
              <a:rPr lang="ru-RU" sz="2200" b="0" i="0" dirty="0" err="1">
                <a:latin typeface="+mn-lt"/>
              </a:rPr>
              <a:t>Ат</a:t>
            </a:r>
            <a:r>
              <a:rPr lang="ru-RU" sz="2200" b="0" i="0" dirty="0">
                <a:latin typeface="+mn-lt"/>
              </a:rPr>
              <a:t>, находясь в походе, узнал по звездам, что зачатый им ребенок станет могущественным и знаменитым. Королю привели первую попавшуюся женщину - мельничиху Пилу. Родившийся мальчик получил имя от сложения их имен.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50" y="714375"/>
            <a:ext cx="6572250" cy="2338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Понтий Пилат - римский прокуратор Иудеи в конце 20-х - начале 30-х гг. н. э., при котором был казнен Иисус Христос.</a:t>
            </a:r>
            <a:r>
              <a:rPr lang="ru-RU" sz="2200" b="0" i="0" dirty="0">
                <a:latin typeface="+mn-lt"/>
              </a:rPr>
              <a:t> </a:t>
            </a:r>
            <a:r>
              <a:rPr lang="ru-RU" sz="2000" b="0" i="0" dirty="0">
                <a:latin typeface="+mn-lt"/>
              </a:rPr>
              <a:t>Прокуратор - императорский чиновник, обладавший высшей административной и судебной властью в небольшой провинции. Понтий Пилат пользовался покровительством всесильного императора </a:t>
            </a:r>
            <a:r>
              <a:rPr lang="ru-RU" sz="2000" b="0" i="0" dirty="0" err="1">
                <a:latin typeface="+mn-lt"/>
              </a:rPr>
              <a:t>Тиверия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Люция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Элия</a:t>
            </a:r>
            <a:r>
              <a:rPr lang="ru-RU" sz="2000" b="0" i="0" dirty="0">
                <a:latin typeface="+mn-lt"/>
              </a:rPr>
              <a:t> Сеяна. </a:t>
            </a:r>
            <a:endParaRPr lang="ru-RU" sz="2200" b="0" i="0" dirty="0">
              <a:latin typeface="+mn-lt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207168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3214688" y="9286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71480"/>
            <a:ext cx="707231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Имя Пилата связано с именем Иисуса «неразрывным узлом». Пилату снится, что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обращается к нему: </a:t>
            </a:r>
            <a:r>
              <a:rPr lang="ru-RU" sz="2000" b="0" dirty="0">
                <a:latin typeface="+mn-lt"/>
              </a:rPr>
              <a:t>«Мы теперь будем всегда вместе... Раз один - то, значит, тут же и другой! Помянут меня,- сейчас же помянут и тебя!». </a:t>
            </a:r>
            <a:endParaRPr lang="ru-RU" sz="2000" b="0" i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0"/>
            <a:ext cx="5286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i="0" dirty="0">
                <a:solidFill>
                  <a:srgbClr val="FFFF00"/>
                </a:solidFill>
                <a:latin typeface="+mj-lt"/>
              </a:rPr>
              <a:t>Бессмертие Пилата</a:t>
            </a:r>
          </a:p>
        </p:txBody>
      </p:sp>
      <p:pic>
        <p:nvPicPr>
          <p:cNvPr id="21509" name="Picture 6" descr="Прощ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5130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000364" y="2071678"/>
            <a:ext cx="60007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0" i="0" dirty="0">
                <a:latin typeface="+mn-lt"/>
              </a:rPr>
              <a:t>С утверждением приговора  </a:t>
            </a:r>
            <a:r>
              <a:rPr lang="ru-RU" sz="2200" b="0" dirty="0">
                <a:latin typeface="+mn-lt"/>
              </a:rPr>
              <a:t>"тоска осталась необъясненной, ибо не могла же ее объяснить мелькнувшая как молния и тут же погасшая какая-то короткая другая мысль: "Бессмертие... пришло бессмертие..." Чье бессмертие пришло? Этого не понял прокуратор, но </a:t>
            </a:r>
            <a:r>
              <a:rPr lang="ru-RU" sz="2200" b="0" dirty="0">
                <a:solidFill>
                  <a:srgbClr val="FFFF00"/>
                </a:solidFill>
                <a:latin typeface="+mn-lt"/>
              </a:rPr>
              <a:t>мысль об этом загадочном бессмертии заставила его похолодеть на солнцепеке</a:t>
            </a:r>
            <a:r>
              <a:rPr lang="ru-RU" sz="2200" b="0" dirty="0">
                <a:latin typeface="+mn-lt"/>
              </a:rPr>
              <a:t>". </a:t>
            </a:r>
          </a:p>
          <a:p>
            <a:pPr algn="just">
              <a:defRPr/>
            </a:pPr>
            <a:r>
              <a:rPr lang="ru-RU" sz="2200" b="0" i="0" dirty="0">
                <a:latin typeface="+mn-lt"/>
              </a:rPr>
              <a:t>Такая трактовка во многом оказалась новаторской в художественном воплощении евангельской темы.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sz="half" idx="1"/>
          </p:nvPr>
        </p:nvSpPr>
        <p:spPr>
          <a:xfrm>
            <a:off x="357188" y="3429000"/>
            <a:ext cx="8462962" cy="3214688"/>
          </a:xfrm>
        </p:spPr>
        <p:txBody>
          <a:bodyPr/>
          <a:lstStyle/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 «Мастер и Маргарита» - поздний вариант заголовка романа. Варианты: «Чёрный маг», «Сатана», «Чёрный богослов», «Князь тьмы». </a:t>
            </a:r>
          </a:p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Эпиграф – слова Мефистофеля из романа И. Гёте «Фауст», и соотносятся они с </a:t>
            </a:r>
            <a:r>
              <a:rPr lang="ru-RU" sz="2400" dirty="0" err="1" smtClean="0"/>
              <a:t>Воландом</a:t>
            </a:r>
            <a:r>
              <a:rPr lang="ru-RU" sz="2400" dirty="0" smtClean="0"/>
              <a:t>.</a:t>
            </a:r>
          </a:p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Тема </a:t>
            </a:r>
            <a:r>
              <a:rPr lang="ru-RU" sz="2400" dirty="0" err="1" smtClean="0"/>
              <a:t>Воланда</a:t>
            </a:r>
            <a:r>
              <a:rPr lang="ru-RU" sz="2400" dirty="0" smtClean="0"/>
              <a:t> занимает в романе одно из главных мест. Слово «чёрт» употребляется около 60 раз.</a:t>
            </a:r>
          </a:p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b="1" dirty="0" err="1" smtClean="0"/>
              <a:t>Воланд</a:t>
            </a:r>
            <a:r>
              <a:rPr lang="ru-RU" sz="2400" dirty="0" smtClean="0"/>
              <a:t> - это дьявол, сатана, "князь тьмы", "дух зла и повелитель теней" (все эти определения встречаются в тексте романа). </a:t>
            </a:r>
          </a:p>
          <a:p>
            <a:pPr marL="0" indent="261938" algn="just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400" dirty="0" smtClean="0"/>
          </a:p>
          <a:p>
            <a:pPr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             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dirty="0" smtClean="0"/>
              <a:t>                          </a:t>
            </a:r>
          </a:p>
        </p:txBody>
      </p:sp>
      <p:pic>
        <p:nvPicPr>
          <p:cNvPr id="8197" name="Picture 5" descr="C:\Documents and Settings\Пользователь\Рабочий стол\фото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9537" y="846291"/>
            <a:ext cx="2428868" cy="245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43188" y="128587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0" dirty="0">
                <a:latin typeface="+mn-lt"/>
              </a:rPr>
              <a:t>…ТАК КТО Ж ТЫ, НАКОНЕЦ?</a:t>
            </a:r>
            <a:br>
              <a:rPr lang="ru-RU" b="0" dirty="0">
                <a:latin typeface="+mn-lt"/>
              </a:rPr>
            </a:br>
            <a:r>
              <a:rPr lang="ru-RU" b="0" dirty="0">
                <a:latin typeface="+mn-lt"/>
              </a:rPr>
              <a:t>- Я – ЧАСТЬ ТОЙ СИЛЫ, </a:t>
            </a:r>
          </a:p>
          <a:p>
            <a:pPr algn="r">
              <a:defRPr/>
            </a:pPr>
            <a:r>
              <a:rPr lang="ru-RU" b="0" dirty="0">
                <a:latin typeface="+mn-lt"/>
              </a:rPr>
              <a:t>ЧТО ВЕЧНО ХОЧЕТ ЗЛА </a:t>
            </a:r>
          </a:p>
          <a:p>
            <a:pPr algn="r">
              <a:defRPr/>
            </a:pPr>
            <a:r>
              <a:rPr lang="ru-RU" b="0" dirty="0">
                <a:latin typeface="+mn-lt"/>
              </a:rPr>
              <a:t>И ВЕЧНО СОВЕРШАЕТ БЛАГО.  </a:t>
            </a:r>
          </a:p>
          <a:p>
            <a:pPr algn="r">
              <a:defRPr/>
            </a:pPr>
            <a:r>
              <a:rPr lang="ru-RU" b="0" dirty="0">
                <a:latin typeface="+mn-lt"/>
              </a:rPr>
              <a:t>ГЁТЕ «ФАУСТ»</a:t>
            </a:r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0" y="357188"/>
            <a:ext cx="721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0" dirty="0">
                <a:solidFill>
                  <a:srgbClr val="FFFF00"/>
                </a:solidFill>
                <a:latin typeface="+mj-lt"/>
              </a:rPr>
              <a:t>3. «Нечистая сила» в романе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8" y="357188"/>
            <a:ext cx="18716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214282" y="428604"/>
            <a:ext cx="8643937" cy="5929332"/>
          </a:xfrm>
          <a:noFill/>
        </p:spPr>
        <p:txBody>
          <a:bodyPr/>
          <a:lstStyle/>
          <a:p>
            <a:pPr marL="0" indent="263525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Дьявол – падший ангел. По необъяснимой прихоти первая по близости к Богу сотворённая им личность, высший ангел Денница, или Люцифер (носитель света), захотел иметь всё лишь для себя, никому ничего не отдавая. По словам святых отцов, он залюбовался собою и стал как бы </a:t>
            </a:r>
            <a:r>
              <a:rPr lang="ru-RU" sz="2400" dirty="0" err="1" smtClean="0"/>
              <a:t>самозамкнутым</a:t>
            </a:r>
            <a:r>
              <a:rPr lang="ru-RU" sz="2400" dirty="0" smtClean="0"/>
              <a:t> сосудом. 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57158" y="4786322"/>
            <a:ext cx="8358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rgbClr val="FFFF00"/>
                </a:solidFill>
                <a:latin typeface="Arial" pitchFamily="34" charset="0"/>
              </a:rPr>
              <a:t>Воланд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</a:rPr>
              <a:t> - это дьявол, сатана, князь тьмы, дух зла и повелитель теней. </a:t>
            </a: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428868"/>
            <a:ext cx="4286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Воланд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571625"/>
            <a:ext cx="2325687" cy="3024188"/>
          </a:xfrm>
          <a:prstGeom prst="rect">
            <a:avLst/>
          </a:prstGeom>
          <a:solidFill>
            <a:schemeClr val="tx2"/>
          </a:solidFill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285728"/>
            <a:ext cx="507206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i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Князь тьмы </a:t>
            </a:r>
            <a:r>
              <a:rPr lang="ru-RU" sz="3600" i="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Воланд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6143625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3525" algn="just">
              <a:lnSpc>
                <a:spcPct val="80000"/>
              </a:lnSpc>
              <a:defRPr/>
            </a:pPr>
            <a:r>
              <a:rPr lang="ru-RU" sz="2200" b="0" i="0" dirty="0">
                <a:latin typeface="+mn-lt"/>
              </a:rPr>
              <a:t>Имя </a:t>
            </a:r>
            <a:r>
              <a:rPr lang="ru-RU" sz="2200" b="0" i="0" dirty="0" err="1">
                <a:latin typeface="+mn-lt"/>
              </a:rPr>
              <a:t>Воланд</a:t>
            </a:r>
            <a:r>
              <a:rPr lang="ru-RU" sz="2200" b="0" i="0" dirty="0">
                <a:latin typeface="+mn-lt"/>
              </a:rPr>
              <a:t> взято из поэмы Гёте «Фауст», где оно упоминается лишь однажды и в русских переводах обычно опускается. Так называет себя Мефистофель в сцене Вальпургиевой ночи, требуя от нечисти дать дорогу: "Дворянин </a:t>
            </a:r>
            <a:r>
              <a:rPr lang="ru-RU" sz="2200" b="0" i="0" dirty="0" err="1">
                <a:latin typeface="+mn-lt"/>
              </a:rPr>
              <a:t>Воланд</a:t>
            </a:r>
            <a:r>
              <a:rPr lang="ru-RU" sz="2200" b="0" i="0" dirty="0">
                <a:latin typeface="+mn-lt"/>
              </a:rPr>
              <a:t> идет!". Основное слово "</a:t>
            </a:r>
            <a:r>
              <a:rPr lang="ru-RU" sz="2200" b="0" i="0" dirty="0" err="1">
                <a:latin typeface="+mn-lt"/>
              </a:rPr>
              <a:t>Faland</a:t>
            </a:r>
            <a:r>
              <a:rPr lang="ru-RU" sz="2200" b="0" i="0" dirty="0">
                <a:latin typeface="+mn-lt"/>
              </a:rPr>
              <a:t>" (обманщик, лукавый) употреблялось в смысле черта. Булгаков использовал это имя: после сеанса черной магии служащие Театра Варьете пытаются вспомнить имя мага: "Во... Кажись, </a:t>
            </a:r>
            <a:r>
              <a:rPr lang="ru-RU" sz="2200" b="0" i="0" dirty="0" err="1">
                <a:latin typeface="+mn-lt"/>
              </a:rPr>
              <a:t>Воланд</a:t>
            </a:r>
            <a:r>
              <a:rPr lang="ru-RU" sz="2200" b="0" i="0" dirty="0">
                <a:latin typeface="+mn-lt"/>
              </a:rPr>
              <a:t>. А может быть, и не </a:t>
            </a:r>
            <a:r>
              <a:rPr lang="ru-RU" sz="2200" b="0" i="0" dirty="0" err="1">
                <a:latin typeface="+mn-lt"/>
              </a:rPr>
              <a:t>Воланд</a:t>
            </a:r>
            <a:r>
              <a:rPr lang="ru-RU" sz="2200" b="0" i="0" dirty="0">
                <a:latin typeface="+mn-lt"/>
              </a:rPr>
              <a:t>?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3000375" y="152400"/>
            <a:ext cx="5686425" cy="7048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Воланд</a:t>
            </a:r>
            <a:r>
              <a:rPr lang="ru-RU" sz="3800" b="1" smtClean="0">
                <a:ln>
                  <a:noFill/>
                </a:ln>
                <a:solidFill>
                  <a:srgbClr val="FFFF00"/>
                </a:solidFill>
                <a:effectLst/>
              </a:rPr>
              <a:t> - тайна и загадка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857500" y="1000125"/>
            <a:ext cx="6072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1325" algn="just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Воланд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зримо или незримо присутствует в романе на всем пространстве текста. </a:t>
            </a:r>
            <a:r>
              <a:rPr lang="ru-RU" sz="2200" b="0" i="0" dirty="0">
                <a:latin typeface="+mn-lt"/>
              </a:rPr>
              <a:t>По его словам, он даже был при допросе </a:t>
            </a:r>
            <a:r>
              <a:rPr lang="ru-RU" sz="2200" b="0" i="0" dirty="0" err="1">
                <a:latin typeface="+mn-lt"/>
              </a:rPr>
              <a:t>Иешуа</a:t>
            </a:r>
            <a:r>
              <a:rPr lang="ru-RU" sz="2200" b="0" i="0" dirty="0">
                <a:latin typeface="+mn-lt"/>
              </a:rPr>
              <a:t> Пилатом: </a:t>
            </a:r>
            <a:r>
              <a:rPr lang="ru-RU" sz="2200" b="0" dirty="0">
                <a:latin typeface="+mn-lt"/>
              </a:rPr>
              <a:t>«… Я лично присутствовал при всем этом. И на балконе был у Понтия Пилата, и в саду, когда он с </a:t>
            </a:r>
            <a:r>
              <a:rPr lang="ru-RU" sz="2200" b="0" dirty="0" err="1">
                <a:latin typeface="+mn-lt"/>
              </a:rPr>
              <a:t>Каифой</a:t>
            </a:r>
            <a:r>
              <a:rPr lang="ru-RU" sz="2200" b="0" dirty="0">
                <a:latin typeface="+mn-lt"/>
              </a:rPr>
              <a:t> разговаривал, и на помосте, но только тайно, инкогнито, так сказать, так что прошу вас – никому ни слова и полнейший секрет!.. Тсс!»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7188" y="4286250"/>
            <a:ext cx="8572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Воланд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- воплощение противоречий жизни. </a:t>
            </a:r>
            <a:r>
              <a:rPr lang="ru-RU" sz="2000" b="0" i="0" dirty="0">
                <a:latin typeface="+mn-lt"/>
              </a:rPr>
              <a:t>Его портрет дает нам двоякое представление о герое. </a:t>
            </a:r>
            <a:r>
              <a:rPr lang="ru-RU" sz="2000" b="0" dirty="0">
                <a:latin typeface="+mn-lt"/>
              </a:rPr>
              <a:t>«…с левой стороны  у него были платиновые коронки,  а справой – золотые»</a:t>
            </a:r>
            <a:r>
              <a:rPr lang="ru-RU" sz="2000" b="0" i="0" dirty="0">
                <a:latin typeface="+mn-lt"/>
              </a:rPr>
              <a:t>, </a:t>
            </a:r>
            <a:r>
              <a:rPr lang="ru-RU" sz="2000" b="0" dirty="0">
                <a:latin typeface="+mn-lt"/>
              </a:rPr>
              <a:t>«брови черные, одна выше другой»</a:t>
            </a:r>
            <a:r>
              <a:rPr lang="ru-RU" sz="2000" b="0" i="0" dirty="0">
                <a:latin typeface="+mn-lt"/>
              </a:rPr>
              <a:t>, разные глаза: </a:t>
            </a:r>
            <a:r>
              <a:rPr lang="ru-RU" sz="2000" b="0" dirty="0">
                <a:latin typeface="+mn-lt"/>
              </a:rPr>
              <a:t>«левый, зеленый,  у него совершенно безумен, а правый – пуст, черен и мертв»</a:t>
            </a:r>
            <a:r>
              <a:rPr lang="ru-RU" sz="2000" b="0" i="0" dirty="0">
                <a:latin typeface="+mn-lt"/>
              </a:rPr>
              <a:t>, берет заломлен на одну сторону. </a:t>
            </a:r>
          </a:p>
        </p:txBody>
      </p:sp>
      <p:pic>
        <p:nvPicPr>
          <p:cNvPr id="6" name="Picture 5" descr="Воланд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2325687" cy="3024188"/>
          </a:xfrm>
          <a:prstGeom prst="rect">
            <a:avLst/>
          </a:prstGeom>
          <a:solidFill>
            <a:schemeClr val="tx2"/>
          </a:solidFill>
          <a:ln w="7620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3357563" y="152400"/>
            <a:ext cx="5329237" cy="5619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5000" b="1" smtClean="0">
                <a:ln>
                  <a:noFill/>
                </a:ln>
                <a:solidFill>
                  <a:srgbClr val="FFFF00"/>
                </a:solidFill>
                <a:effectLst/>
              </a:rPr>
              <a:t>Свита </a:t>
            </a:r>
            <a:r>
              <a:rPr lang="ru-RU" sz="5000" b="1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Воланда</a:t>
            </a:r>
            <a:endParaRPr lang="ru-RU" sz="5000" b="1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3071813" y="714375"/>
            <a:ext cx="5657850" cy="3357563"/>
          </a:xfrm>
        </p:spPr>
        <p:txBody>
          <a:bodyPr/>
          <a:lstStyle/>
          <a:p>
            <a:pPr marL="0" indent="355600" algn="just">
              <a:buFont typeface="Wingdings 2" pitchFamily="18" charset="2"/>
              <a:buNone/>
              <a:defRPr/>
            </a:pPr>
            <a:r>
              <a:rPr lang="ru-RU" sz="2400" dirty="0" err="1" smtClean="0"/>
              <a:t>Воланд</a:t>
            </a:r>
            <a:r>
              <a:rPr lang="ru-RU" sz="2400" dirty="0" smtClean="0"/>
              <a:t> является в Москву не один, а в окружении свиты, что необычно для традиционного воплощение для данного персонажа в литературе. Ведь обычно сатана, предстает сам по себе, без сообщников.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чего же в романе присутствует сатана и его свита? </a:t>
            </a:r>
            <a:endParaRPr lang="ru-RU" sz="2400" dirty="0" smtClean="0"/>
          </a:p>
        </p:txBody>
      </p:sp>
      <p:pic>
        <p:nvPicPr>
          <p:cNvPr id="28676" name="Picture 6" descr="Тро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32015">
            <a:off x="546100" y="403225"/>
            <a:ext cx="2290763" cy="31670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357188" y="4214813"/>
            <a:ext cx="5929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buFont typeface="Wingdings 2" pitchFamily="18" charset="2"/>
              <a:buNone/>
              <a:defRPr/>
            </a:pPr>
            <a:r>
              <a:rPr lang="ru-RU" b="0" i="0" dirty="0">
                <a:latin typeface="+mn-lt"/>
              </a:rPr>
              <a:t>Все фокусы, эксцентрические номера показывают «демоны низшего порядка»: 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кот Бегемот, </a:t>
            </a:r>
            <a:r>
              <a:rPr lang="ru-RU" b="0" i="0" dirty="0" err="1">
                <a:solidFill>
                  <a:srgbClr val="FFFF00"/>
                </a:solidFill>
                <a:latin typeface="+mn-lt"/>
              </a:rPr>
              <a:t>Коровьев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, </a:t>
            </a:r>
            <a:r>
              <a:rPr lang="ru-RU" b="0" i="0" dirty="0" err="1">
                <a:solidFill>
                  <a:srgbClr val="FFFF00"/>
                </a:solidFill>
                <a:latin typeface="+mn-lt"/>
              </a:rPr>
              <a:t>Азазелло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 и </a:t>
            </a:r>
            <a:r>
              <a:rPr lang="ru-RU" b="0" i="0" dirty="0" err="1">
                <a:solidFill>
                  <a:srgbClr val="FFFF00"/>
                </a:solidFill>
                <a:latin typeface="+mn-lt"/>
              </a:rPr>
              <a:t>вампирша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b="0" i="0" dirty="0" err="1">
                <a:solidFill>
                  <a:srgbClr val="FFFF00"/>
                </a:solidFill>
                <a:latin typeface="+mn-lt"/>
              </a:rPr>
              <a:t>Гелла</a:t>
            </a:r>
            <a:r>
              <a:rPr lang="ru-RU" b="0" i="0" dirty="0">
                <a:solidFill>
                  <a:srgbClr val="FFFF00"/>
                </a:solidFill>
                <a:latin typeface="+mn-lt"/>
              </a:rPr>
              <a:t>.</a:t>
            </a:r>
          </a:p>
        </p:txBody>
      </p:sp>
      <p:pic>
        <p:nvPicPr>
          <p:cNvPr id="28678" name="Picture 6" descr="Булгаков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500438"/>
            <a:ext cx="23209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4294967295"/>
          </p:nvPr>
        </p:nvSpPr>
        <p:spPr>
          <a:xfrm>
            <a:off x="214313" y="285750"/>
            <a:ext cx="6429375" cy="2786063"/>
          </a:xfrm>
        </p:spPr>
        <p:txBody>
          <a:bodyPr/>
          <a:lstStyle/>
          <a:p>
            <a:pPr marL="0" indent="363538" algn="just">
              <a:buFont typeface="Wingdings 2" pitchFamily="18" charset="2"/>
              <a:buNone/>
            </a:pPr>
            <a:r>
              <a:rPr lang="ru-RU" sz="2200" smtClean="0"/>
              <a:t>Свита Воланда олицетворяет собой зло, но в каждом из них оно представлено своеобразно. Различен и характер и предназначение каждого из них. Высказывание Воланда о том, что </a:t>
            </a:r>
            <a:r>
              <a:rPr lang="ru-RU" sz="2200" smtClean="0">
                <a:solidFill>
                  <a:srgbClr val="FFFF00"/>
                </a:solidFill>
              </a:rPr>
              <a:t>именно на фоне добра можно увидеть зло, что добро без зла ничего не стоит</a:t>
            </a:r>
            <a:r>
              <a:rPr lang="ru-RU" sz="2200" smtClean="0"/>
              <a:t>, объясняет их поступки тем, что Добро и Зло – вещи неразделимые.</a:t>
            </a:r>
          </a:p>
        </p:txBody>
      </p:sp>
      <p:pic>
        <p:nvPicPr>
          <p:cNvPr id="33795" name="Picture 9" descr="Св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1559">
            <a:off x="6715125" y="150813"/>
            <a:ext cx="232251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86125" y="2857500"/>
            <a:ext cx="5607050" cy="3786188"/>
          </a:xfrm>
          <a:prstGeom prst="rect">
            <a:avLst/>
          </a:prstGeom>
        </p:spPr>
        <p:txBody>
          <a:bodyPr/>
          <a:lstStyle/>
          <a:p>
            <a:pPr indent="355600" algn="just">
              <a:defRPr/>
            </a:pPr>
            <a:r>
              <a:rPr lang="ru-RU" sz="2200" b="0" i="0" dirty="0" err="1">
                <a:latin typeface="+mn-lt"/>
                <a:ea typeface="+mj-ea"/>
                <a:cs typeface="+mj-cs"/>
              </a:rPr>
              <a:t>Мессир</a:t>
            </a:r>
            <a:r>
              <a:rPr lang="ru-RU" sz="2200" b="0" i="0" dirty="0">
                <a:latin typeface="+mn-lt"/>
                <a:ea typeface="+mj-ea"/>
                <a:cs typeface="+mj-cs"/>
              </a:rPr>
              <a:t> не творит зла, он пытается очистить мир, открывая и разоблачая людские пороки. Но он берет на себя эту миссию самовольно, не снисходя до жалости к тем, кого он жестоко наказывает. Впрочем, странно было бы требовать от дьявола сочувствия. Достаточно того, что он помог Мастеру и Маргарите.</a:t>
            </a:r>
            <a:r>
              <a:rPr lang="ru-RU" sz="2200" b="0" dirty="0">
                <a:latin typeface="+mn-lt"/>
                <a:ea typeface="+mj-ea"/>
                <a:cs typeface="+mj-cs"/>
              </a:rPr>
              <a:t> </a:t>
            </a:r>
            <a:r>
              <a:rPr lang="ru-RU" sz="2200" b="0" i="0" dirty="0">
                <a:latin typeface="+mn-lt"/>
                <a:ea typeface="+mj-ea"/>
                <a:cs typeface="+mj-cs"/>
              </a:rPr>
              <a:t>По сути, </a:t>
            </a:r>
            <a:r>
              <a:rPr lang="ru-RU" sz="2200" b="0" i="0" dirty="0" err="1">
                <a:latin typeface="+mn-lt"/>
                <a:ea typeface="+mj-ea"/>
                <a:cs typeface="+mj-cs"/>
              </a:rPr>
              <a:t>Воланд</a:t>
            </a:r>
            <a:r>
              <a:rPr lang="ru-RU" sz="2200" b="0" i="0" dirty="0">
                <a:latin typeface="+mn-lt"/>
                <a:ea typeface="+mj-ea"/>
                <a:cs typeface="+mj-cs"/>
              </a:rPr>
              <a:t> </a:t>
            </a:r>
            <a:r>
              <a:rPr lang="ru-RU" sz="2200" b="0" i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– </a:t>
            </a:r>
            <a:r>
              <a:rPr lang="ru-RU" sz="2200" b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«часть той силы, что вечно хочет зла и вечно совершает благо»</a:t>
            </a:r>
            <a:r>
              <a:rPr lang="ru-RU" sz="2200" b="0" i="0" dirty="0">
                <a:latin typeface="+mn-lt"/>
                <a:ea typeface="+mj-ea"/>
                <a:cs typeface="+mj-cs"/>
              </a:rPr>
              <a:t>. </a:t>
            </a:r>
            <a:endParaRPr lang="ru-RU" sz="2200" b="0" dirty="0">
              <a:latin typeface="+mn-lt"/>
              <a:ea typeface="+mj-ea"/>
              <a:cs typeface="+mj-cs"/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39590">
            <a:off x="307975" y="3425825"/>
            <a:ext cx="2730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313" y="857250"/>
            <a:ext cx="5643562" cy="3500438"/>
          </a:xfrm>
        </p:spPr>
        <p:txBody>
          <a:bodyPr/>
          <a:lstStyle/>
          <a:p>
            <a:pPr marL="0" indent="365125" algn="just">
              <a:buFont typeface="Wingdings 2" pitchFamily="18" charset="2"/>
              <a:buNone/>
            </a:pPr>
            <a:r>
              <a:rPr lang="ru-RU" sz="2400" smtClean="0"/>
              <a:t>Рассуждая о современном человеке, Воланд приходит к выводу: </a:t>
            </a:r>
            <a:r>
              <a:rPr lang="ru-RU" sz="2400" i="1" smtClean="0"/>
              <a:t>«…они – люди, как люди. Любят деньги, но ведь это всегда было… Ну, легкомысленны… ну, что ж… и милосердие иногда стучится в их сердца… обыкновенные люди… в общем, напоминают прежних</a:t>
            </a:r>
            <a:r>
              <a:rPr lang="ru-RU" sz="2300" i="1" smtClean="0"/>
              <a:t>… квартирный вопрос только испортил их…».</a:t>
            </a:r>
            <a:r>
              <a:rPr lang="ru-RU" sz="2400" i="1" smtClean="0">
                <a:solidFill>
                  <a:srgbClr val="FF0000"/>
                </a:solidFill>
              </a:rPr>
              <a:t> </a:t>
            </a:r>
          </a:p>
          <a:p>
            <a:pPr marL="0" indent="365125" algn="just"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5843" name="Picture 5" descr="f_11819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88913"/>
            <a:ext cx="300196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0" y="528796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>
              <a:defRPr/>
            </a:pP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Воланд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в художественном мире романа не противоположность </a:t>
            </a: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, а  дополнение к нему. </a:t>
            </a:r>
          </a:p>
          <a:p>
            <a:pPr indent="365125" algn="just">
              <a:defRPr/>
            </a:pP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Зло для </a:t>
            </a: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Воланда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 не цель, а средство справиться с людскими пороками.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0" y="28575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 algn="just">
              <a:defRPr/>
            </a:pPr>
            <a:r>
              <a:rPr lang="ru-RU" sz="2000" b="0" i="0" dirty="0">
                <a:latin typeface="+mn-lt"/>
              </a:rPr>
              <a:t>Необычная компания, состоящая из бывшего регента, двух демонов, причем один из них перевоплощается в кота, и девушки-вампира, выполняют поручения </a:t>
            </a:r>
            <a:r>
              <a:rPr lang="ru-RU" sz="2000" b="0" i="0" dirty="0" err="1">
                <a:latin typeface="+mn-lt"/>
              </a:rPr>
              <a:t>Воланда</a:t>
            </a:r>
            <a:r>
              <a:rPr lang="ru-RU" sz="2000" b="0" i="0" dirty="0">
                <a:latin typeface="+mn-lt"/>
              </a:rPr>
              <a:t>, помогают ему в  его миссии. </a:t>
            </a:r>
          </a:p>
          <a:p>
            <a:pPr indent="355600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Они призваны выявить недостатки общества и наказать людей за их грехи. Они не творят зла, они вершат справедливость. </a:t>
            </a:r>
          </a:p>
          <a:p>
            <a:pPr indent="355600" algn="just">
              <a:defRPr/>
            </a:pPr>
            <a:r>
              <a:rPr lang="ru-RU" sz="2000" b="0" i="0" dirty="0">
                <a:latin typeface="+mn-lt"/>
              </a:rPr>
              <a:t>По ходу столкновения безобразного с дьявольской силой оказывается, что даже </a:t>
            </a:r>
            <a:r>
              <a:rPr lang="ru-RU" sz="2000" b="0" i="0" dirty="0" err="1">
                <a:latin typeface="+mn-lt"/>
              </a:rPr>
              <a:t>Воланд</a:t>
            </a:r>
            <a:r>
              <a:rPr lang="ru-RU" sz="2000" b="0" i="0" dirty="0">
                <a:latin typeface="+mn-lt"/>
              </a:rPr>
              <a:t>, </a:t>
            </a:r>
            <a:r>
              <a:rPr lang="ru-RU" sz="2000" b="0" i="0" dirty="0" err="1">
                <a:latin typeface="+mn-lt"/>
              </a:rPr>
              <a:t>Коровьев</a:t>
            </a:r>
            <a:r>
              <a:rPr lang="ru-RU" sz="2000" b="0" i="0" dirty="0">
                <a:latin typeface="+mn-lt"/>
              </a:rPr>
              <a:t>, </a:t>
            </a:r>
            <a:r>
              <a:rPr lang="ru-RU" sz="2000" b="0" i="0" dirty="0" err="1">
                <a:latin typeface="+mn-lt"/>
              </a:rPr>
              <a:t>Азазелло</a:t>
            </a:r>
            <a:r>
              <a:rPr lang="ru-RU" sz="2000" b="0" i="0" dirty="0">
                <a:latin typeface="+mn-lt"/>
              </a:rPr>
              <a:t>, кот Бегемот более привлекательны, умнее, чем те </a:t>
            </a:r>
            <a:r>
              <a:rPr lang="ru-RU" sz="2000" b="0" i="0" dirty="0" err="1">
                <a:latin typeface="+mn-lt"/>
              </a:rPr>
              <a:t>мерзавцы</a:t>
            </a:r>
            <a:r>
              <a:rPr lang="ru-RU" sz="2000" b="0" i="0" dirty="0">
                <a:latin typeface="+mn-lt"/>
              </a:rPr>
              <a:t>, хапуги и мошенники, которых они разоблачают или проделывают с ними разные фокусы.</a:t>
            </a:r>
          </a:p>
          <a:p>
            <a:pPr indent="355600" algn="just">
              <a:defRPr/>
            </a:pP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Воланд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и его свита, вопреки литературной традиции, не искушают людей, а обнажают человеческие пороки. Наказанием для людей становится пережитый ими ужас.</a:t>
            </a:r>
            <a:r>
              <a:rPr lang="ru-RU" sz="2000" b="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7813"/>
            <a:ext cx="8291513" cy="100806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b="1" smtClean="0">
                <a:ln>
                  <a:noFill/>
                </a:ln>
                <a:solidFill>
                  <a:srgbClr val="FFFF00"/>
                </a:solidFill>
                <a:effectLst/>
              </a:rPr>
              <a:t>Смысл действий </a:t>
            </a:r>
            <a:r>
              <a:rPr lang="ru-RU" b="1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Воланда</a:t>
            </a:r>
            <a:r>
              <a:rPr lang="ru-RU" b="1" smtClean="0">
                <a:ln>
                  <a:noFill/>
                </a:ln>
                <a:solidFill>
                  <a:srgbClr val="FFFF00"/>
                </a:solidFill>
                <a:effectLst/>
              </a:rPr>
              <a:t/>
            </a:r>
            <a:br>
              <a:rPr lang="ru-RU" b="1" smtClean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lang="ru-RU" b="1" smtClean="0">
                <a:ln>
                  <a:noFill/>
                </a:ln>
                <a:solidFill>
                  <a:srgbClr val="FFFF00"/>
                </a:solidFill>
                <a:effectLst/>
              </a:rPr>
              <a:t>и его свиты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28750"/>
            <a:ext cx="6215062" cy="3643313"/>
          </a:xfrm>
        </p:spPr>
        <p:txBody>
          <a:bodyPr/>
          <a:lstStyle/>
          <a:p>
            <a:pPr marL="0" indent="355600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Роман Булгакова – это многомерное и многослойное произведение. В нем соединены мистика и сатира, фантастика и реализм, легкая ирония и философия. </a:t>
            </a:r>
          </a:p>
          <a:p>
            <a:pPr marL="0" indent="355600"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Одной из главных философских проблем романа является проблема взаимоотношения добра и зла. Эта тема всегда занимала ведущее место в русской философии и литературе.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b="1" i="1" dirty="0" smtClean="0">
              <a:effectLst>
                <a:outerShdw blurRad="38100" dist="38100" dir="2700000" algn="tl">
                  <a:srgbClr val="444D26"/>
                </a:outerShdw>
              </a:effectLst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444D26"/>
                  </a:outerShdw>
                </a:effectLst>
                <a:cs typeface="Arial" pitchFamily="34" charset="0"/>
              </a:rPr>
              <a:t>    </a:t>
            </a:r>
          </a:p>
        </p:txBody>
      </p:sp>
      <p:pic>
        <p:nvPicPr>
          <p:cNvPr id="8195" name="Picture 6" descr="копия рукопис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214313"/>
            <a:ext cx="2286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4313" y="214313"/>
            <a:ext cx="6286500" cy="714375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ru-RU" sz="3600" b="0" i="0" kern="10" dirty="0">
                <a:solidFill>
                  <a:srgbClr val="FFFF00"/>
                </a:solidFill>
                <a:latin typeface="+mj-lt"/>
              </a:rPr>
              <a:t>                        </a:t>
            </a:r>
          </a:p>
        </p:txBody>
      </p:sp>
      <p:pic>
        <p:nvPicPr>
          <p:cNvPr id="8197" name="Picture 8" descr="dv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429000"/>
            <a:ext cx="21685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МиМ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0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1938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Иван Бездомный (он же - Иван Николаевич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Понырев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) </a:t>
            </a:r>
            <a:r>
              <a:rPr lang="ru-RU" sz="2000" b="0" i="0" dirty="0">
                <a:latin typeface="+mn-lt"/>
              </a:rPr>
              <a:t>- поэт, становящийся в эпилоге профессором Института истории и философии. </a:t>
            </a:r>
          </a:p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По предсказанию </a:t>
            </a:r>
            <a:r>
              <a:rPr lang="ru-RU" sz="2000" b="0" i="0" dirty="0" err="1">
                <a:latin typeface="+mn-lt"/>
              </a:rPr>
              <a:t>Воланда</a:t>
            </a:r>
            <a:r>
              <a:rPr lang="ru-RU" sz="2000" b="0" i="0" dirty="0">
                <a:latin typeface="+mn-lt"/>
              </a:rPr>
              <a:t>,  Иван оказывается в сумасшедшем доме. </a:t>
            </a:r>
          </a:p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Иван Николаевич </a:t>
            </a:r>
            <a:r>
              <a:rPr lang="ru-RU" sz="2000" b="0" i="0" dirty="0" err="1">
                <a:latin typeface="+mn-lt"/>
              </a:rPr>
              <a:t>Понырев</a:t>
            </a:r>
            <a:r>
              <a:rPr lang="ru-RU" sz="2000" b="0" i="0" dirty="0">
                <a:latin typeface="+mn-lt"/>
              </a:rPr>
              <a:t> убежден, что нет ни Бога, ни дьявола, а он стал жертвой гипнотизера. Вера оживает у профессора только раз в год, в ночь весеннего полнолуния, когда он видит во сне казнь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, видит </a:t>
            </a:r>
            <a:r>
              <a:rPr lang="ru-RU" sz="2000" b="0" i="0" dirty="0" err="1">
                <a:latin typeface="+mn-lt"/>
              </a:rPr>
              <a:t>Иешуа</a:t>
            </a:r>
            <a:r>
              <a:rPr lang="ru-RU" sz="2000" b="0" i="0" dirty="0">
                <a:latin typeface="+mn-lt"/>
              </a:rPr>
              <a:t> и Пилата, мирно беседующих на широкой, заливаемой лунным светом дороге, видит и узнает Мастера и Маргариту. </a:t>
            </a:r>
          </a:p>
          <a:p>
            <a:pPr indent="261938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В образе Бездомного проявился скептицизм Булгакова относительно возможности перерождения к лучшему тех, кто был привнесен в культуру и общественную жизнь Октябрьским переворотом 1917 г., утопией оказалась идея, что они смогут стать творцами новой национальной культуры.</a:t>
            </a:r>
            <a:r>
              <a:rPr lang="ru-RU" sz="2000" b="0" i="0" dirty="0">
                <a:latin typeface="+mn-lt"/>
              </a:rPr>
              <a:t> "Прозревший" и превратившийся из Бездомного в </a:t>
            </a:r>
            <a:r>
              <a:rPr lang="ru-RU" sz="2000" b="0" i="0" dirty="0" err="1">
                <a:latin typeface="+mn-lt"/>
              </a:rPr>
              <a:t>Понырева</a:t>
            </a:r>
            <a:r>
              <a:rPr lang="ru-RU" sz="2000" b="0" i="0" dirty="0">
                <a:latin typeface="+mn-lt"/>
              </a:rPr>
              <a:t> Иван ощущает подобную связь лишь во сне. </a:t>
            </a:r>
            <a:endParaRPr lang="ru-RU" sz="2000" b="0" i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357688"/>
            <a:ext cx="3225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Изображение 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357688"/>
            <a:ext cx="28590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286250"/>
            <a:ext cx="17145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1000125"/>
            <a:ext cx="8572500" cy="235743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spc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Как-то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заведено, что в </a:t>
            </a:r>
            <a:r>
              <a:rPr lang="ru-RU" sz="2000" spc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романах добро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должно в конечном итоге побеждать зло, повергая </a:t>
            </a:r>
            <a:r>
              <a:rPr lang="ru-RU" sz="2000" spc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его. Но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эта концепция не имеет никакого отношения к роману Булгакова. Здесь все наоборот, на его страницах мы видим много качеств и свойств </a:t>
            </a:r>
            <a:r>
              <a:rPr lang="ru-RU" sz="2000" u="sng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зла</a:t>
            </a:r>
            <a:r>
              <a:rPr lang="ru-RU" sz="2000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: зависть, ненависть</a:t>
            </a:r>
            <a:r>
              <a:rPr lang="ru-RU" sz="2000" spc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, месть</a:t>
            </a:r>
            <a:r>
              <a:rPr lang="ru-RU" sz="2000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, заговоры, глупость, подлость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- в то время как только одна тема действительно отвечает требованиям </a:t>
            </a:r>
            <a:r>
              <a:rPr lang="ru-RU" sz="2000" u="sng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добра</a:t>
            </a:r>
            <a:r>
              <a:rPr lang="ru-RU" sz="2000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– это любовь, </a:t>
            </a:r>
            <a:r>
              <a:rPr lang="ru-RU" sz="2000" spc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настоящая, чистая и светлая любовь</a:t>
            </a:r>
            <a:r>
              <a:rPr lang="ru-RU" sz="2000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28662" y="214290"/>
            <a:ext cx="7000892" cy="714356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7500" lnSpcReduction="10000"/>
          </a:bodyPr>
          <a:lstStyle/>
          <a:p>
            <a:pPr algn="ctr">
              <a:defRPr/>
            </a:pPr>
            <a:r>
              <a:rPr lang="ru-RU" sz="4200" i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200" i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Мастер и Маргарита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3429000"/>
            <a:ext cx="842962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Мастер и Маргарита присутствуют в романе в неразрывном единстве. </a:t>
            </a:r>
            <a:r>
              <a:rPr lang="ru-RU" sz="2000" b="0" i="0" dirty="0">
                <a:latin typeface="+mn-lt"/>
              </a:rPr>
              <a:t>Когда на сцене один Мастер, рассказывающий Ивану горькую историю своей жизни, весь его рассказ пронизан воспоминанием о возлюбленной. Даже тогда, когда мы видим одинокую Маргариту, потерявшую своего Мастера, все ее действия оказываются подчинены заботе о возлюбленном. Маргарита, даже, начинает «оттеснять» Мастера во второй части романа: берет на себя активную роль и пытается вести борьбу с жизненными обстоятельствами, от которой отказался Мастер.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2101837" cy="714375"/>
          </a:xfrm>
        </p:spPr>
        <p:txBody>
          <a:bodyPr/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</a:rPr>
              <a:t>Мастер</a:t>
            </a:r>
          </a:p>
        </p:txBody>
      </p:sp>
      <p:pic>
        <p:nvPicPr>
          <p:cNvPr id="48131" name="Picture 7" descr="Мас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4788" y="2500313"/>
            <a:ext cx="25892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1714500"/>
            <a:ext cx="6286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000" b="0" i="0" u="sng" dirty="0">
                <a:latin typeface="+mn-lt"/>
              </a:rPr>
              <a:t>Первая версия</a:t>
            </a:r>
            <a:r>
              <a:rPr lang="ru-RU" sz="2000" b="0" i="0" dirty="0">
                <a:latin typeface="+mn-lt"/>
              </a:rPr>
              <a:t>: Мастер - «историк, сделавшийся писателем», - Булгаков готовил к «выпуску» учебник истории. Мастеру «примерно 38 лет» - Булгакову было 38 лет к моменту завершения первой редакции книги «Мастер и Маргарита». Газетная кампания против Мастера и его романа о Понтии Пилате схожа с газетной кампанией против Булгакова в связи с романом «Белая гвардия». Как и Мастер, Булгаков сжёг первую редакцию романа «Мастер и Маргарита». </a:t>
            </a:r>
          </a:p>
          <a:p>
            <a:pPr indent="174625" algn="just">
              <a:defRPr/>
            </a:pPr>
            <a:r>
              <a:rPr lang="ru-RU" sz="2000" b="0" i="0" u="sng" dirty="0">
                <a:latin typeface="+mn-lt"/>
              </a:rPr>
              <a:t>Вторая версия</a:t>
            </a:r>
            <a:r>
              <a:rPr lang="ru-RU" sz="2000" b="0" i="0" dirty="0">
                <a:latin typeface="+mn-lt"/>
              </a:rPr>
              <a:t>: Н. В. Гоголь - прототип Мастера по той причине, что сжег рукопись своего романа, был по образованию историком и имел внешность, схожую с портретом Мастера - острый нос, клок волос, свешивающийся на лоб. Но Гоголь - писатель, а Мастер себя таковым не считает.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42938"/>
            <a:ext cx="86439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Булгаков назвал 13-ю главу, в которой Мастер впервые выходит на сцену, «Явление героя». В литературоведении укоренились суждения о том, что 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прототипом Мастера послужили : 1) Булгаков; 2) Гоголь.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5153">
            <a:off x="172343" y="1647594"/>
            <a:ext cx="2895695" cy="4123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14688" y="214313"/>
            <a:ext cx="5643562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«Мастером» в древности называли учителя, преподававшего грамоту по церковным книгам, знатока евангельских сюжетов. </a:t>
            </a:r>
            <a:r>
              <a:rPr lang="ru-RU" sz="2000" b="0" i="0" dirty="0">
                <a:latin typeface="+mn-lt"/>
              </a:rPr>
              <a:t>Это значение слова «мастер» ещё в XIX в. сохранялось в орловском областном диалекте (дед писателя - орловский священник, отец - окончил орловскую духовную семинарию). 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«- А скажите, почему Маргарита вас называет Мастером? - спросил </a:t>
            </a:r>
            <a:r>
              <a:rPr lang="ru-RU" sz="2000" b="0" dirty="0" err="1">
                <a:latin typeface="+mn-lt"/>
              </a:rPr>
              <a:t>Воланд</a:t>
            </a:r>
            <a:r>
              <a:rPr lang="ru-RU" sz="2000" b="0" dirty="0">
                <a:latin typeface="+mn-lt"/>
              </a:rPr>
              <a:t>. Тот усмехнулся и сказал: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- Это простительная слабость. Она слишком высокого мнения о том романе, который я написал.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- О чем роман?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- Роман о Понтии Пилате...</a:t>
            </a:r>
          </a:p>
          <a:p>
            <a:pPr algn="just">
              <a:buFontTx/>
              <a:buChar char="-"/>
              <a:defRPr/>
            </a:pPr>
            <a:r>
              <a:rPr lang="ru-RU" sz="2000" b="0" dirty="0">
                <a:latin typeface="+mn-lt"/>
              </a:rPr>
              <a:t>О чем, о чем? О ком? - заговорил </a:t>
            </a:r>
            <a:r>
              <a:rPr lang="ru-RU" sz="2000" b="0" dirty="0" err="1">
                <a:latin typeface="+mn-lt"/>
              </a:rPr>
              <a:t>Воланд</a:t>
            </a:r>
            <a:r>
              <a:rPr lang="ru-RU" sz="2000" b="0" dirty="0">
                <a:latin typeface="+mn-lt"/>
              </a:rPr>
              <a:t>, перестав смеяться. - Вот теперь? Это потрясающе!»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Мастер - «знаток евангельских сюжетов».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285750"/>
            <a:ext cx="3286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0" dirty="0">
                <a:solidFill>
                  <a:srgbClr val="FFFF00"/>
                </a:solidFill>
                <a:latin typeface="+mj-lt"/>
              </a:rPr>
              <a:t>-Вы - писатель?</a:t>
            </a:r>
          </a:p>
          <a:p>
            <a:pPr>
              <a:spcBef>
                <a:spcPct val="50000"/>
              </a:spcBef>
              <a:defRPr/>
            </a:pPr>
            <a:r>
              <a:rPr lang="ru-RU" sz="3200" i="0" dirty="0">
                <a:solidFill>
                  <a:srgbClr val="FFFF00"/>
                </a:solidFill>
                <a:latin typeface="+mj-lt"/>
              </a:rPr>
              <a:t>-Я - МАСТЕР.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14997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Образ Мастера — символ страданий, человечности, искателя истины в пошлом мире.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428750"/>
            <a:ext cx="62865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 Когда Мастер мимоходом упомянул о написанном им романе, </a:t>
            </a:r>
            <a:r>
              <a:rPr lang="ru-RU" sz="2000" b="0" i="0" dirty="0" err="1">
                <a:latin typeface="+mn-lt"/>
              </a:rPr>
              <a:t>Воланд</a:t>
            </a:r>
            <a:r>
              <a:rPr lang="ru-RU" sz="2000" b="0" i="0" dirty="0">
                <a:latin typeface="+mn-lt"/>
              </a:rPr>
              <a:t>, в свою очередь, поинтересовался, о чем он.</a:t>
            </a:r>
          </a:p>
          <a:p>
            <a:pPr algn="just">
              <a:defRPr/>
            </a:pPr>
            <a:r>
              <a:rPr lang="ru-RU" sz="2000" b="0" dirty="0">
                <a:latin typeface="+mn-lt"/>
              </a:rPr>
              <a:t>«- Роман о Понтии Пилате…</a:t>
            </a:r>
          </a:p>
          <a:p>
            <a:pPr algn="just">
              <a:buFontTx/>
              <a:buChar char="-"/>
              <a:defRPr/>
            </a:pPr>
            <a:r>
              <a:rPr lang="ru-RU" sz="2000" b="0" dirty="0">
                <a:latin typeface="+mn-lt"/>
              </a:rPr>
              <a:t>Дайте-ка посмотреть,- </a:t>
            </a:r>
            <a:r>
              <a:rPr lang="ru-RU" sz="2000" b="0" dirty="0" err="1">
                <a:latin typeface="+mn-lt"/>
              </a:rPr>
              <a:t>Воланд</a:t>
            </a:r>
            <a:r>
              <a:rPr lang="ru-RU" sz="2000" b="0" dirty="0">
                <a:latin typeface="+mn-lt"/>
              </a:rPr>
              <a:t> протянул руку ладонью кверху.</a:t>
            </a:r>
          </a:p>
          <a:p>
            <a:pPr algn="just">
              <a:buFontTx/>
              <a:buChar char="-"/>
              <a:defRPr/>
            </a:pPr>
            <a:r>
              <a:rPr lang="ru-RU" sz="2000" b="0" dirty="0">
                <a:latin typeface="+mn-lt"/>
              </a:rPr>
              <a:t>Я, к сожалению, не могу этого сделать,- ответил Мастер,- потому что я сжег его в печке.</a:t>
            </a:r>
          </a:p>
          <a:p>
            <a:pPr algn="just">
              <a:buFontTx/>
              <a:buChar char="-"/>
              <a:defRPr/>
            </a:pPr>
            <a:r>
              <a:rPr lang="ru-RU" sz="2000" b="0" dirty="0">
                <a:latin typeface="+mn-lt"/>
              </a:rPr>
              <a:t>- Простите, не поверю,- ответил </a:t>
            </a:r>
            <a:r>
              <a:rPr lang="ru-RU" sz="2000" b="0" dirty="0" err="1">
                <a:latin typeface="+mn-lt"/>
              </a:rPr>
              <a:t>Воланд</a:t>
            </a:r>
            <a:r>
              <a:rPr lang="ru-RU" sz="2000" b="0" dirty="0">
                <a:latin typeface="+mn-lt"/>
              </a:rPr>
              <a:t>,- этого быть не может. Рукописи не горят.»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Почему роман, который Мастер сжег, оказался в конце концов невредимым?</a:t>
            </a:r>
          </a:p>
          <a:p>
            <a:pPr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Своеобразным толкованием Священного писания является роман Мастера об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и Пилате. Рукопись такого сочинения сгореть не могла!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50" y="214313"/>
            <a:ext cx="46767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i="0" dirty="0">
                <a:solidFill>
                  <a:srgbClr val="FFFF00"/>
                </a:solidFill>
                <a:latin typeface="+mj-lt"/>
              </a:rPr>
              <a:t>Рукописи не горят…</a:t>
            </a:r>
          </a:p>
        </p:txBody>
      </p:sp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857375"/>
            <a:ext cx="23955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286000" y="285750"/>
            <a:ext cx="268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0" dirty="0">
                <a:solidFill>
                  <a:srgbClr val="FFFF00"/>
                </a:solidFill>
                <a:latin typeface="+mj-lt"/>
              </a:rPr>
              <a:t>МАРГАРИТА</a:t>
            </a:r>
          </a:p>
        </p:txBody>
      </p:sp>
      <p:pic>
        <p:nvPicPr>
          <p:cNvPr id="52227" name="Picture 5" descr="Маргар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106613"/>
            <a:ext cx="28575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50" y="857250"/>
            <a:ext cx="86439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Маргарита - ведьма и святая одновременно. </a:t>
            </a:r>
            <a:r>
              <a:rPr lang="ru-RU" sz="2000" b="0" i="0" dirty="0">
                <a:latin typeface="+mn-lt"/>
              </a:rPr>
              <a:t>Аналогичную модель можно найти у А. Блока (Вечная Женственность, стихи о Прекрасной Даме) Как и многие символисты, Блок опирался в своей поэзии на философию Владимира Соловьева.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2143125"/>
            <a:ext cx="57150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В начале романа Маргарита - подруга Мастера, она </a:t>
            </a:r>
            <a:r>
              <a:rPr lang="ru-RU" sz="2000" b="0" dirty="0">
                <a:latin typeface="+mn-lt"/>
              </a:rPr>
              <a:t>«восприимчива ко лжи и злу не менее, чем к истине и добру», </a:t>
            </a:r>
            <a:r>
              <a:rPr lang="ru-RU" sz="2000" b="0" i="0" dirty="0">
                <a:latin typeface="+mn-lt"/>
              </a:rPr>
              <a:t>сострадая возлюбленному, с успехом лжёт мужу.</a:t>
            </a:r>
          </a:p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Постепенно она перерождается и в конце повествования обретает нравственную силу, делающую её способной противостоять злу.</a:t>
            </a:r>
          </a:p>
          <a:p>
            <a:pPr indent="261938" algn="just">
              <a:defRPr/>
            </a:pPr>
            <a:r>
              <a:rPr lang="ru-RU" sz="2000" b="0" i="0" dirty="0">
                <a:latin typeface="+mn-lt"/>
              </a:rPr>
              <a:t>Когда «все обманы исчезли» и красота Маргариты, прежде «обманчивая и бессильная», преображается в «красоту неземную», эта «непомерной красоты женщина» избавляет Мастера от страданий, способствует возрождению созданного им романа и побеждает смерть.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margar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698875"/>
            <a:ext cx="21431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5" descr="margarita-pr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665538"/>
            <a:ext cx="225107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Главным прототипом послужила третья жена писателя Е.С. Булгакова. 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В литературном же плане Маргарита восходит к Маргарите «Фауста» В. Гёте.</a:t>
            </a:r>
          </a:p>
          <a:p>
            <a:pPr>
              <a:defRPr/>
            </a:pPr>
            <a:endParaRPr lang="ru-RU" sz="2000" b="0" i="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75" y="857250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С образом Маргариты в романе связан мотив милосердия (она просит после Великого бала у Сатаны за несчастную </a:t>
            </a:r>
            <a:r>
              <a:rPr lang="ru-RU" sz="2000" b="0" i="0" dirty="0" err="1">
                <a:latin typeface="+mn-lt"/>
              </a:rPr>
              <a:t>Фриду</a:t>
            </a:r>
            <a:r>
              <a:rPr lang="ru-RU" sz="2000" b="0" i="0" dirty="0">
                <a:latin typeface="+mn-lt"/>
              </a:rPr>
              <a:t>, успокаивает испуганного разгромом четырехлетнего мальчика).</a:t>
            </a:r>
          </a:p>
          <a:p>
            <a:pPr algn="just">
              <a:defRPr/>
            </a:pPr>
            <a:r>
              <a:rPr lang="ru-RU" sz="2000" b="0" i="0" dirty="0">
                <a:latin typeface="+mn-lt"/>
              </a:rPr>
              <a:t>Маргарита любит гениального писателя - Мастера (в ранних редакциях названного Поэтом). Она символ вечной женственности.</a:t>
            </a:r>
          </a:p>
        </p:txBody>
      </p:sp>
      <p:pic>
        <p:nvPicPr>
          <p:cNvPr id="13" name="Picture 6" descr="Мар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42918"/>
            <a:ext cx="3143272" cy="2987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1" descr="filMM_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0825" y="4071938"/>
            <a:ext cx="2543175" cy="1733550"/>
          </a:xfr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FFFF00"/>
                </a:solidFill>
                <a:latin typeface="+mn-lt"/>
              </a:rPr>
              <a:t>Он не заслужил света,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43313" y="500063"/>
            <a:ext cx="5500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он заслужил покой…</a:t>
            </a:r>
          </a:p>
        </p:txBody>
      </p:sp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2928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143250"/>
            <a:ext cx="6572250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 err="1">
                <a:latin typeface="+mn-lt"/>
              </a:rPr>
              <a:t>Булгаковская</a:t>
            </a:r>
            <a:r>
              <a:rPr lang="ru-RU" sz="2000" b="0" i="0" dirty="0">
                <a:latin typeface="+mn-lt"/>
              </a:rPr>
              <a:t> Маргарита тоже своей вечной любовью помогает Мастеру  обрести то, что он заслужил. Но награда героя здесь - не свет, а покой, и в царстве покоя, в последнем приюте у </a:t>
            </a:r>
            <a:r>
              <a:rPr lang="ru-RU" sz="2000" b="0" i="0" dirty="0" err="1">
                <a:latin typeface="+mn-lt"/>
              </a:rPr>
              <a:t>Воланда</a:t>
            </a:r>
            <a:r>
              <a:rPr lang="ru-RU" sz="2000" b="0" i="0" dirty="0">
                <a:latin typeface="+mn-lt"/>
              </a:rPr>
              <a:t>, точнее, на границе двух миров - света и тьмы, Маргарита становится поводырем и хранителем своего возлюбленного: </a:t>
            </a:r>
            <a:r>
              <a:rPr lang="ru-RU" sz="2000" b="0" dirty="0">
                <a:latin typeface="+mn-lt"/>
              </a:rPr>
              <a:t>"Ты будешь засыпать, надевши свой засаленный и вечный колпак, ты будешь засыпать с улыбкой на губах. Сон укрепит тебя, ты станешь рассуждать мудро. А прогнать меня ты уже не сумеешь. Беречь твой сон буду я"</a:t>
            </a:r>
            <a:r>
              <a:rPr lang="ru-RU" sz="2000" b="0" i="0" dirty="0">
                <a:latin typeface="+mn-lt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8938" y="1143000"/>
            <a:ext cx="621506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0" i="0" dirty="0">
                <a:latin typeface="+mn-lt"/>
              </a:rPr>
              <a:t>Фауст и Маргарита (Гёте) воссоединяются на небесах, в свете. Вечная любовь </a:t>
            </a:r>
            <a:r>
              <a:rPr lang="ru-RU" sz="2000" b="0" i="0" dirty="0" err="1">
                <a:latin typeface="+mn-lt"/>
              </a:rPr>
              <a:t>гетевской</a:t>
            </a:r>
            <a:r>
              <a:rPr lang="ru-RU" sz="2000" b="0" i="0" dirty="0">
                <a:latin typeface="+mn-lt"/>
              </a:rPr>
              <a:t> </a:t>
            </a:r>
            <a:r>
              <a:rPr lang="ru-RU" sz="2000" b="0" i="0" dirty="0" err="1">
                <a:latin typeface="+mn-lt"/>
              </a:rPr>
              <a:t>Гретхен</a:t>
            </a:r>
            <a:r>
              <a:rPr lang="ru-RU" sz="2000" b="0" i="0" dirty="0">
                <a:latin typeface="+mn-lt"/>
              </a:rPr>
              <a:t> помогает ее возлюбленному обрести награду - традиционный свет, который его слепит, и потому она должна стать его проводником в мире света.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0.87153 L 8.05556E-6 6.2963E-6 " pathEditMode="relative" ptsTypes="AA">
                                      <p:cBhvr>
                                        <p:cTn id="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Изображение 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532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119697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7305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800" b="0" i="0" dirty="0">
                <a:solidFill>
                  <a:srgbClr val="FFFF00"/>
                </a:solidFill>
                <a:latin typeface="+mn-lt"/>
              </a:rPr>
              <a:t>Роман «Мастер и Маргарита» - роман об ответственности человека за всё добро и зло, которые совершаются на земле, за собственный выбор жизненных путей, ведущих  или к истине и свету, или к рабству, предательству и бесчеловечности.</a:t>
            </a:r>
          </a:p>
          <a:p>
            <a:pPr indent="17780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800" b="0" i="0" dirty="0">
                <a:solidFill>
                  <a:srgbClr val="FFFF00"/>
                </a:solidFill>
                <a:latin typeface="+mn-lt"/>
              </a:rPr>
              <a:t>Делая свой собственный выбор, помните: </a:t>
            </a:r>
          </a:p>
          <a:p>
            <a:pPr indent="17780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800" b="0" dirty="0">
                <a:solidFill>
                  <a:srgbClr val="FFFF00"/>
                </a:solidFill>
                <a:latin typeface="+mn-lt"/>
              </a:rPr>
              <a:t>«Каждому будет дано по его вере».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effectLst/>
              </a:rPr>
              <a:t>История создания романа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071563"/>
            <a:ext cx="2714625" cy="1214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1928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Замысел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86125" y="1071563"/>
            <a:ext cx="2214563" cy="1214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1929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Начало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работы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000750" y="1071563"/>
            <a:ext cx="314325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1928 – 1938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8 редакций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2643188"/>
            <a:ext cx="2714625" cy="2071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Первоначально</a:t>
            </a:r>
          </a:p>
          <a:p>
            <a:pPr algn="ctr"/>
            <a:r>
              <a:rPr lang="ru-RU">
                <a:solidFill>
                  <a:srgbClr val="FF0000"/>
                </a:solidFill>
              </a:rPr>
              <a:t>роман о Дьяволе</a:t>
            </a:r>
            <a:r>
              <a:rPr lang="ru-RU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без Мастера и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Маргариты</a:t>
            </a:r>
          </a:p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286125" y="2643188"/>
            <a:ext cx="2143125" cy="2000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1930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сжёг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 рукопись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000750" y="2643188"/>
            <a:ext cx="3143250" cy="2071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1931 – 1932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Продолжение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работы,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появление образов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Мастера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и Маргариты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4868863"/>
            <a:ext cx="271462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1936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Заключительная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глава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357563" y="4857750"/>
            <a:ext cx="2071687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1936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Название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романа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215063" y="4941888"/>
            <a:ext cx="29289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1940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Редактирование ,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переписывание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2714625" y="1500188"/>
            <a:ext cx="57150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5500688" y="1500188"/>
            <a:ext cx="57150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2714625" y="3286125"/>
            <a:ext cx="571500" cy="485775"/>
          </a:xfrm>
          <a:prstGeom prst="rightArrow">
            <a:avLst>
              <a:gd name="adj1" fmla="val 49676"/>
              <a:gd name="adj2" fmla="val 522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5429250" y="3357563"/>
            <a:ext cx="504825" cy="485775"/>
          </a:xfrm>
          <a:prstGeom prst="rightArrow">
            <a:avLst>
              <a:gd name="adj1" fmla="val 50000"/>
              <a:gd name="adj2" fmla="val 3333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700338" y="5300663"/>
            <a:ext cx="585787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5429250" y="5286375"/>
            <a:ext cx="698500" cy="485775"/>
          </a:xfrm>
          <a:prstGeom prst="rightArrow">
            <a:avLst>
              <a:gd name="adj1" fmla="val 50000"/>
              <a:gd name="adj2" fmla="val 46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6286500"/>
            <a:ext cx="91440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Опубликован впервые в журнале «Москва» в</a:t>
            </a: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1966–1967 </a:t>
            </a:r>
            <a:r>
              <a:rPr lang="ru-RU">
                <a:solidFill>
                  <a:schemeClr val="bg2"/>
                </a:solidFill>
              </a:rPr>
              <a:t>г.г.</a:t>
            </a: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501122" cy="12239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Время и пространство</a:t>
            </a:r>
            <a:b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ru-RU" sz="40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хронотоп</a:t>
            </a: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)</a:t>
            </a:r>
          </a:p>
        </p:txBody>
      </p:sp>
      <p:sp>
        <p:nvSpPr>
          <p:cNvPr id="1024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4868862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14313" y="1500188"/>
            <a:ext cx="2806700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Реальное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Москва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20 – 30 годы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ХХ века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571750" y="3143250"/>
            <a:ext cx="3071813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Библейское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(мифологическое)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Ершалаим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1 год н.э.</a:t>
            </a:r>
          </a:p>
          <a:p>
            <a:pPr algn="ctr"/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5572125" y="3857625"/>
            <a:ext cx="2808288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tx2"/>
                </a:solidFill>
              </a:rPr>
              <a:t>Фантастическое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Перемещение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во времени и </a:t>
            </a:r>
          </a:p>
          <a:p>
            <a:pPr algn="ctr"/>
            <a:r>
              <a:rPr lang="ru-RU">
                <a:solidFill>
                  <a:schemeClr val="bg2"/>
                </a:solidFill>
              </a:rPr>
              <a:t>Пространстве</a:t>
            </a:r>
          </a:p>
          <a:p>
            <a:pPr algn="ctr"/>
            <a:r>
              <a:rPr lang="ru-RU" sz="2000">
                <a:solidFill>
                  <a:schemeClr val="bg2"/>
                </a:solidFill>
              </a:rPr>
              <a:t>(Воланд и его свита)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 rot="5400000">
            <a:off x="2368551" y="3632200"/>
            <a:ext cx="1511300" cy="4105275"/>
          </a:xfrm>
          <a:custGeom>
            <a:avLst/>
            <a:gdLst>
              <a:gd name="G0" fmla="+- 13109 0 0"/>
              <a:gd name="G1" fmla="+- 18762 0 0"/>
              <a:gd name="G2" fmla="+- 4222 0 0"/>
              <a:gd name="G3" fmla="*/ 13109 1 2"/>
              <a:gd name="G4" fmla="+- G3 10800 0"/>
              <a:gd name="G5" fmla="+- 21600 13109 18762"/>
              <a:gd name="G6" fmla="+- 18762 4222 0"/>
              <a:gd name="G7" fmla="*/ G6 1 2"/>
              <a:gd name="G8" fmla="*/ 1876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762 1 2"/>
              <a:gd name="G15" fmla="+- G5 0 G4"/>
              <a:gd name="G16" fmla="+- G0 0 G4"/>
              <a:gd name="G17" fmla="*/ G2 G15 G16"/>
              <a:gd name="T0" fmla="*/ 17355 w 21600"/>
              <a:gd name="T1" fmla="*/ 0 h 21600"/>
              <a:gd name="T2" fmla="*/ 13109 w 21600"/>
              <a:gd name="T3" fmla="*/ 4222 h 21600"/>
              <a:gd name="T4" fmla="*/ 0 w 21600"/>
              <a:gd name="T5" fmla="*/ 19980 h 21600"/>
              <a:gd name="T6" fmla="*/ 9381 w 21600"/>
              <a:gd name="T7" fmla="*/ 21600 h 21600"/>
              <a:gd name="T8" fmla="*/ 18762 w 21600"/>
              <a:gd name="T9" fmla="*/ 13230 h 21600"/>
              <a:gd name="T10" fmla="*/ 21600 w 21600"/>
              <a:gd name="T11" fmla="*/ 422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55" y="0"/>
                </a:moveTo>
                <a:lnTo>
                  <a:pt x="13109" y="4222"/>
                </a:lnTo>
                <a:lnTo>
                  <a:pt x="15947" y="4222"/>
                </a:lnTo>
                <a:lnTo>
                  <a:pt x="15947" y="18359"/>
                </a:lnTo>
                <a:lnTo>
                  <a:pt x="0" y="18359"/>
                </a:lnTo>
                <a:lnTo>
                  <a:pt x="0" y="21600"/>
                </a:lnTo>
                <a:lnTo>
                  <a:pt x="18762" y="21600"/>
                </a:lnTo>
                <a:lnTo>
                  <a:pt x="18762" y="4222"/>
                </a:lnTo>
                <a:lnTo>
                  <a:pt x="21600" y="42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 rot="16200000">
            <a:off x="5580062" y="909638"/>
            <a:ext cx="1008063" cy="3887788"/>
          </a:xfrm>
          <a:custGeom>
            <a:avLst/>
            <a:gdLst>
              <a:gd name="G0" fmla="+- 10085 0 0"/>
              <a:gd name="G1" fmla="+- 18264 0 0"/>
              <a:gd name="G2" fmla="+- 5965 0 0"/>
              <a:gd name="G3" fmla="*/ 10085 1 2"/>
              <a:gd name="G4" fmla="+- G3 10800 0"/>
              <a:gd name="G5" fmla="+- 21600 10085 18264"/>
              <a:gd name="G6" fmla="+- 18264 5965 0"/>
              <a:gd name="G7" fmla="*/ G6 1 2"/>
              <a:gd name="G8" fmla="*/ 1826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264 1 2"/>
              <a:gd name="G15" fmla="+- G5 0 G4"/>
              <a:gd name="G16" fmla="+- G0 0 G4"/>
              <a:gd name="G17" fmla="*/ G2 G15 G16"/>
              <a:gd name="T0" fmla="*/ 15843 w 21600"/>
              <a:gd name="T1" fmla="*/ 0 h 21600"/>
              <a:gd name="T2" fmla="*/ 10085 w 21600"/>
              <a:gd name="T3" fmla="*/ 5965 h 21600"/>
              <a:gd name="T4" fmla="*/ 0 w 21600"/>
              <a:gd name="T5" fmla="*/ 18737 h 21600"/>
              <a:gd name="T6" fmla="*/ 9132 w 21600"/>
              <a:gd name="T7" fmla="*/ 21600 h 21600"/>
              <a:gd name="T8" fmla="*/ 18264 w 21600"/>
              <a:gd name="T9" fmla="*/ 14328 h 21600"/>
              <a:gd name="T10" fmla="*/ 21600 w 21600"/>
              <a:gd name="T11" fmla="*/ 596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43" y="0"/>
                </a:moveTo>
                <a:lnTo>
                  <a:pt x="10085" y="5965"/>
                </a:lnTo>
                <a:lnTo>
                  <a:pt x="13421" y="5965"/>
                </a:lnTo>
                <a:lnTo>
                  <a:pt x="13421" y="15872"/>
                </a:lnTo>
                <a:lnTo>
                  <a:pt x="0" y="15872"/>
                </a:lnTo>
                <a:lnTo>
                  <a:pt x="0" y="21600"/>
                </a:lnTo>
                <a:lnTo>
                  <a:pt x="18264" y="21600"/>
                </a:lnTo>
                <a:lnTo>
                  <a:pt x="18264" y="5965"/>
                </a:lnTo>
                <a:lnTo>
                  <a:pt x="21600" y="596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9" grpId="0" animBg="1"/>
      <p:bldP spid="51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Grp="1" noChangeArrowheads="1"/>
          </p:cNvSpPr>
          <p:nvPr>
            <p:ph type="title"/>
          </p:nvPr>
        </p:nvSpPr>
        <p:spPr>
          <a:xfrm>
            <a:off x="4286248" y="285728"/>
            <a:ext cx="4173539" cy="7143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Герои романа</a:t>
            </a:r>
          </a:p>
        </p:txBody>
      </p:sp>
      <p:pic>
        <p:nvPicPr>
          <p:cNvPr id="13315" name="Picture 17" descr="Булгаков 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83209">
            <a:off x="207963" y="320675"/>
            <a:ext cx="3498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000125"/>
            <a:ext cx="19288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9125" y="3857625"/>
            <a:ext cx="171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>
                <a:latin typeface="+mn-lt"/>
              </a:rPr>
              <a:t>Мастер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1000125"/>
            <a:ext cx="2022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15125" y="3857625"/>
            <a:ext cx="171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>
                <a:latin typeface="+mn-lt"/>
              </a:rPr>
              <a:t>Маргарита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4357688"/>
            <a:ext cx="13573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4357688"/>
            <a:ext cx="13843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57438" y="6396038"/>
            <a:ext cx="1571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 err="1">
                <a:latin typeface="+mn-lt"/>
              </a:rPr>
              <a:t>Азазелло</a:t>
            </a:r>
            <a:endParaRPr lang="ru-RU" b="0" i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50" y="6396038"/>
            <a:ext cx="1214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 err="1">
                <a:latin typeface="+mn-lt"/>
              </a:rPr>
              <a:t>Гелла</a:t>
            </a:r>
            <a:endParaRPr lang="ru-RU" b="0" i="0" dirty="0">
              <a:latin typeface="+mn-lt"/>
            </a:endParaRPr>
          </a:p>
        </p:txBody>
      </p:sp>
      <p:pic>
        <p:nvPicPr>
          <p:cNvPr id="1332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43250"/>
            <a:ext cx="214312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4313" y="6396038"/>
            <a:ext cx="171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 err="1">
                <a:latin typeface="+mn-lt"/>
              </a:rPr>
              <a:t>Воланд</a:t>
            </a:r>
            <a:endParaRPr lang="ru-RU" b="0" i="0" dirty="0">
              <a:latin typeface="+mn-lt"/>
            </a:endParaRPr>
          </a:p>
        </p:txBody>
      </p:sp>
      <p:pic>
        <p:nvPicPr>
          <p:cNvPr id="1332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38" y="4357688"/>
            <a:ext cx="148272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4357688"/>
            <a:ext cx="135731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500688" y="6396038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>
                <a:latin typeface="+mn-lt"/>
              </a:rPr>
              <a:t>Кот Бегемот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9500" y="6396038"/>
            <a:ext cx="171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0" i="0" dirty="0" err="1">
                <a:latin typeface="+mn-lt"/>
              </a:rPr>
              <a:t>Коровьев</a:t>
            </a:r>
            <a:endParaRPr lang="ru-RU" b="0" i="0" dirty="0"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429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600" b="1" smtClean="0">
                <a:ln>
                  <a:noFill/>
                </a:ln>
                <a:solidFill>
                  <a:srgbClr val="FFFF00"/>
                </a:solidFill>
                <a:effectLst/>
              </a:rPr>
              <a:t>Три уровня реальности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214313" y="642938"/>
            <a:ext cx="8643937" cy="4000500"/>
          </a:xfrm>
          <a:noFill/>
        </p:spPr>
        <p:txBody>
          <a:bodyPr/>
          <a:lstStyle/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FFFF00"/>
                </a:solidFill>
              </a:rPr>
              <a:t>Три временных пласта - </a:t>
            </a:r>
            <a:r>
              <a:rPr lang="ru-RU" sz="2000" smtClean="0"/>
              <a:t>прошлое – настоящее –вечное;</a:t>
            </a:r>
          </a:p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FFFF00"/>
                </a:solidFill>
              </a:rPr>
              <a:t>Три уровня реальности</a:t>
            </a:r>
            <a:r>
              <a:rPr lang="ru-RU" sz="2000" smtClean="0"/>
              <a:t> – земной (люди), художественный (библейские персонажи) и мистический (Воланд со своими спутниками); </a:t>
            </a:r>
          </a:p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Роль связующего звена выполняет Воланд и его свита. </a:t>
            </a:r>
          </a:p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  <a:p>
            <a:pPr marL="0" indent="174625" algn="just"/>
            <a:r>
              <a:rPr lang="ru-RU" sz="1800" smtClean="0"/>
              <a:t>Теория таких «трех миров» позаимствована Булгаковым у Григория Сковороды (украинского философа </a:t>
            </a:r>
            <a:r>
              <a:rPr lang="en-US" sz="1800" smtClean="0"/>
              <a:t>XVIII </a:t>
            </a:r>
            <a:r>
              <a:rPr lang="ru-RU" sz="1800" smtClean="0"/>
              <a:t>в.). Согласно этой теории, самый главный мир – космический, Вселенная. Два других мира частные. Один из них - человеческий; другой - символический, т.е. библейский. Каждый из трех миров имеет две «натуры»: видимую и невидимую. Все три мира сотканы из зла и добра, и мир библейский выступает как бы в роли связующего звена между видимыми и невидимыми натурами. Этой классификации строго соответствуют все «три мира» романа Булгакова. </a:t>
            </a:r>
          </a:p>
          <a:p>
            <a:pPr marL="0" indent="174625" algn="just"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38"/>
            <a:ext cx="27543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4643438"/>
            <a:ext cx="3190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/>
          <a:srcRect l="8109" t="8109" r="8109" b="8109"/>
          <a:stretch>
            <a:fillRect/>
          </a:stretch>
        </p:blipFill>
        <p:spPr bwMode="auto">
          <a:xfrm>
            <a:off x="6372225" y="4643438"/>
            <a:ext cx="27717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14678" y="928670"/>
            <a:ext cx="5715008" cy="3786187"/>
          </a:xfrm>
        </p:spPr>
        <p:txBody>
          <a:bodyPr>
            <a:noAutofit/>
          </a:bodyPr>
          <a:lstStyle/>
          <a:p>
            <a:pPr indent="536575" algn="just">
              <a:defRPr/>
            </a:pPr>
            <a:r>
              <a:rPr lang="ru-RU" sz="2200" spc="0" dirty="0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Иешуа</a:t>
            </a:r>
            <a:r>
              <a:rPr lang="ru-RU" sz="2200" spc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2200" spc="0" dirty="0" err="1" smtClean="0">
                <a:ln>
                  <a:noFill/>
                </a:ln>
                <a:solidFill>
                  <a:srgbClr val="FFFF00"/>
                </a:solidFill>
                <a:effectLst/>
              </a:rPr>
              <a:t>Га-Ноцри</a:t>
            </a:r>
            <a:r>
              <a:rPr lang="ru-RU" sz="2200" spc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- персонаж, восходящий к Иисусу Христу из Евангелий. </a:t>
            </a:r>
            <a:r>
              <a:rPr lang="ru-RU" sz="2200" dirty="0" smtClean="0"/>
              <a:t>Бродячий философ </a:t>
            </a:r>
            <a:r>
              <a:rPr lang="ru-RU" sz="2200" dirty="0" err="1" smtClean="0"/>
              <a:t>Иешуа</a:t>
            </a:r>
            <a:r>
              <a:rPr lang="ru-RU" sz="2200" dirty="0" smtClean="0"/>
              <a:t>, по кличке </a:t>
            </a:r>
            <a:r>
              <a:rPr lang="ru-RU" sz="2200" dirty="0" err="1" smtClean="0"/>
              <a:t>Га-Ноцри</a:t>
            </a:r>
            <a:r>
              <a:rPr lang="ru-RU" sz="2200" dirty="0" smtClean="0"/>
              <a:t>, не помнящий своих родителей, не имеющий ни средств к существованию, ни семьи, ни родных, ни друзей, он проповедник добра, любви и милосердия. Его цель - сделать мир чище и добрее. </a:t>
            </a:r>
            <a:br>
              <a:rPr lang="ru-RU" sz="2200" dirty="0" smtClean="0"/>
            </a:br>
            <a:endParaRPr lang="ru-RU" sz="2200" i="1" spc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6387" name="Picture 7" descr="06_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28400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3214688" y="214313"/>
            <a:ext cx="5643562" cy="714375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ru-RU" sz="3600" i="0" dirty="0" err="1">
                <a:solidFill>
                  <a:srgbClr val="FFFF00"/>
                </a:solidFill>
                <a:latin typeface="+mj-lt"/>
              </a:rPr>
              <a:t>Иешуа</a:t>
            </a:r>
            <a:r>
              <a:rPr lang="ru-RU" sz="3600" i="0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3600" i="0" dirty="0" err="1">
                <a:solidFill>
                  <a:srgbClr val="FFFF00"/>
                </a:solidFill>
                <a:latin typeface="+mj-lt"/>
              </a:rPr>
              <a:t>Га-Ноцри</a:t>
            </a:r>
            <a:endParaRPr lang="ru-RU" sz="3600" i="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85984" y="857232"/>
            <a:ext cx="65008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>
              <a:defRPr/>
            </a:pP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Булгаков всячески подчеркивает, что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- человек, а не Бог. </a:t>
            </a:r>
          </a:p>
          <a:p>
            <a:pPr indent="174625" algn="just">
              <a:defRPr/>
            </a:pPr>
            <a:r>
              <a:rPr lang="ru-RU" sz="2000" b="0" i="0" dirty="0">
                <a:latin typeface="+mn-lt"/>
              </a:rPr>
              <a:t>Писатель сделал своего героя худым и невзрачным со следами физического насилия на лице: представший перед Понтием Пилатом человек </a:t>
            </a:r>
            <a:r>
              <a:rPr lang="ru-RU" sz="2000" b="0" dirty="0">
                <a:latin typeface="+mn-lt"/>
              </a:rPr>
              <a:t>"был одет в старенький и разорванный голубой хитон. Голова его была прикрыта белой повязкой с ремешком вокруг лба, а руки связаны за спиной. Под левым глазом у человека был большой синяк, в углу рта - ссадина с запекшийся кровью. Приведенный с тревожным любопытством глядел на прокуратора".</a:t>
            </a:r>
          </a:p>
          <a:p>
            <a:pPr indent="174625" algn="just">
              <a:defRPr/>
            </a:pPr>
            <a:r>
              <a:rPr lang="ru-RU" sz="2000" b="0" i="0" dirty="0" smtClean="0">
                <a:solidFill>
                  <a:srgbClr val="FFFF00"/>
                </a:solidFill>
                <a:latin typeface="+mn-lt"/>
              </a:rPr>
              <a:t>Внешнее </a:t>
            </a:r>
            <a:r>
              <a:rPr lang="ru-RU" sz="2000" b="0" i="0" dirty="0" err="1">
                <a:solidFill>
                  <a:srgbClr val="FFFF00"/>
                </a:solidFill>
                <a:latin typeface="+mn-lt"/>
              </a:rPr>
              <a:t>неблагообразие</a:t>
            </a:r>
            <a:r>
              <a:rPr lang="ru-RU" sz="2000" b="0" i="0" dirty="0">
                <a:solidFill>
                  <a:srgbClr val="FFFF00"/>
                </a:solidFill>
                <a:latin typeface="+mn-lt"/>
              </a:rPr>
              <a:t> И. Г.-Н. контрастирует с красотой его души и чистотой его идеи о торжестве правды и добрых людей.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0"/>
            <a:ext cx="6572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0" dirty="0">
                <a:solidFill>
                  <a:srgbClr val="FFFF00"/>
                </a:solidFill>
                <a:latin typeface="+mj-lt"/>
              </a:rPr>
              <a:t>Внешность </a:t>
            </a:r>
            <a:r>
              <a:rPr lang="ru-RU" sz="3600" i="0" dirty="0" err="1">
                <a:solidFill>
                  <a:srgbClr val="FFFF00"/>
                </a:solidFill>
                <a:latin typeface="+mj-lt"/>
              </a:rPr>
              <a:t>Иешуа</a:t>
            </a:r>
            <a:endParaRPr lang="ru-RU" sz="3600" i="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1785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25" y="0"/>
            <a:ext cx="457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i="0" dirty="0">
                <a:solidFill>
                  <a:srgbClr val="FFFF00"/>
                </a:solidFill>
                <a:latin typeface="+mj-lt"/>
              </a:rPr>
              <a:t>Левий Матвей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500570"/>
            <a:ext cx="235743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357298"/>
            <a:ext cx="871537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>
              <a:defRPr/>
            </a:pPr>
            <a:r>
              <a:rPr lang="ru-RU" sz="2200" b="0" i="0" dirty="0">
                <a:latin typeface="+mn-lt"/>
              </a:rPr>
              <a:t>По утверждению </a:t>
            </a:r>
            <a:r>
              <a:rPr lang="ru-RU" sz="2200" b="0" i="0" dirty="0" err="1">
                <a:latin typeface="+mn-lt"/>
              </a:rPr>
              <a:t>Га-Ноцри</a:t>
            </a:r>
            <a:r>
              <a:rPr lang="ru-RU" sz="2200" b="0" i="0" dirty="0">
                <a:latin typeface="+mn-lt"/>
              </a:rPr>
              <a:t>: </a:t>
            </a:r>
            <a:r>
              <a:rPr lang="ru-RU" sz="2200" b="0" dirty="0">
                <a:latin typeface="+mn-lt"/>
              </a:rPr>
              <a:t>"...Ходит, ходит с козлиным пергаментом и неправильно пишет. Но я однажды заглянул в этот пергамент и ужаснулся. Решительно ничего из того, что там записано, я не говорил. Я его умолял: сожги ты бога ради свой пергамент! Но он вырвал его у меня из рук и убежал". </a:t>
            </a:r>
            <a:r>
              <a:rPr lang="ru-RU" sz="2200" b="0" i="0" dirty="0">
                <a:latin typeface="+mn-lt"/>
              </a:rPr>
              <a:t/>
            </a:r>
            <a:br>
              <a:rPr lang="ru-RU" sz="2200" b="0" i="0" dirty="0">
                <a:latin typeface="+mn-lt"/>
              </a:rPr>
            </a:b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Рукопись Левия Матвея, как и рукопись Мастера, не горит, но она несет не истинное, а извращенное знание. Это искажение идей </a:t>
            </a:r>
            <a:r>
              <a:rPr lang="ru-RU" sz="2200" b="0" i="0" dirty="0" err="1">
                <a:solidFill>
                  <a:srgbClr val="FFFF00"/>
                </a:solidFill>
                <a:latin typeface="+mn-lt"/>
              </a:rPr>
              <a:t>Иешуа</a:t>
            </a:r>
            <a:r>
              <a:rPr lang="ru-RU" sz="2200" b="0" i="0" dirty="0">
                <a:solidFill>
                  <a:srgbClr val="FFFF00"/>
                </a:solidFill>
                <a:latin typeface="+mn-lt"/>
              </a:rPr>
              <a:t> ведет к кровопролитию</a:t>
            </a:r>
            <a:r>
              <a:rPr lang="ru-RU" sz="2200" b="0" i="0" dirty="0">
                <a:latin typeface="+mn-lt"/>
              </a:rPr>
              <a:t>, о чем ученик </a:t>
            </a:r>
            <a:r>
              <a:rPr lang="ru-RU" sz="2200" b="0" i="0" dirty="0" err="1">
                <a:latin typeface="+mn-lt"/>
              </a:rPr>
              <a:t>Га-Ноцри</a:t>
            </a:r>
            <a:r>
              <a:rPr lang="ru-RU" sz="2200" b="0" i="0" dirty="0">
                <a:latin typeface="+mn-lt"/>
              </a:rPr>
              <a:t> предупреждает Понтия Пилата, говоря, </a:t>
            </a:r>
            <a:r>
              <a:rPr lang="ru-RU" sz="2200" b="0" dirty="0">
                <a:latin typeface="+mn-lt"/>
              </a:rPr>
              <a:t>что "крови еще будет".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13" y="571500"/>
            <a:ext cx="578643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0" i="0" dirty="0">
                <a:latin typeface="+mn-lt"/>
              </a:rPr>
              <a:t>Левий Матвей - бывший сборщик податей, единственный ученик </a:t>
            </a:r>
            <a:r>
              <a:rPr lang="ru-RU" sz="2200" b="0" i="0" dirty="0" err="1" smtClean="0">
                <a:latin typeface="+mn-lt"/>
              </a:rPr>
              <a:t>Иешуа</a:t>
            </a:r>
            <a:endParaRPr lang="ru-RU" sz="2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00570"/>
            <a:ext cx="650081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r>
              <a:rPr lang="ru-RU" sz="2200" b="0" i="0" dirty="0">
                <a:latin typeface="+mn-lt"/>
              </a:rPr>
              <a:t>Ученик </a:t>
            </a:r>
            <a:r>
              <a:rPr lang="ru-RU" sz="2200" b="0" i="0" dirty="0" err="1">
                <a:latin typeface="+mn-lt"/>
              </a:rPr>
              <a:t>Иешуа</a:t>
            </a:r>
            <a:r>
              <a:rPr lang="ru-RU" sz="2200" b="0" i="0" dirty="0">
                <a:latin typeface="+mn-lt"/>
              </a:rPr>
              <a:t>, бессильный прекратить страдания Учителя на кресте, убедившись в бесполезности своих молитв, проклинает Бога и как бы передает себя под покровительство дьявола.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FFFFF"/>
      </a:hlink>
      <a:folHlink>
        <a:srgbClr val="FBEF5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2295</TotalTime>
  <Words>2650</Words>
  <Application>Microsoft Office PowerPoint</Application>
  <PresentationFormat>Экран (4:3)</PresentationFormat>
  <Paragraphs>162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Слайд 2</vt:lpstr>
      <vt:lpstr>История создания романа</vt:lpstr>
      <vt:lpstr>Время и пространство ( хронотоп )</vt:lpstr>
      <vt:lpstr>Герои романа</vt:lpstr>
      <vt:lpstr>Три уровня реальности</vt:lpstr>
      <vt:lpstr>Иешуа Га-Ноцри - персонаж, восходящий к Иисусу Христу из Евангелий. Бродячий философ Иешуа, по кличке Га-Ноцри, не помнящий своих родителей, не имеющий ни средств к существованию, ни семьи, ни родных, ни друзей, он проповедник добра, любви и милосердия. Его цель - сделать мир чище и добрее.  </vt:lpstr>
      <vt:lpstr>Слайд 8</vt:lpstr>
      <vt:lpstr>Слайд 9</vt:lpstr>
      <vt:lpstr>Понтий Пилат</vt:lpstr>
      <vt:lpstr>Слайд 11</vt:lpstr>
      <vt:lpstr>Слайд 12</vt:lpstr>
      <vt:lpstr>Слайд 13</vt:lpstr>
      <vt:lpstr>Слайд 14</vt:lpstr>
      <vt:lpstr>Воланд - тайна и загадка</vt:lpstr>
      <vt:lpstr>Свита Воланда</vt:lpstr>
      <vt:lpstr>Слайд 17</vt:lpstr>
      <vt:lpstr>Слайд 18</vt:lpstr>
      <vt:lpstr>Смысл действий Воланда и его свиты</vt:lpstr>
      <vt:lpstr>Слайд 20</vt:lpstr>
      <vt:lpstr>Как-то заведено, что в романах добро должно в конечном итоге побеждать зло, повергая его. Но эта концепция не имеет никакого отношения к роману Булгакова. Здесь все наоборот, на его страницах мы видим много качеств и свойств зла: зависть, ненависть, месть, заговоры, глупость, подлость, - в то время как только одна тема действительно отвечает требованиям добра – это любовь, настоящая, чистая и светлая любовь.</vt:lpstr>
      <vt:lpstr>Мастер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и Маргарита</dc:title>
  <dc:creator>Бабанова Н.Ю.</dc:creator>
  <cp:lastModifiedBy>Пользователь Windows</cp:lastModifiedBy>
  <cp:revision>212</cp:revision>
  <dcterms:created xsi:type="dcterms:W3CDTF">2008-01-22T11:01:56Z</dcterms:created>
  <dcterms:modified xsi:type="dcterms:W3CDTF">2020-04-14T14:09:07Z</dcterms:modified>
</cp:coreProperties>
</file>