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  <p:sldMasterId id="2147483670" r:id="rId11"/>
  </p:sldMasterIdLst>
  <p:notesMasterIdLst>
    <p:notesMasterId r:id="rId26"/>
  </p:notesMasterIdLst>
  <p:sldIdLst>
    <p:sldId id="280" r:id="rId12"/>
    <p:sldId id="257" r:id="rId13"/>
    <p:sldId id="262" r:id="rId14"/>
    <p:sldId id="263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Tahoma" pitchFamily="34" charset="0"/>
      <p:regular r:id="rId27"/>
      <p:bold r:id="rId28"/>
    </p:embeddedFont>
    <p:embeddedFont>
      <p:font typeface="Corsiva" charset="0"/>
      <p:regular r:id="rId29"/>
      <p:bold r:id="rId30"/>
      <p:italic r:id="rId31"/>
      <p:boldItalic r:id="rId32"/>
    </p:embeddedFont>
    <p:embeddedFont>
      <p:font typeface="Bad Script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/>
          </a:p>
        </p:txBody>
      </p:sp>
      <p:sp>
        <p:nvSpPr>
          <p:cNvPr id="431" name="Google Shape;4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3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411" name="Google Shape;411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13" name="Google Shape;413;p2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202" name="Google Shape;202;p1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9pPr>
          </a:lstStyle>
          <a:p>
            <a:endParaRPr/>
          </a:p>
        </p:txBody>
      </p:sp>
      <p:sp>
        <p:nvSpPr>
          <p:cNvPr id="273" name="Google Shape;273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75" name="Google Shape;275;p1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marL="914400" lvl="1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2pPr>
            <a:lvl3pPr marL="1371600" lvl="2" indent="-350519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9pPr>
          </a:lstStyle>
          <a:p>
            <a:endParaRPr/>
          </a:p>
        </p:txBody>
      </p:sp>
      <p:sp>
        <p:nvSpPr>
          <p:cNvPr id="307" name="Google Shape;30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2" name="Google Shape;342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43" name="Google Shape;343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377" name="Google Shape;377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9" name="Google Shape;379;p2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" name="Google Shape;11;p1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B5B1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12;p1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Google Shape;13;p1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Google Shape;14;p1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Google Shape;15;p1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16;p1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17;p1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AAA88C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Google Shape;18;p1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9E9C8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Google Shape;19;p1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Google Shape;20;p1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Google Shape;21;p1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Google Shape;22;p1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23;p1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24;p1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25;p1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Google Shape;26;p1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Google Shape;27;p1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Google Shape;28;p1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Google Shape;29;p1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B2AF9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2" name="Google Shape;32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20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48" name="Google Shape;348;p20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B5B1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9" name="Google Shape;349;p20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0" name="Google Shape;350;p20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1" name="Google Shape;351;p20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2" name="Google Shape;352;p20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3" name="Google Shape;353;p20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4" name="Google Shape;354;p20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AAA88C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5" name="Google Shape;355;p20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9E9C8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6" name="Google Shape;356;p20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7" name="Google Shape;357;p20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8" name="Google Shape;358;p20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9" name="Google Shape;359;p20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0" name="Google Shape;360;p20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1" name="Google Shape;361;p20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2" name="Google Shape;362;p20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3" name="Google Shape;363;p20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4" name="Google Shape;364;p20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6" name="Google Shape;366;p20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B2AF9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1" name="Google Shape;371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2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2" name="Google Shape;382;p22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B5B1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3" name="Google Shape;383;p22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4" name="Google Shape;384;p22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5" name="Google Shape;385;p22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6" name="Google Shape;386;p22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7" name="Google Shape;387;p22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8" name="Google Shape;388;p22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AAA88C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9" name="Google Shape;389;p22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9E9C8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0" name="Google Shape;390;p22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1" name="Google Shape;391;p22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2" name="Google Shape;392;p22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3" name="Google Shape;393;p22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4" name="Google Shape;394;p22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5" name="Google Shape;395;p22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6" name="Google Shape;396;p22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7" name="Google Shape;397;p22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8" name="Google Shape;398;p22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9" name="Google Shape;399;p22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0" name="Google Shape;400;p22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B2AF9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03" name="Google Shape;403;p2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4" name="Google Shape;40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5" name="Google Shape;405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6" name="Google Shape;406;p2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3" name="Google Shape;43;p3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B5B1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" name="Google Shape;44;p3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" name="Google Shape;45;p3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" name="Google Shape;46;p3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" name="Google Shape;47;p3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" name="Google Shape;48;p3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" name="Google Shape;49;p3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AAA88C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" name="Google Shape;50;p3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9E9C8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" name="Google Shape;51;p3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" name="Google Shape;52;p3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" name="Google Shape;53;p3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" name="Google Shape;54;p3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" name="Google Shape;55;p3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" name="Google Shape;56;p3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" name="Google Shape;57;p3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Google Shape;58;p3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" name="Google Shape;59;p3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" name="Google Shape;60;p3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" name="Google Shape;61;p3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B2AF9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5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8" name="Google Shape;78;p5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B5B1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" name="Google Shape;79;p5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" name="Google Shape;80;p5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" name="Google Shape;81;p5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" name="Google Shape;82;p5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3" name="Google Shape;83;p5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" name="Google Shape;84;p5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AAA88C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" name="Google Shape;85;p5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9E9C8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" name="Google Shape;86;p5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" name="Google Shape;87;p5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" name="Google Shape;88;p5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" name="Google Shape;89;p5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" name="Google Shape;90;p5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" name="Google Shape;91;p5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" name="Google Shape;92;p5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" name="Google Shape;93;p5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" name="Google Shape;94;p5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" name="Google Shape;95;p5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" name="Google Shape;96;p5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B2AF9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5" name="Google Shape;145;p9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B5B1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Google Shape;146;p9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7" name="Google Shape;147;p9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9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" name="Google Shape;149;p9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Google Shape;150;p9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" name="Google Shape;151;p9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AAA88C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" name="Google Shape;152;p9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9E9C8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" name="Google Shape;153;p9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" name="Google Shape;154;p9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Google Shape;155;p9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Google Shape;156;p9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Google Shape;157;p9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8" name="Google Shape;158;p9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Google Shape;159;p9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" name="Google Shape;160;p9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" name="Google Shape;161;p9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2" name="Google Shape;162;p9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" name="Google Shape;163;p9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B2AF9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0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3" name="Google Shape;173;p10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B5B1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" name="Google Shape;174;p10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5" name="Google Shape;175;p10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" name="Google Shape;176;p10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" name="Google Shape;177;p10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10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10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AAA88C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10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9E9C8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Google Shape;181;p10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Google Shape;182;p10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10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" name="Google Shape;184;p10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" name="Google Shape;185;p10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Google Shape;186;p10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Google Shape;187;p10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" name="Google Shape;188;p10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" name="Google Shape;189;p10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" name="Google Shape;190;p10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" name="Google Shape;191;p10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B2AF9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5" name="Google Shape;19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6" name="Google Shape;196;p1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7" name="Google Shape;197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2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07" name="Google Shape;207;p12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B5B1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Google Shape;208;p12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" name="Google Shape;209;p12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Google Shape;210;p12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Google Shape;211;p12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2" name="Google Shape;212;p12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12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AAA88C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" name="Google Shape;214;p12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9E9C8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12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12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12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" name="Google Shape;218;p12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" name="Google Shape;219;p12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" name="Google Shape;220;p12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" name="Google Shape;221;p12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2" name="Google Shape;222;p12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3" name="Google Shape;223;p12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4" name="Google Shape;224;p12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" name="Google Shape;225;p12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B2AF9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8" name="Google Shape;228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9" name="Google Shape;229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0" name="Google Shape;230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1" name="Google Shape;231;p1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4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41" name="Google Shape;241;p14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B5B1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" name="Google Shape;242;p14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" name="Google Shape;243;p14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" name="Google Shape;245;p14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" name="Google Shape;246;p14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AAA88C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" name="Google Shape;248;p14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9E9C8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1" name="Google Shape;251;p14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3" name="Google Shape;253;p14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" name="Google Shape;256;p14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" name="Google Shape;257;p14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" name="Google Shape;259;p14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B2AF9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6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78" name="Google Shape;278;p16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B5B1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" name="Google Shape;279;p16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1" name="Google Shape;281;p16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2" name="Google Shape;282;p16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3" name="Google Shape;283;p16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4" name="Google Shape;284;p16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AAA88C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5" name="Google Shape;285;p16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9E9C8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6" name="Google Shape;286;p16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7" name="Google Shape;287;p16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8" name="Google Shape;288;p16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9" name="Google Shape;289;p16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0" name="Google Shape;290;p16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1" name="Google Shape;291;p16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16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3" name="Google Shape;293;p16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4" name="Google Shape;294;p16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5" name="Google Shape;295;p16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6" name="Google Shape;296;p16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B2AF9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9" name="Google Shape;299;p1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8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13" name="Google Shape;313;p18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B5B1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4" name="Google Shape;314;p18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5" name="Google Shape;315;p18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6" name="Google Shape;316;p18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7" name="Google Shape;317;p18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8" name="Google Shape;318;p18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9" name="Google Shape;319;p18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AAA88C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0" name="Google Shape;320;p18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9E9C8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1" name="Google Shape;321;p18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2" name="Google Shape;322;p18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18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5" name="Google Shape;325;p18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6" name="Google Shape;326;p18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7" name="Google Shape;327;p18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8" name="Google Shape;328;p18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9" name="Google Shape;329;p18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C3C0A0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0" name="Google Shape;330;p18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" name="Google Shape;331;p18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B2AF9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4" name="Google Shape;334;p1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5" name="Google Shape;3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6" name="Google Shape;336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7" name="Google Shape;337;p1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138" y="2248501"/>
            <a:ext cx="8229600" cy="1139825"/>
          </a:xfrm>
        </p:spPr>
        <p:txBody>
          <a:bodyPr/>
          <a:lstStyle/>
          <a:p>
            <a:r>
              <a:rPr lang="ru-RU" sz="6600" dirty="0" smtClean="0"/>
              <a:t>СВОЕОБРАЗИЕ ПИСАТЕЛЬСКОЙ МАНЕРЫ М. БУЛГАКОВА</a:t>
            </a:r>
            <a:endParaRPr lang="ru-RU" sz="6600" dirty="0"/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3"/>
          <p:cNvSpPr/>
          <p:nvPr/>
        </p:nvSpPr>
        <p:spPr>
          <a:xfrm>
            <a:off x="567559" y="409902"/>
            <a:ext cx="8198069" cy="3105807"/>
          </a:xfrm>
          <a:prstGeom prst="rect">
            <a:avLst/>
          </a:prstGeom>
        </p:spPr>
        <p:txBody>
          <a:bodyPr>
            <a:prstTxWarp prst="textPlain">
              <a:avLst>
                <a:gd name="adj" fmla="val 50146"/>
              </a:avLst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7F7F7F"/>
                    </a:gs>
                    <a:gs pos="10501">
                      <a:srgbClr val="FFFFFF"/>
                    </a:gs>
                    <a:gs pos="12001">
                      <a:srgbClr val="1F1F1F"/>
                    </a:gs>
                    <a:gs pos="16999">
                      <a:srgbClr val="CFCFCF"/>
                    </a:gs>
                    <a:gs pos="23500">
                      <a:srgbClr val="CFCFCF"/>
                    </a:gs>
                    <a:gs pos="28999">
                      <a:srgbClr val="636363"/>
                    </a:gs>
                    <a:gs pos="41000">
                      <a:srgbClr val="FFFFFF"/>
                    </a:gs>
                    <a:gs pos="41999">
                      <a:srgbClr val="1F1F1F"/>
                    </a:gs>
                    <a:gs pos="50000">
                      <a:srgbClr val="FFFFFF"/>
                    </a:gs>
                    <a:gs pos="58000">
                      <a:srgbClr val="1F1F1F"/>
                    </a:gs>
                    <a:gs pos="58999">
                      <a:srgbClr val="FFFFFF"/>
                    </a:gs>
                    <a:gs pos="71000">
                      <a:srgbClr val="636363"/>
                    </a:gs>
                    <a:gs pos="76499">
                      <a:srgbClr val="CFCFCF"/>
                    </a:gs>
                    <a:gs pos="83000">
                      <a:srgbClr val="CFCFCF"/>
                    </a:gs>
                    <a:gs pos="88000">
                      <a:srgbClr val="1F1F1F"/>
                    </a:gs>
                    <a:gs pos="89500">
                      <a:srgbClr val="FFFFFF"/>
                    </a:gs>
                    <a:gs pos="100000">
                      <a:srgbClr val="7F7F7F"/>
                    </a:gs>
                  </a:gsLst>
                  <a:lin ang="2700000" scaled="0"/>
                </a:gradFill>
                <a:latin typeface="Times New Roman"/>
              </a:rPr>
              <a:t>Что объединяет </a:t>
            </a:r>
            <a:endParaRPr lang="ru-RU" b="0" i="0" dirty="0" smtClean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gradFill>
                <a:gsLst>
                  <a:gs pos="0">
                    <a:srgbClr val="7F7F7F"/>
                  </a:gs>
                  <a:gs pos="10501">
                    <a:srgbClr val="FFFFFF"/>
                  </a:gs>
                  <a:gs pos="12001">
                    <a:srgbClr val="1F1F1F"/>
                  </a:gs>
                  <a:gs pos="16999">
                    <a:srgbClr val="CFCFCF"/>
                  </a:gs>
                  <a:gs pos="23500">
                    <a:srgbClr val="CFCFCF"/>
                  </a:gs>
                  <a:gs pos="28999">
                    <a:srgbClr val="636363"/>
                  </a:gs>
                  <a:gs pos="41000">
                    <a:srgbClr val="FFFFFF"/>
                  </a:gs>
                  <a:gs pos="41999">
                    <a:srgbClr val="1F1F1F"/>
                  </a:gs>
                  <a:gs pos="50000">
                    <a:srgbClr val="FFFFFF"/>
                  </a:gs>
                  <a:gs pos="58000">
                    <a:srgbClr val="1F1F1F"/>
                  </a:gs>
                  <a:gs pos="58999">
                    <a:srgbClr val="FFFFFF"/>
                  </a:gs>
                  <a:gs pos="71000">
                    <a:srgbClr val="636363"/>
                  </a:gs>
                  <a:gs pos="76499">
                    <a:srgbClr val="CFCFCF"/>
                  </a:gs>
                  <a:gs pos="83000">
                    <a:srgbClr val="CFCFCF"/>
                  </a:gs>
                  <a:gs pos="88000">
                    <a:srgbClr val="1F1F1F"/>
                  </a:gs>
                  <a:gs pos="89500">
                    <a:srgbClr val="FFFFFF"/>
                  </a:gs>
                  <a:gs pos="100000">
                    <a:srgbClr val="7F7F7F"/>
                  </a:gs>
                </a:gsLst>
                <a:lin ang="2700000" scaled="0"/>
              </a:gradFill>
              <a:latin typeface="Times New Roman"/>
            </a:endParaRPr>
          </a:p>
          <a:p>
            <a:pPr lvl="0" algn="ctr"/>
            <a:r>
              <a:rPr b="0" i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7F7F7F"/>
                    </a:gs>
                    <a:gs pos="10501">
                      <a:srgbClr val="FFFFFF"/>
                    </a:gs>
                    <a:gs pos="12001">
                      <a:srgbClr val="1F1F1F"/>
                    </a:gs>
                    <a:gs pos="16999">
                      <a:srgbClr val="CFCFCF"/>
                    </a:gs>
                    <a:gs pos="23500">
                      <a:srgbClr val="CFCFCF"/>
                    </a:gs>
                    <a:gs pos="28999">
                      <a:srgbClr val="636363"/>
                    </a:gs>
                    <a:gs pos="41000">
                      <a:srgbClr val="FFFFFF"/>
                    </a:gs>
                    <a:gs pos="41999">
                      <a:srgbClr val="1F1F1F"/>
                    </a:gs>
                    <a:gs pos="50000">
                      <a:srgbClr val="FFFFFF"/>
                    </a:gs>
                    <a:gs pos="58000">
                      <a:srgbClr val="1F1F1F"/>
                    </a:gs>
                    <a:gs pos="58999">
                      <a:srgbClr val="FFFFFF"/>
                    </a:gs>
                    <a:gs pos="71000">
                      <a:srgbClr val="636363"/>
                    </a:gs>
                    <a:gs pos="76499">
                      <a:srgbClr val="CFCFCF"/>
                    </a:gs>
                    <a:gs pos="83000">
                      <a:srgbClr val="CFCFCF"/>
                    </a:gs>
                    <a:gs pos="88000">
                      <a:srgbClr val="1F1F1F"/>
                    </a:gs>
                    <a:gs pos="89500">
                      <a:srgbClr val="FFFFFF"/>
                    </a:gs>
                    <a:gs pos="100000">
                      <a:srgbClr val="7F7F7F"/>
                    </a:gs>
                  </a:gsLst>
                  <a:lin ang="2700000" scaled="0"/>
                </a:gradFill>
                <a:latin typeface="Times New Roman"/>
              </a:rPr>
              <a:t>"</a:t>
            </a: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7F7F7F"/>
                    </a:gs>
                    <a:gs pos="10501">
                      <a:srgbClr val="FFFFFF"/>
                    </a:gs>
                    <a:gs pos="12001">
                      <a:srgbClr val="1F1F1F"/>
                    </a:gs>
                    <a:gs pos="16999">
                      <a:srgbClr val="CFCFCF"/>
                    </a:gs>
                    <a:gs pos="23500">
                      <a:srgbClr val="CFCFCF"/>
                    </a:gs>
                    <a:gs pos="28999">
                      <a:srgbClr val="636363"/>
                    </a:gs>
                    <a:gs pos="41000">
                      <a:srgbClr val="FFFFFF"/>
                    </a:gs>
                    <a:gs pos="41999">
                      <a:srgbClr val="1F1F1F"/>
                    </a:gs>
                    <a:gs pos="50000">
                      <a:srgbClr val="FFFFFF"/>
                    </a:gs>
                    <a:gs pos="58000">
                      <a:srgbClr val="1F1F1F"/>
                    </a:gs>
                    <a:gs pos="58999">
                      <a:srgbClr val="FFFFFF"/>
                    </a:gs>
                    <a:gs pos="71000">
                      <a:srgbClr val="636363"/>
                    </a:gs>
                    <a:gs pos="76499">
                      <a:srgbClr val="CFCFCF"/>
                    </a:gs>
                    <a:gs pos="83000">
                      <a:srgbClr val="CFCFCF"/>
                    </a:gs>
                    <a:gs pos="88000">
                      <a:srgbClr val="1F1F1F"/>
                    </a:gs>
                    <a:gs pos="89500">
                      <a:srgbClr val="FFFFFF"/>
                    </a:gs>
                    <a:gs pos="100000">
                      <a:srgbClr val="7F7F7F"/>
                    </a:gs>
                  </a:gsLst>
                  <a:lin ang="2700000" scaled="0"/>
                </a:gradFill>
                <a:latin typeface="Times New Roman"/>
              </a:rPr>
              <a:t>Роковые яйца</a:t>
            </a:r>
            <a:r>
              <a:rPr b="0" i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7F7F7F"/>
                    </a:gs>
                    <a:gs pos="10501">
                      <a:srgbClr val="FFFFFF"/>
                    </a:gs>
                    <a:gs pos="12001">
                      <a:srgbClr val="1F1F1F"/>
                    </a:gs>
                    <a:gs pos="16999">
                      <a:srgbClr val="CFCFCF"/>
                    </a:gs>
                    <a:gs pos="23500">
                      <a:srgbClr val="CFCFCF"/>
                    </a:gs>
                    <a:gs pos="28999">
                      <a:srgbClr val="636363"/>
                    </a:gs>
                    <a:gs pos="41000">
                      <a:srgbClr val="FFFFFF"/>
                    </a:gs>
                    <a:gs pos="41999">
                      <a:srgbClr val="1F1F1F"/>
                    </a:gs>
                    <a:gs pos="50000">
                      <a:srgbClr val="FFFFFF"/>
                    </a:gs>
                    <a:gs pos="58000">
                      <a:srgbClr val="1F1F1F"/>
                    </a:gs>
                    <a:gs pos="58999">
                      <a:srgbClr val="FFFFFF"/>
                    </a:gs>
                    <a:gs pos="71000">
                      <a:srgbClr val="636363"/>
                    </a:gs>
                    <a:gs pos="76499">
                      <a:srgbClr val="CFCFCF"/>
                    </a:gs>
                    <a:gs pos="83000">
                      <a:srgbClr val="CFCFCF"/>
                    </a:gs>
                    <a:gs pos="88000">
                      <a:srgbClr val="1F1F1F"/>
                    </a:gs>
                    <a:gs pos="89500">
                      <a:srgbClr val="FFFFFF"/>
                    </a:gs>
                    <a:gs pos="100000">
                      <a:srgbClr val="7F7F7F"/>
                    </a:gs>
                  </a:gsLst>
                  <a:lin ang="2700000" scaled="0"/>
                </a:gradFill>
                <a:latin typeface="Times New Roman"/>
              </a:rPr>
              <a:t>"</a:t>
            </a:r>
            <a:endParaRPr lang="ru-RU" b="0" i="0" dirty="0" smtClean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gradFill>
                <a:gsLst>
                  <a:gs pos="0">
                    <a:srgbClr val="7F7F7F"/>
                  </a:gs>
                  <a:gs pos="10501">
                    <a:srgbClr val="FFFFFF"/>
                  </a:gs>
                  <a:gs pos="12001">
                    <a:srgbClr val="1F1F1F"/>
                  </a:gs>
                  <a:gs pos="16999">
                    <a:srgbClr val="CFCFCF"/>
                  </a:gs>
                  <a:gs pos="23500">
                    <a:srgbClr val="CFCFCF"/>
                  </a:gs>
                  <a:gs pos="28999">
                    <a:srgbClr val="636363"/>
                  </a:gs>
                  <a:gs pos="41000">
                    <a:srgbClr val="FFFFFF"/>
                  </a:gs>
                  <a:gs pos="41999">
                    <a:srgbClr val="1F1F1F"/>
                  </a:gs>
                  <a:gs pos="50000">
                    <a:srgbClr val="FFFFFF"/>
                  </a:gs>
                  <a:gs pos="58000">
                    <a:srgbClr val="1F1F1F"/>
                  </a:gs>
                  <a:gs pos="58999">
                    <a:srgbClr val="FFFFFF"/>
                  </a:gs>
                  <a:gs pos="71000">
                    <a:srgbClr val="636363"/>
                  </a:gs>
                  <a:gs pos="76499">
                    <a:srgbClr val="CFCFCF"/>
                  </a:gs>
                  <a:gs pos="83000">
                    <a:srgbClr val="CFCFCF"/>
                  </a:gs>
                  <a:gs pos="88000">
                    <a:srgbClr val="1F1F1F"/>
                  </a:gs>
                  <a:gs pos="89500">
                    <a:srgbClr val="FFFFFF"/>
                  </a:gs>
                  <a:gs pos="100000">
                    <a:srgbClr val="7F7F7F"/>
                  </a:gs>
                </a:gsLst>
                <a:lin ang="2700000" scaled="0"/>
              </a:gradFill>
              <a:latin typeface="Times New Roman"/>
            </a:endParaRPr>
          </a:p>
          <a:p>
            <a:pPr lvl="0" algn="ctr"/>
            <a:r>
              <a:rPr b="0" i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7F7F7F"/>
                    </a:gs>
                    <a:gs pos="10501">
                      <a:srgbClr val="FFFFFF"/>
                    </a:gs>
                    <a:gs pos="12001">
                      <a:srgbClr val="1F1F1F"/>
                    </a:gs>
                    <a:gs pos="16999">
                      <a:srgbClr val="CFCFCF"/>
                    </a:gs>
                    <a:gs pos="23500">
                      <a:srgbClr val="CFCFCF"/>
                    </a:gs>
                    <a:gs pos="28999">
                      <a:srgbClr val="636363"/>
                    </a:gs>
                    <a:gs pos="41000">
                      <a:srgbClr val="FFFFFF"/>
                    </a:gs>
                    <a:gs pos="41999">
                      <a:srgbClr val="1F1F1F"/>
                    </a:gs>
                    <a:gs pos="50000">
                      <a:srgbClr val="FFFFFF"/>
                    </a:gs>
                    <a:gs pos="58000">
                      <a:srgbClr val="1F1F1F"/>
                    </a:gs>
                    <a:gs pos="58999">
                      <a:srgbClr val="FFFFFF"/>
                    </a:gs>
                    <a:gs pos="71000">
                      <a:srgbClr val="636363"/>
                    </a:gs>
                    <a:gs pos="76499">
                      <a:srgbClr val="CFCFCF"/>
                    </a:gs>
                    <a:gs pos="83000">
                      <a:srgbClr val="CFCFCF"/>
                    </a:gs>
                    <a:gs pos="88000">
                      <a:srgbClr val="1F1F1F"/>
                    </a:gs>
                    <a:gs pos="89500">
                      <a:srgbClr val="FFFFFF"/>
                    </a:gs>
                    <a:gs pos="100000">
                      <a:srgbClr val="7F7F7F"/>
                    </a:gs>
                  </a:gsLst>
                  <a:lin ang="2700000" scaled="0"/>
                </a:gradFill>
                <a:latin typeface="Times New Roman"/>
              </a:rPr>
              <a:t> </a:t>
            </a: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7F7F7F"/>
                    </a:gs>
                    <a:gs pos="10501">
                      <a:srgbClr val="FFFFFF"/>
                    </a:gs>
                    <a:gs pos="12001">
                      <a:srgbClr val="1F1F1F"/>
                    </a:gs>
                    <a:gs pos="16999">
                      <a:srgbClr val="CFCFCF"/>
                    </a:gs>
                    <a:gs pos="23500">
                      <a:srgbClr val="CFCFCF"/>
                    </a:gs>
                    <a:gs pos="28999">
                      <a:srgbClr val="636363"/>
                    </a:gs>
                    <a:gs pos="41000">
                      <a:srgbClr val="FFFFFF"/>
                    </a:gs>
                    <a:gs pos="41999">
                      <a:srgbClr val="1F1F1F"/>
                    </a:gs>
                    <a:gs pos="50000">
                      <a:srgbClr val="FFFFFF"/>
                    </a:gs>
                    <a:gs pos="58000">
                      <a:srgbClr val="1F1F1F"/>
                    </a:gs>
                    <a:gs pos="58999">
                      <a:srgbClr val="FFFFFF"/>
                    </a:gs>
                    <a:gs pos="71000">
                      <a:srgbClr val="636363"/>
                    </a:gs>
                    <a:gs pos="76499">
                      <a:srgbClr val="CFCFCF"/>
                    </a:gs>
                    <a:gs pos="83000">
                      <a:srgbClr val="CFCFCF"/>
                    </a:gs>
                    <a:gs pos="88000">
                      <a:srgbClr val="1F1F1F"/>
                    </a:gs>
                    <a:gs pos="89500">
                      <a:srgbClr val="FFFFFF"/>
                    </a:gs>
                    <a:gs pos="100000">
                      <a:srgbClr val="7F7F7F"/>
                    </a:gs>
                  </a:gsLst>
                  <a:lin ang="2700000" scaled="0"/>
                </a:gradFill>
                <a:latin typeface="Times New Roman"/>
              </a:rPr>
              <a:t>и "Собачье сердце"  </a:t>
            </a:r>
            <a:endParaRPr lang="ru-RU" b="0" i="0" dirty="0" smtClean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gradFill>
                <a:gsLst>
                  <a:gs pos="0">
                    <a:srgbClr val="7F7F7F"/>
                  </a:gs>
                  <a:gs pos="10501">
                    <a:srgbClr val="FFFFFF"/>
                  </a:gs>
                  <a:gs pos="12001">
                    <a:srgbClr val="1F1F1F"/>
                  </a:gs>
                  <a:gs pos="16999">
                    <a:srgbClr val="CFCFCF"/>
                  </a:gs>
                  <a:gs pos="23500">
                    <a:srgbClr val="CFCFCF"/>
                  </a:gs>
                  <a:gs pos="28999">
                    <a:srgbClr val="636363"/>
                  </a:gs>
                  <a:gs pos="41000">
                    <a:srgbClr val="FFFFFF"/>
                  </a:gs>
                  <a:gs pos="41999">
                    <a:srgbClr val="1F1F1F"/>
                  </a:gs>
                  <a:gs pos="50000">
                    <a:srgbClr val="FFFFFF"/>
                  </a:gs>
                  <a:gs pos="58000">
                    <a:srgbClr val="1F1F1F"/>
                  </a:gs>
                  <a:gs pos="58999">
                    <a:srgbClr val="FFFFFF"/>
                  </a:gs>
                  <a:gs pos="71000">
                    <a:srgbClr val="636363"/>
                  </a:gs>
                  <a:gs pos="76499">
                    <a:srgbClr val="CFCFCF"/>
                  </a:gs>
                  <a:gs pos="83000">
                    <a:srgbClr val="CFCFCF"/>
                  </a:gs>
                  <a:gs pos="88000">
                    <a:srgbClr val="1F1F1F"/>
                  </a:gs>
                  <a:gs pos="89500">
                    <a:srgbClr val="FFFFFF"/>
                  </a:gs>
                  <a:gs pos="100000">
                    <a:srgbClr val="7F7F7F"/>
                  </a:gs>
                </a:gsLst>
                <a:lin ang="2700000" scaled="0"/>
              </a:gradFill>
              <a:latin typeface="Times New Roman"/>
            </a:endParaRPr>
          </a:p>
          <a:p>
            <a:pPr lvl="0" algn="ctr"/>
            <a:r>
              <a:rPr b="0" i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7F7F7F"/>
                    </a:gs>
                    <a:gs pos="10501">
                      <a:srgbClr val="FFFFFF"/>
                    </a:gs>
                    <a:gs pos="12001">
                      <a:srgbClr val="1F1F1F"/>
                    </a:gs>
                    <a:gs pos="16999">
                      <a:srgbClr val="CFCFCF"/>
                    </a:gs>
                    <a:gs pos="23500">
                      <a:srgbClr val="CFCFCF"/>
                    </a:gs>
                    <a:gs pos="28999">
                      <a:srgbClr val="636363"/>
                    </a:gs>
                    <a:gs pos="41000">
                      <a:srgbClr val="FFFFFF"/>
                    </a:gs>
                    <a:gs pos="41999">
                      <a:srgbClr val="1F1F1F"/>
                    </a:gs>
                    <a:gs pos="50000">
                      <a:srgbClr val="FFFFFF"/>
                    </a:gs>
                    <a:gs pos="58000">
                      <a:srgbClr val="1F1F1F"/>
                    </a:gs>
                    <a:gs pos="58999">
                      <a:srgbClr val="FFFFFF"/>
                    </a:gs>
                    <a:gs pos="71000">
                      <a:srgbClr val="636363"/>
                    </a:gs>
                    <a:gs pos="76499">
                      <a:srgbClr val="CFCFCF"/>
                    </a:gs>
                    <a:gs pos="83000">
                      <a:srgbClr val="CFCFCF"/>
                    </a:gs>
                    <a:gs pos="88000">
                      <a:srgbClr val="1F1F1F"/>
                    </a:gs>
                    <a:gs pos="89500">
                      <a:srgbClr val="FFFFFF"/>
                    </a:gs>
                    <a:gs pos="100000">
                      <a:srgbClr val="7F7F7F"/>
                    </a:gs>
                  </a:gsLst>
                  <a:lin ang="2700000" scaled="0"/>
                </a:gradFill>
                <a:latin typeface="Times New Roman"/>
              </a:rPr>
              <a:t>Булгакова</a:t>
            </a: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7F7F7F"/>
                    </a:gs>
                    <a:gs pos="10501">
                      <a:srgbClr val="FFFFFF"/>
                    </a:gs>
                    <a:gs pos="12001">
                      <a:srgbClr val="1F1F1F"/>
                    </a:gs>
                    <a:gs pos="16999">
                      <a:srgbClr val="CFCFCF"/>
                    </a:gs>
                    <a:gs pos="23500">
                      <a:srgbClr val="CFCFCF"/>
                    </a:gs>
                    <a:gs pos="28999">
                      <a:srgbClr val="636363"/>
                    </a:gs>
                    <a:gs pos="41000">
                      <a:srgbClr val="FFFFFF"/>
                    </a:gs>
                    <a:gs pos="41999">
                      <a:srgbClr val="1F1F1F"/>
                    </a:gs>
                    <a:gs pos="50000">
                      <a:srgbClr val="FFFFFF"/>
                    </a:gs>
                    <a:gs pos="58000">
                      <a:srgbClr val="1F1F1F"/>
                    </a:gs>
                    <a:gs pos="58999">
                      <a:srgbClr val="FFFFFF"/>
                    </a:gs>
                    <a:gs pos="71000">
                      <a:srgbClr val="636363"/>
                    </a:gs>
                    <a:gs pos="76499">
                      <a:srgbClr val="CFCFCF"/>
                    </a:gs>
                    <a:gs pos="83000">
                      <a:srgbClr val="CFCFCF"/>
                    </a:gs>
                    <a:gs pos="88000">
                      <a:srgbClr val="1F1F1F"/>
                    </a:gs>
                    <a:gs pos="89500">
                      <a:srgbClr val="FFFFFF"/>
                    </a:gs>
                    <a:gs pos="100000">
                      <a:srgbClr val="7F7F7F"/>
                    </a:gs>
                  </a:gsLst>
                  <a:lin ang="2700000" scaled="0"/>
                </a:gradFill>
                <a:latin typeface="Times New Roman"/>
              </a:rPr>
              <a:t>? </a:t>
            </a:r>
          </a:p>
        </p:txBody>
      </p:sp>
      <p:pic>
        <p:nvPicPr>
          <p:cNvPr id="560" name="Google Shape;560;p43" descr="3930_0-550-700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9103" y="3626068"/>
            <a:ext cx="2891437" cy="277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43" descr="3016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881" y="3628368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4"/>
          <p:cNvSpPr txBox="1">
            <a:spLocks noGrp="1"/>
          </p:cNvSpPr>
          <p:nvPr>
            <p:ph type="body" idx="1"/>
          </p:nvPr>
        </p:nvSpPr>
        <p:spPr>
          <a:xfrm>
            <a:off x="395287" y="188912"/>
            <a:ext cx="8229600" cy="228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b="1" i="1" u="none" dirty="0" err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Образы</a:t>
            </a:r>
            <a:r>
              <a:rPr lang="en-US" b="1" i="1" u="none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учёных</a:t>
            </a:r>
            <a:r>
              <a:rPr lang="en-US" b="1" i="1" u="none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 i="1" u="none" dirty="0" err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тема</a:t>
            </a:r>
            <a:r>
              <a:rPr lang="en-US" b="1" i="1" u="none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ответственности</a:t>
            </a:r>
            <a:r>
              <a:rPr lang="en-US" b="1" i="1" u="none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науки</a:t>
            </a:r>
            <a:r>
              <a:rPr lang="en-US" b="1" i="1" u="none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 i="1" u="none" dirty="0" err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тема</a:t>
            </a:r>
            <a:r>
              <a:rPr lang="en-US" b="1" i="1" u="none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разрушительной</a:t>
            </a:r>
            <a:r>
              <a:rPr lang="en-US" b="1" i="1" u="none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силы</a:t>
            </a:r>
            <a:r>
              <a:rPr lang="en-US" b="1" i="1" u="none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невежества</a:t>
            </a:r>
            <a:r>
              <a:rPr lang="en-US" b="1" i="1" u="none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 i="1" u="none" dirty="0" err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сатирический</a:t>
            </a:r>
            <a:r>
              <a:rPr lang="en-US" b="1" i="1" u="none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u="none" dirty="0" err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пафос</a:t>
            </a:r>
            <a:r>
              <a:rPr lang="en-US" b="1" i="1" u="none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b="1" i="1" u="none" dirty="0">
                <a:solidFill>
                  <a:srgbClr val="C0C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567" name="Google Shape;567;p44" descr="1196677307_71cdw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00000">
            <a:off x="4999312" y="3008147"/>
            <a:ext cx="22860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4" descr="00000005957871_267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60000">
            <a:off x="2885544" y="3130450"/>
            <a:ext cx="1896393" cy="328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5"/>
          <p:cNvSpPr/>
          <p:nvPr/>
        </p:nvSpPr>
        <p:spPr>
          <a:xfrm>
            <a:off x="513036" y="362607"/>
            <a:ext cx="8031874" cy="2440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AE3B7"/>
                    </a:gs>
                    <a:gs pos="8999">
                      <a:srgbClr val="A28949"/>
                    </a:gs>
                    <a:gs pos="15499">
                      <a:srgbClr val="835E17"/>
                    </a:gs>
                    <a:gs pos="16499">
                      <a:srgbClr val="BD922A"/>
                    </a:gs>
                    <a:gs pos="18499">
                      <a:srgbClr val="FBE4AE"/>
                    </a:gs>
                    <a:gs pos="39500">
                      <a:srgbClr val="BD922A"/>
                    </a:gs>
                    <a:gs pos="43499">
                      <a:srgbClr val="BD922A"/>
                    </a:gs>
                    <a:gs pos="50000">
                      <a:srgbClr val="FBE4AE"/>
                    </a:gs>
                    <a:gs pos="56500">
                      <a:srgbClr val="BD922A"/>
                    </a:gs>
                    <a:gs pos="60500">
                      <a:srgbClr val="BD922A"/>
                    </a:gs>
                    <a:gs pos="81500">
                      <a:srgbClr val="FBE4AE"/>
                    </a:gs>
                    <a:gs pos="83500">
                      <a:srgbClr val="BD922A"/>
                    </a:gs>
                    <a:gs pos="84500">
                      <a:srgbClr val="835E17"/>
                    </a:gs>
                    <a:gs pos="91000">
                      <a:srgbClr val="A28949"/>
                    </a:gs>
                    <a:gs pos="100000">
                      <a:srgbClr val="FAE3B7"/>
                    </a:gs>
                  </a:gsLst>
                  <a:lin ang="18900000" scaled="0"/>
                </a:gradFill>
                <a:latin typeface="Arial"/>
              </a:rPr>
              <a:t>Можно ли считать Персикова и </a:t>
            </a:r>
            <a:endParaRPr lang="ru-RU" b="0" i="0" dirty="0" smtClean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gradFill>
                <a:gsLst>
                  <a:gs pos="0">
                    <a:srgbClr val="FAE3B7"/>
                  </a:gs>
                  <a:gs pos="8999">
                    <a:srgbClr val="A28949"/>
                  </a:gs>
                  <a:gs pos="15499">
                    <a:srgbClr val="835E17"/>
                  </a:gs>
                  <a:gs pos="16499">
                    <a:srgbClr val="BD922A"/>
                  </a:gs>
                  <a:gs pos="18499">
                    <a:srgbClr val="FBE4AE"/>
                  </a:gs>
                  <a:gs pos="39500">
                    <a:srgbClr val="BD922A"/>
                  </a:gs>
                  <a:gs pos="43499">
                    <a:srgbClr val="BD922A"/>
                  </a:gs>
                  <a:gs pos="50000">
                    <a:srgbClr val="FBE4AE"/>
                  </a:gs>
                  <a:gs pos="56500">
                    <a:srgbClr val="BD922A"/>
                  </a:gs>
                  <a:gs pos="60500">
                    <a:srgbClr val="BD922A"/>
                  </a:gs>
                  <a:gs pos="81500">
                    <a:srgbClr val="FBE4AE"/>
                  </a:gs>
                  <a:gs pos="83500">
                    <a:srgbClr val="BD922A"/>
                  </a:gs>
                  <a:gs pos="84500">
                    <a:srgbClr val="835E17"/>
                  </a:gs>
                  <a:gs pos="91000">
                    <a:srgbClr val="A28949"/>
                  </a:gs>
                  <a:gs pos="100000">
                    <a:srgbClr val="FAE3B7"/>
                  </a:gs>
                </a:gsLst>
                <a:lin ang="18900000" scaled="0"/>
              </a:gradFill>
              <a:latin typeface="Arial"/>
            </a:endParaRPr>
          </a:p>
          <a:p>
            <a:pPr lvl="0" algn="ctr"/>
            <a:r>
              <a:rPr b="0" i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AE3B7"/>
                    </a:gs>
                    <a:gs pos="8999">
                      <a:srgbClr val="A28949"/>
                    </a:gs>
                    <a:gs pos="15499">
                      <a:srgbClr val="835E17"/>
                    </a:gs>
                    <a:gs pos="16499">
                      <a:srgbClr val="BD922A"/>
                    </a:gs>
                    <a:gs pos="18499">
                      <a:srgbClr val="FBE4AE"/>
                    </a:gs>
                    <a:gs pos="39500">
                      <a:srgbClr val="BD922A"/>
                    </a:gs>
                    <a:gs pos="43499">
                      <a:srgbClr val="BD922A"/>
                    </a:gs>
                    <a:gs pos="50000">
                      <a:srgbClr val="FBE4AE"/>
                    </a:gs>
                    <a:gs pos="56500">
                      <a:srgbClr val="BD922A"/>
                    </a:gs>
                    <a:gs pos="60500">
                      <a:srgbClr val="BD922A"/>
                    </a:gs>
                    <a:gs pos="81500">
                      <a:srgbClr val="FBE4AE"/>
                    </a:gs>
                    <a:gs pos="83500">
                      <a:srgbClr val="BD922A"/>
                    </a:gs>
                    <a:gs pos="84500">
                      <a:srgbClr val="835E17"/>
                    </a:gs>
                    <a:gs pos="91000">
                      <a:srgbClr val="A28949"/>
                    </a:gs>
                    <a:gs pos="100000">
                      <a:srgbClr val="FAE3B7"/>
                    </a:gs>
                  </a:gsLst>
                  <a:lin ang="18900000" scaled="0"/>
                </a:gradFill>
                <a:latin typeface="Arial"/>
              </a:rPr>
              <a:t> </a:t>
            </a: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AE3B7"/>
                    </a:gs>
                    <a:gs pos="8999">
                      <a:srgbClr val="A28949"/>
                    </a:gs>
                    <a:gs pos="15499">
                      <a:srgbClr val="835E17"/>
                    </a:gs>
                    <a:gs pos="16499">
                      <a:srgbClr val="BD922A"/>
                    </a:gs>
                    <a:gs pos="18499">
                      <a:srgbClr val="FBE4AE"/>
                    </a:gs>
                    <a:gs pos="39500">
                      <a:srgbClr val="BD922A"/>
                    </a:gs>
                    <a:gs pos="43499">
                      <a:srgbClr val="BD922A"/>
                    </a:gs>
                    <a:gs pos="50000">
                      <a:srgbClr val="FBE4AE"/>
                    </a:gs>
                    <a:gs pos="56500">
                      <a:srgbClr val="BD922A"/>
                    </a:gs>
                    <a:gs pos="60500">
                      <a:srgbClr val="BD922A"/>
                    </a:gs>
                    <a:gs pos="81500">
                      <a:srgbClr val="FBE4AE"/>
                    </a:gs>
                    <a:gs pos="83500">
                      <a:srgbClr val="BD922A"/>
                    </a:gs>
                    <a:gs pos="84500">
                      <a:srgbClr val="835E17"/>
                    </a:gs>
                    <a:gs pos="91000">
                      <a:srgbClr val="A28949"/>
                    </a:gs>
                    <a:gs pos="100000">
                      <a:srgbClr val="FAE3B7"/>
                    </a:gs>
                  </a:gsLst>
                  <a:lin ang="18900000" scaled="0"/>
                </a:gradFill>
                <a:latin typeface="Arial"/>
              </a:rPr>
              <a:t>Преображенского </a:t>
            </a:r>
            <a:endParaRPr lang="ru-RU" b="0" i="0" dirty="0" smtClean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gradFill>
                <a:gsLst>
                  <a:gs pos="0">
                    <a:srgbClr val="FAE3B7"/>
                  </a:gs>
                  <a:gs pos="8999">
                    <a:srgbClr val="A28949"/>
                  </a:gs>
                  <a:gs pos="15499">
                    <a:srgbClr val="835E17"/>
                  </a:gs>
                  <a:gs pos="16499">
                    <a:srgbClr val="BD922A"/>
                  </a:gs>
                  <a:gs pos="18499">
                    <a:srgbClr val="FBE4AE"/>
                  </a:gs>
                  <a:gs pos="39500">
                    <a:srgbClr val="BD922A"/>
                  </a:gs>
                  <a:gs pos="43499">
                    <a:srgbClr val="BD922A"/>
                  </a:gs>
                  <a:gs pos="50000">
                    <a:srgbClr val="FBE4AE"/>
                  </a:gs>
                  <a:gs pos="56500">
                    <a:srgbClr val="BD922A"/>
                  </a:gs>
                  <a:gs pos="60500">
                    <a:srgbClr val="BD922A"/>
                  </a:gs>
                  <a:gs pos="81500">
                    <a:srgbClr val="FBE4AE"/>
                  </a:gs>
                  <a:gs pos="83500">
                    <a:srgbClr val="BD922A"/>
                  </a:gs>
                  <a:gs pos="84500">
                    <a:srgbClr val="835E17"/>
                  </a:gs>
                  <a:gs pos="91000">
                    <a:srgbClr val="A28949"/>
                  </a:gs>
                  <a:gs pos="100000">
                    <a:srgbClr val="FAE3B7"/>
                  </a:gs>
                </a:gsLst>
                <a:lin ang="18900000" scaled="0"/>
              </a:gradFill>
              <a:latin typeface="Arial"/>
            </a:endParaRPr>
          </a:p>
          <a:p>
            <a:pPr lvl="0" algn="ctr"/>
            <a:r>
              <a:rPr b="0" i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AE3B7"/>
                    </a:gs>
                    <a:gs pos="8999">
                      <a:srgbClr val="A28949"/>
                    </a:gs>
                    <a:gs pos="15499">
                      <a:srgbClr val="835E17"/>
                    </a:gs>
                    <a:gs pos="16499">
                      <a:srgbClr val="BD922A"/>
                    </a:gs>
                    <a:gs pos="18499">
                      <a:srgbClr val="FBE4AE"/>
                    </a:gs>
                    <a:gs pos="39500">
                      <a:srgbClr val="BD922A"/>
                    </a:gs>
                    <a:gs pos="43499">
                      <a:srgbClr val="BD922A"/>
                    </a:gs>
                    <a:gs pos="50000">
                      <a:srgbClr val="FBE4AE"/>
                    </a:gs>
                    <a:gs pos="56500">
                      <a:srgbClr val="BD922A"/>
                    </a:gs>
                    <a:gs pos="60500">
                      <a:srgbClr val="BD922A"/>
                    </a:gs>
                    <a:gs pos="81500">
                      <a:srgbClr val="FBE4AE"/>
                    </a:gs>
                    <a:gs pos="83500">
                      <a:srgbClr val="BD922A"/>
                    </a:gs>
                    <a:gs pos="84500">
                      <a:srgbClr val="835E17"/>
                    </a:gs>
                    <a:gs pos="91000">
                      <a:srgbClr val="A28949"/>
                    </a:gs>
                    <a:gs pos="100000">
                      <a:srgbClr val="FAE3B7"/>
                    </a:gs>
                  </a:gsLst>
                  <a:lin ang="18900000" scaled="0"/>
                </a:gradFill>
                <a:latin typeface="Arial"/>
              </a:rPr>
              <a:t>положительными  </a:t>
            </a: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AE3B7"/>
                    </a:gs>
                    <a:gs pos="8999">
                      <a:srgbClr val="A28949"/>
                    </a:gs>
                    <a:gs pos="15499">
                      <a:srgbClr val="835E17"/>
                    </a:gs>
                    <a:gs pos="16499">
                      <a:srgbClr val="BD922A"/>
                    </a:gs>
                    <a:gs pos="18499">
                      <a:srgbClr val="FBE4AE"/>
                    </a:gs>
                    <a:gs pos="39500">
                      <a:srgbClr val="BD922A"/>
                    </a:gs>
                    <a:gs pos="43499">
                      <a:srgbClr val="BD922A"/>
                    </a:gs>
                    <a:gs pos="50000">
                      <a:srgbClr val="FBE4AE"/>
                    </a:gs>
                    <a:gs pos="56500">
                      <a:srgbClr val="BD922A"/>
                    </a:gs>
                    <a:gs pos="60500">
                      <a:srgbClr val="BD922A"/>
                    </a:gs>
                    <a:gs pos="81500">
                      <a:srgbClr val="FBE4AE"/>
                    </a:gs>
                    <a:gs pos="83500">
                      <a:srgbClr val="BD922A"/>
                    </a:gs>
                    <a:gs pos="84500">
                      <a:srgbClr val="835E17"/>
                    </a:gs>
                    <a:gs pos="91000">
                      <a:srgbClr val="A28949"/>
                    </a:gs>
                    <a:gs pos="100000">
                      <a:srgbClr val="FAE3B7"/>
                    </a:gs>
                  </a:gsLst>
                  <a:lin ang="18900000" scaled="0"/>
                </a:gradFill>
                <a:latin typeface="Arial"/>
              </a:rPr>
              <a:t>героями? </a:t>
            </a:r>
          </a:p>
        </p:txBody>
      </p:sp>
      <p:pic>
        <p:nvPicPr>
          <p:cNvPr id="574" name="Google Shape;574;p45" descr="1196677307_71cdw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439" y="3019316"/>
            <a:ext cx="22860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5" descr="oz1383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8699" y="3048054"/>
            <a:ext cx="201930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6"/>
          <p:cNvSpPr txBox="1">
            <a:spLocks noGrp="1"/>
          </p:cNvSpPr>
          <p:nvPr>
            <p:ph type="body" idx="1"/>
          </p:nvPr>
        </p:nvSpPr>
        <p:spPr>
          <a:xfrm>
            <a:off x="266590" y="804042"/>
            <a:ext cx="8229600" cy="299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Оба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профессора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интеллигентные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преданные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науке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люди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совершающие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великие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научные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открытия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имеющие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чувство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собственного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достоинства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Оба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живут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изолированно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общества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приверженцы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чистой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en-US" sz="2800" b="1" i="1" u="none" dirty="0" err="1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науки</a:t>
            </a:r>
            <a:r>
              <a:rPr lang="en-US" sz="2800" b="1" i="1" u="none" dirty="0">
                <a:solidFill>
                  <a:srgbClr val="50471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/>
          </a:p>
        </p:txBody>
      </p:sp>
      <p:pic>
        <p:nvPicPr>
          <p:cNvPr id="581" name="Google Shape;581;p46" descr="4601546028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222" y="3898461"/>
            <a:ext cx="2263775" cy="22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6" descr="5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9525" y="3887514"/>
            <a:ext cx="1582737" cy="25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6" descr="small_3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8624" y="4245632"/>
            <a:ext cx="190500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7"/>
          <p:cNvSpPr txBox="1"/>
          <p:nvPr/>
        </p:nvSpPr>
        <p:spPr>
          <a:xfrm>
            <a:off x="250825" y="331076"/>
            <a:ext cx="8893175" cy="140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33"/>
              </a:buClr>
              <a:buSzPts val="5400"/>
              <a:buFont typeface="Corsiva"/>
              <a:buNone/>
            </a:pPr>
            <a:r>
              <a:rPr lang="en-US" sz="4400" b="1" i="0" u="none" dirty="0">
                <a:solidFill>
                  <a:srgbClr val="7F2D33"/>
                </a:solidFill>
                <a:latin typeface="Corsiva"/>
                <a:ea typeface="Corsiva"/>
                <a:cs typeface="Corsiva"/>
                <a:sym typeface="Corsiva"/>
              </a:rPr>
              <a:t>В </a:t>
            </a:r>
            <a:r>
              <a:rPr lang="en-US" sz="4400" b="1" i="0" u="none" dirty="0" err="1">
                <a:solidFill>
                  <a:srgbClr val="7F2D33"/>
                </a:solidFill>
                <a:latin typeface="Corsiva"/>
                <a:ea typeface="Corsiva"/>
                <a:cs typeface="Corsiva"/>
                <a:sym typeface="Corsiva"/>
              </a:rPr>
              <a:t>чем</a:t>
            </a:r>
            <a:r>
              <a:rPr lang="en-US" sz="4400" b="1" i="0" u="none" dirty="0">
                <a:solidFill>
                  <a:srgbClr val="7F2D33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4400" b="1" i="0" u="none" dirty="0" err="1">
                <a:solidFill>
                  <a:srgbClr val="7F2D33"/>
                </a:solidFill>
                <a:latin typeface="Corsiva"/>
                <a:ea typeface="Corsiva"/>
                <a:cs typeface="Corsiva"/>
                <a:sym typeface="Corsiva"/>
              </a:rPr>
              <a:t>мастерство</a:t>
            </a:r>
            <a:r>
              <a:rPr lang="en-US" sz="4400" b="1" i="0" u="none" dirty="0">
                <a:solidFill>
                  <a:srgbClr val="7F2D33"/>
                </a:solidFill>
                <a:latin typeface="Corsiva"/>
                <a:ea typeface="Corsiva"/>
                <a:cs typeface="Corsiva"/>
                <a:sym typeface="Corsiva"/>
              </a:rPr>
              <a:t> и </a:t>
            </a:r>
            <a:r>
              <a:rPr lang="en-US" sz="4400" b="1" i="0" u="none" dirty="0" err="1">
                <a:solidFill>
                  <a:srgbClr val="7F2D33"/>
                </a:solidFill>
                <a:latin typeface="Corsiva"/>
                <a:ea typeface="Corsiva"/>
                <a:cs typeface="Corsiva"/>
                <a:sym typeface="Corsiva"/>
              </a:rPr>
              <a:t>гражданское</a:t>
            </a:r>
            <a:r>
              <a:rPr lang="en-US" sz="4400" b="1" i="0" u="none" dirty="0">
                <a:solidFill>
                  <a:srgbClr val="7F2D33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4400" b="1" i="0" u="none" dirty="0" err="1">
                <a:solidFill>
                  <a:srgbClr val="7F2D33"/>
                </a:solidFill>
                <a:latin typeface="Corsiva"/>
                <a:ea typeface="Corsiva"/>
                <a:cs typeface="Corsiva"/>
                <a:sym typeface="Corsiva"/>
              </a:rPr>
              <a:t>мужество</a:t>
            </a:r>
            <a:r>
              <a:rPr lang="en-US" sz="4400" b="1" i="0" u="none" dirty="0">
                <a:solidFill>
                  <a:srgbClr val="7F2D33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4400" b="1" i="0" u="none" dirty="0" err="1">
                <a:solidFill>
                  <a:srgbClr val="7F2D33"/>
                </a:solidFill>
                <a:latin typeface="Corsiva"/>
                <a:ea typeface="Corsiva"/>
                <a:cs typeface="Corsiva"/>
                <a:sym typeface="Corsiva"/>
              </a:rPr>
              <a:t>писателя</a:t>
            </a:r>
            <a:r>
              <a:rPr lang="en-US" sz="4400" b="1" i="0" u="none" dirty="0">
                <a:solidFill>
                  <a:srgbClr val="7F2D33"/>
                </a:solidFill>
                <a:latin typeface="Corsiva"/>
                <a:ea typeface="Corsiva"/>
                <a:cs typeface="Corsiva"/>
                <a:sym typeface="Corsiva"/>
              </a:rPr>
              <a:t>?</a:t>
            </a:r>
            <a:endParaRPr sz="4400" b="1"/>
          </a:p>
        </p:txBody>
      </p:sp>
      <p:pic>
        <p:nvPicPr>
          <p:cNvPr id="589" name="Google Shape;589;p47" descr="AF4AFE6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99" y="1962479"/>
            <a:ext cx="1782762" cy="2087562"/>
          </a:xfrm>
          <a:prstGeom prst="rect">
            <a:avLst/>
          </a:prstGeom>
          <a:noFill/>
          <a:ln w="76200" cap="flat" cmpd="sng">
            <a:solidFill>
              <a:srgbClr val="5F5F5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90" name="Google Shape;590;p47"/>
          <p:cNvSpPr txBox="1"/>
          <p:nvPr/>
        </p:nvSpPr>
        <p:spPr>
          <a:xfrm>
            <a:off x="2051050" y="1773237"/>
            <a:ext cx="6842125" cy="226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3600"/>
              <a:buFont typeface="Corsiva"/>
              <a:buNone/>
            </a:pP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Сатирические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произведения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Булгакова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поднимают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сложные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философские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вопросы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отвечать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на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которые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приходится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каждому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поколению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.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Что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действительно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ценно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для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человека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?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Может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ли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он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устраниться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от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хода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1" u="none" dirty="0" err="1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истории</a:t>
            </a:r>
            <a:r>
              <a:rPr lang="en-US" sz="2400" b="1" i="1" u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?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5" name="Google Shape;596;p48"/>
          <p:cNvSpPr txBox="1"/>
          <p:nvPr/>
        </p:nvSpPr>
        <p:spPr>
          <a:xfrm>
            <a:off x="331076" y="4374550"/>
            <a:ext cx="8544910" cy="201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2D33"/>
              </a:buClr>
              <a:buSzPts val="3200"/>
              <a:buFont typeface="Arial"/>
              <a:buNone/>
            </a:pP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Писатель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совершил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множество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открытий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своих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сатирических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произведениях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вошедших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систему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русских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национальных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ценностей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праву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заслужил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звание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русского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национального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писателя</a:t>
            </a:r>
            <a:r>
              <a:rPr lang="en-US" sz="2400" b="1" i="1" u="none" dirty="0">
                <a:solidFill>
                  <a:srgbClr val="7F2D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3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/>
          <p:nvPr/>
        </p:nvSpPr>
        <p:spPr>
          <a:xfrm>
            <a:off x="3351597" y="441434"/>
            <a:ext cx="5603217" cy="5620188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siva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«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Сатира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,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действительно</a:t>
            </a:r>
            <a:r>
              <a:rPr lang="en-US" sz="2800" b="1" i="0" u="none" dirty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,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как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известно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всякому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грамотному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,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бывает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честная</a:t>
            </a:r>
            <a:r>
              <a:rPr lang="en-US" sz="2800" b="1" i="0" u="none" dirty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,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но</a:t>
            </a:r>
            <a:r>
              <a:rPr lang="en-US" sz="2800" b="1" i="0" u="none" dirty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в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ряд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ли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найдётся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в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мире</a:t>
            </a:r>
            <a:r>
              <a:rPr lang="en-US" sz="2800" b="1" i="0" u="none" dirty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хоть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один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ч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еловек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,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который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бы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предъявил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властям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образец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сатиры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дозволенный</a:t>
            </a:r>
            <a:r>
              <a:rPr lang="en-US" sz="2800" b="1" i="0" u="none" dirty="0">
                <a:solidFill>
                  <a:schemeClr val="dk1"/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».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Times New Roman" pitchFamily="18" charset="0"/>
              <a:ea typeface="Corsiva"/>
              <a:cs typeface="Times New Roman" pitchFamily="18" charset="0"/>
              <a:sym typeface="Corsiva"/>
            </a:endParaRPr>
          </a:p>
        </p:txBody>
      </p:sp>
      <p:pic>
        <p:nvPicPr>
          <p:cNvPr id="435" name="Google Shape;435;p25" descr="news-05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476250"/>
            <a:ext cx="3189287" cy="550545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0"/>
          <p:cNvSpPr txBox="1">
            <a:spLocks noGrp="1"/>
          </p:cNvSpPr>
          <p:nvPr>
            <p:ph type="body" idx="1"/>
          </p:nvPr>
        </p:nvSpPr>
        <p:spPr>
          <a:xfrm>
            <a:off x="468312" y="449262"/>
            <a:ext cx="8229600" cy="640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i="1" u="sng">
                <a:solidFill>
                  <a:srgbClr val="A50021"/>
                </a:solidFill>
                <a:latin typeface="Tahoma"/>
                <a:ea typeface="Tahoma"/>
                <a:cs typeface="Tahoma"/>
                <a:sym typeface="Tahoma"/>
              </a:rPr>
              <a:t>Сатира </a:t>
            </a:r>
            <a:r>
              <a:rPr lang="en-US" sz="2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28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вид комического(komikos- греч., весёлый, смешной), эстетическая категория, единственным предметом которой является </a:t>
            </a:r>
            <a:r>
              <a:rPr lang="en-US" sz="2800" b="1" i="0" u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человек </a:t>
            </a:r>
            <a:r>
              <a:rPr lang="en-US" sz="28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(человекоподобное в животных и т.д.).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1" i="1" u="sng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Предметом сатиры</a:t>
            </a:r>
            <a:r>
              <a:rPr lang="en-US" sz="28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служат </a:t>
            </a:r>
            <a:r>
              <a:rPr lang="en-US" sz="2800" b="1" i="0" u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пороки.</a:t>
            </a:r>
            <a:r>
              <a:rPr lang="en-US" sz="28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Она отличается отрицательным, изобличающим тоном оценки. Несовершенство противопоставляется идеалу через антиидеал</a:t>
            </a:r>
            <a:r>
              <a:rPr lang="en-US" sz="2800" b="1" i="0" u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1" i="1" u="sng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Источник сатиры -</a:t>
            </a:r>
            <a:r>
              <a:rPr lang="en-US" sz="2800" b="1" i="0" u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8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противоречие между общечеловеческими ценностями и действительностью жизни.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1"/>
          <p:cNvSpPr txBox="1">
            <a:spLocks noGrp="1"/>
          </p:cNvSpPr>
          <p:nvPr>
            <p:ph type="title"/>
          </p:nvPr>
        </p:nvSpPr>
        <p:spPr>
          <a:xfrm>
            <a:off x="457200" y="214749"/>
            <a:ext cx="8229600" cy="57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200"/>
              <a:buFont typeface="Tahoma"/>
              <a:buNone/>
            </a:pPr>
            <a:r>
              <a:rPr lang="en-US" sz="2400" b="1" u="none" dirty="0" err="1">
                <a:solidFill>
                  <a:srgbClr val="C00000"/>
                </a:solidFill>
                <a:latin typeface="Bad Script" pitchFamily="2" charset="0"/>
                <a:sym typeface="Tahoma"/>
              </a:rPr>
              <a:t>Виды</a:t>
            </a:r>
            <a:r>
              <a:rPr lang="en-US" sz="2400" b="1" u="none" dirty="0">
                <a:solidFill>
                  <a:srgbClr val="C00000"/>
                </a:solidFill>
                <a:latin typeface="Bad Script" pitchFamily="2" charset="0"/>
                <a:sym typeface="Tahoma"/>
              </a:rPr>
              <a:t> </a:t>
            </a:r>
            <a:r>
              <a:rPr lang="en-US" sz="2400" b="1" u="none" dirty="0" err="1">
                <a:solidFill>
                  <a:srgbClr val="C00000"/>
                </a:solidFill>
                <a:latin typeface="Bad Script" pitchFamily="2" charset="0"/>
                <a:sym typeface="Tahoma"/>
              </a:rPr>
              <a:t>сатиры</a:t>
            </a:r>
            <a:r>
              <a:rPr lang="en-US" sz="2400" b="1" u="none" dirty="0">
                <a:solidFill>
                  <a:srgbClr val="C00000"/>
                </a:solidFill>
                <a:latin typeface="Bad Script" pitchFamily="2" charset="0"/>
                <a:sym typeface="Tahoma"/>
              </a:rPr>
              <a:t>.</a:t>
            </a:r>
            <a:endParaRPr sz="2400" b="1">
              <a:solidFill>
                <a:srgbClr val="C00000"/>
              </a:solidFill>
              <a:latin typeface="Bad Script" pitchFamily="2" charset="0"/>
            </a:endParaRPr>
          </a:p>
        </p:txBody>
      </p:sp>
      <p:sp>
        <p:nvSpPr>
          <p:cNvPr id="473" name="Google Shape;473;p31"/>
          <p:cNvSpPr txBox="1">
            <a:spLocks noGrp="1"/>
          </p:cNvSpPr>
          <p:nvPr>
            <p:ph type="body" idx="1"/>
          </p:nvPr>
        </p:nvSpPr>
        <p:spPr>
          <a:xfrm>
            <a:off x="536028" y="796159"/>
            <a:ext cx="8229600" cy="130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spcBef>
                <a:spcPts val="0"/>
              </a:spcBef>
              <a:buSzPts val="3200"/>
              <a:buFont typeface="Wingdings" pitchFamily="2" charset="2"/>
              <a:buChar char="v"/>
            </a:pPr>
            <a:r>
              <a:rPr lang="en-US" sz="2400" b="1" i="0" u="none" dirty="0" err="1">
                <a:solidFill>
                  <a:srgbClr val="A50021"/>
                </a:solidFill>
                <a:latin typeface="Bad Script" pitchFamily="2" charset="0"/>
                <a:ea typeface="Corsiva"/>
                <a:cs typeface="Corsiva"/>
                <a:sym typeface="Corsiva"/>
              </a:rPr>
              <a:t>Ирония</a:t>
            </a:r>
            <a:r>
              <a:rPr lang="en-US" sz="2400" b="1" i="0" u="none" dirty="0">
                <a:solidFill>
                  <a:srgbClr val="A50021"/>
                </a:solidFill>
                <a:latin typeface="Bad Script" pitchFamily="2" charset="0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ea typeface="Corsiva"/>
                <a:cs typeface="Corsiva"/>
                <a:sym typeface="Corsiva"/>
              </a:rPr>
              <a:t>-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смешное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скрывается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под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маской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серьёзного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.</a:t>
            </a:r>
            <a:endParaRPr sz="2400">
              <a:latin typeface="Bad Script" pitchFamily="2" charset="0"/>
            </a:endParaRPr>
          </a:p>
          <a:p>
            <a:pPr marL="609600" indent="-609600">
              <a:spcBef>
                <a:spcPts val="800"/>
              </a:spcBef>
              <a:buSzPts val="3200"/>
              <a:buFont typeface="Wingdings" pitchFamily="2" charset="2"/>
              <a:buChar char="v"/>
            </a:pPr>
            <a:r>
              <a:rPr lang="en-US" sz="2400" b="1" i="0" u="none" dirty="0" err="1">
                <a:solidFill>
                  <a:srgbClr val="A50021"/>
                </a:solidFill>
                <a:latin typeface="Bad Script" pitchFamily="2" charset="0"/>
                <a:ea typeface="Corsiva"/>
                <a:cs typeface="Corsiva"/>
                <a:sym typeface="Corsiva"/>
              </a:rPr>
              <a:t>Юмор</a:t>
            </a:r>
            <a:r>
              <a:rPr lang="en-US" sz="2400" b="1" i="0" u="none" dirty="0">
                <a:solidFill>
                  <a:srgbClr val="A50021"/>
                </a:solidFill>
                <a:latin typeface="Bad Script" pitchFamily="2" charset="0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-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серьёзное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скрывается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под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маской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смешного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.</a:t>
            </a:r>
            <a:endParaRPr sz="2400">
              <a:latin typeface="Bad Script" pitchFamily="2" charset="0"/>
            </a:endParaRPr>
          </a:p>
          <a:p>
            <a:pPr marL="609600" indent="-609600">
              <a:spcBef>
                <a:spcPts val="800"/>
              </a:spcBef>
              <a:buSzPts val="3200"/>
              <a:buFont typeface="Wingdings" pitchFamily="2" charset="2"/>
              <a:buChar char="v"/>
            </a:pPr>
            <a:r>
              <a:rPr lang="en-US" sz="2400" b="1" i="0" u="none" dirty="0" err="1">
                <a:solidFill>
                  <a:srgbClr val="A50021"/>
                </a:solidFill>
                <a:latin typeface="Bad Script" pitchFamily="2" charset="0"/>
                <a:ea typeface="Corsiva"/>
                <a:cs typeface="Corsiva"/>
                <a:sym typeface="Corsiva"/>
              </a:rPr>
              <a:t>Сарказм</a:t>
            </a:r>
            <a:r>
              <a:rPr lang="en-US" sz="2400" b="1" i="0" u="none" dirty="0">
                <a:solidFill>
                  <a:srgbClr val="A50021"/>
                </a:solidFill>
                <a:latin typeface="Bad Script" pitchFamily="2" charset="0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-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высшая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степень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иронии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едкая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язвительная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Bad Script" pitchFamily="2" charset="0"/>
                <a:sym typeface="Tahoma"/>
              </a:rPr>
              <a:t>насмешка</a:t>
            </a:r>
            <a:r>
              <a:rPr lang="en-US" sz="2400" b="1" i="0" u="none" dirty="0">
                <a:solidFill>
                  <a:schemeClr val="dk1"/>
                </a:solidFill>
                <a:latin typeface="Bad Script" pitchFamily="2" charset="0"/>
                <a:sym typeface="Tahoma"/>
              </a:rPr>
              <a:t>.</a:t>
            </a:r>
            <a:endParaRPr sz="2400">
              <a:latin typeface="Bad Script" pitchFamily="2" charset="0"/>
            </a:endParaRPr>
          </a:p>
        </p:txBody>
      </p:sp>
      <p:sp>
        <p:nvSpPr>
          <p:cNvPr id="4" name="Google Shape;478;p32"/>
          <p:cNvSpPr txBox="1">
            <a:spLocks/>
          </p:cNvSpPr>
          <p:nvPr/>
        </p:nvSpPr>
        <p:spPr>
          <a:xfrm>
            <a:off x="457200" y="2485053"/>
            <a:ext cx="8229600" cy="60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4200"/>
              <a:buFont typeface="Tahoma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d Script" pitchFamily="2" charset="0"/>
                <a:ea typeface="Tahoma"/>
                <a:cs typeface="Tahoma"/>
                <a:sym typeface="Tahoma"/>
              </a:rPr>
              <a:t>Средства сатиры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Bad Script" pitchFamily="2" charset="0"/>
                <a:ea typeface="Tahoma"/>
                <a:cs typeface="Tahoma"/>
                <a:sym typeface="Tahoma"/>
              </a:rPr>
              <a:t>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Bad Script" pitchFamily="2" charset="0"/>
              <a:ea typeface="Tahoma"/>
              <a:cs typeface="Tahoma"/>
              <a:sym typeface="Tahoma"/>
            </a:endParaRPr>
          </a:p>
        </p:txBody>
      </p:sp>
      <p:sp>
        <p:nvSpPr>
          <p:cNvPr id="5" name="Google Shape;479;p32"/>
          <p:cNvSpPr txBox="1">
            <a:spLocks/>
          </p:cNvSpPr>
          <p:nvPr/>
        </p:nvSpPr>
        <p:spPr>
          <a:xfrm>
            <a:off x="472966" y="3011201"/>
            <a:ext cx="8198068" cy="156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60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d Script" pitchFamily="2" charset="0"/>
                <a:ea typeface="Times New Roman"/>
                <a:cs typeface="Times New Roman"/>
                <a:sym typeface="Times New Roman"/>
              </a:rPr>
              <a:t>Гиперболизм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d Script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d Script" pitchFamily="2" charset="0"/>
                <a:ea typeface="Times New Roman"/>
                <a:cs typeface="Times New Roman"/>
                <a:sym typeface="Times New Roman"/>
              </a:rPr>
              <a:t>гротескность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d Script" pitchFamily="2" charset="0"/>
                <a:ea typeface="Times New Roman"/>
                <a:cs typeface="Times New Roman"/>
                <a:sym typeface="Times New Roman"/>
              </a:rPr>
              <a:t>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d Script" pitchFamily="2" charset="0"/>
              <a:ea typeface="Tahoma"/>
              <a:cs typeface="Tahoma"/>
              <a:sym typeface="Tahoma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160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d Script" pitchFamily="2" charset="0"/>
                <a:ea typeface="Times New Roman"/>
                <a:cs typeface="Times New Roman"/>
                <a:sym typeface="Times New Roman"/>
              </a:rPr>
              <a:t>Несоответствие между определением предмета и его действительным состоянием.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d Script" pitchFamily="2" charset="0"/>
              <a:ea typeface="Tahoma"/>
              <a:cs typeface="Tahoma"/>
              <a:sym typeface="Tahoma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160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d Script" pitchFamily="2" charset="0"/>
                <a:ea typeface="Times New Roman"/>
                <a:cs typeface="Times New Roman"/>
                <a:sym typeface="Times New Roman"/>
              </a:rPr>
              <a:t>Контраст между тем, чем должен заниматься человек, и тем, что он делает.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d Script" pitchFamily="2" charset="0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484;p33"/>
          <p:cNvSpPr txBox="1">
            <a:spLocks/>
          </p:cNvSpPr>
          <p:nvPr/>
        </p:nvSpPr>
        <p:spPr>
          <a:xfrm>
            <a:off x="395287" y="5003660"/>
            <a:ext cx="8229600" cy="53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5000"/>
              <a:buFont typeface="Tahoma"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d Script" pitchFamily="2" charset="0"/>
                <a:ea typeface="Tahoma"/>
                <a:cs typeface="Times New Roman" pitchFamily="18" charset="0"/>
                <a:sym typeface="Tahoma"/>
              </a:rPr>
              <a:t>Корни сатиры.</a:t>
            </a:r>
            <a:endParaRPr kumimoji="0" lang="ru-RU" sz="2400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d Script" pitchFamily="2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7" name="Google Shape;485;p33"/>
          <p:cNvSpPr txBox="1">
            <a:spLocks/>
          </p:cNvSpPr>
          <p:nvPr/>
        </p:nvSpPr>
        <p:spPr>
          <a:xfrm>
            <a:off x="531374" y="5485268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d Script" pitchFamily="2" charset="0"/>
                <a:ea typeface="Times New Roman"/>
                <a:cs typeface="Times New Roman" pitchFamily="18" charset="0"/>
                <a:sym typeface="Times New Roman"/>
              </a:rPr>
              <a:t>Они в далёком прошлом, в фольклоре (сатирические сказки, парадоксальные притчи и т. п.)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d Script" pitchFamily="2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d Script" pitchFamily="2" charset="0"/>
              <a:ea typeface="Tahoma"/>
              <a:cs typeface="Times New Roman" pitchFamily="18" charset="0"/>
              <a:sym typeface="Tahoma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5"/>
          <p:cNvSpPr txBox="1"/>
          <p:nvPr/>
        </p:nvSpPr>
        <p:spPr>
          <a:xfrm>
            <a:off x="457200" y="386462"/>
            <a:ext cx="8355724" cy="17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5000"/>
              <a:buFont typeface="Corsiva"/>
              <a:buNone/>
            </a:pP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Миру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формализма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бездушной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бюрократии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корысти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безнравственных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дельцов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и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карьеристов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противостоит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у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Булгакова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мир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вечных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исторических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ценностей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: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историческая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правда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творческий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поиск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совесть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.</a:t>
            </a:r>
            <a:endParaRPr sz="2400"/>
          </a:p>
        </p:txBody>
      </p:sp>
      <p:sp>
        <p:nvSpPr>
          <p:cNvPr id="3" name="Google Shape;515;p37"/>
          <p:cNvSpPr txBox="1"/>
          <p:nvPr/>
        </p:nvSpPr>
        <p:spPr>
          <a:xfrm>
            <a:off x="454113" y="2290083"/>
            <a:ext cx="8433928" cy="53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7200"/>
              <a:buFont typeface="Corsiva"/>
              <a:buNone/>
            </a:pP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Что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легло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в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основу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сатирических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повестей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Булгакова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?</a:t>
            </a:r>
            <a:endParaRPr sz="2400"/>
          </a:p>
        </p:txBody>
      </p:sp>
      <p:sp>
        <p:nvSpPr>
          <p:cNvPr id="4" name="Google Shape;520;p38"/>
          <p:cNvSpPr txBox="1"/>
          <p:nvPr/>
        </p:nvSpPr>
        <p:spPr>
          <a:xfrm>
            <a:off x="418423" y="2935672"/>
            <a:ext cx="8473900" cy="84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5000"/>
              <a:buFont typeface="Corsiva"/>
              <a:buNone/>
            </a:pP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«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Дьяволиада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»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повествует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о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времени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только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что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минувшего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памятного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военного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коммунизма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.</a:t>
            </a:r>
            <a:endParaRPr sz="2400"/>
          </a:p>
        </p:txBody>
      </p:sp>
      <p:pic>
        <p:nvPicPr>
          <p:cNvPr id="5" name="Google Shape;521;p38" descr="show_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0697" y="3878318"/>
            <a:ext cx="1811172" cy="231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22;p38" descr="dem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8047" y="4477406"/>
            <a:ext cx="2311071" cy="164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23;p38" descr="Рисунок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378" y="3862552"/>
            <a:ext cx="1587390" cy="2306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9"/>
          <p:cNvSpPr txBox="1"/>
          <p:nvPr/>
        </p:nvSpPr>
        <p:spPr>
          <a:xfrm>
            <a:off x="684212" y="50568"/>
            <a:ext cx="8064500" cy="257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33"/>
              </a:buClr>
              <a:buSzPts val="2800"/>
              <a:buFont typeface="Times"/>
              <a:buNone/>
            </a:pPr>
            <a:r>
              <a:rPr lang="en-US" sz="2800" b="1" i="1" u="none" dirty="0" err="1">
                <a:solidFill>
                  <a:srgbClr val="7F2D33"/>
                </a:solidFill>
                <a:latin typeface="Times"/>
                <a:ea typeface="Times"/>
                <a:cs typeface="Times"/>
                <a:sym typeface="Times"/>
              </a:rPr>
              <a:t>Повесть</a:t>
            </a:r>
            <a:r>
              <a:rPr lang="en-US" sz="2800" b="1" i="1" u="none" dirty="0">
                <a:solidFill>
                  <a:srgbClr val="7F2D33"/>
                </a:solidFill>
                <a:latin typeface="Times"/>
                <a:ea typeface="Times"/>
                <a:cs typeface="Times"/>
                <a:sym typeface="Times"/>
              </a:rPr>
              <a:t> «</a:t>
            </a:r>
            <a:r>
              <a:rPr lang="en-US" sz="2800" b="1" i="1" u="none" dirty="0" err="1">
                <a:solidFill>
                  <a:srgbClr val="7F2D33"/>
                </a:solidFill>
                <a:latin typeface="Times"/>
                <a:ea typeface="Times"/>
                <a:cs typeface="Times"/>
                <a:sym typeface="Times"/>
              </a:rPr>
              <a:t>Роковые</a:t>
            </a:r>
            <a:r>
              <a:rPr lang="en-US" sz="2800" b="1" i="1" u="none" dirty="0">
                <a:solidFill>
                  <a:srgbClr val="7F2D33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1" u="none" dirty="0" err="1">
                <a:solidFill>
                  <a:srgbClr val="7F2D33"/>
                </a:solidFill>
                <a:latin typeface="Times"/>
                <a:ea typeface="Times"/>
                <a:cs typeface="Times"/>
                <a:sym typeface="Times"/>
              </a:rPr>
              <a:t>яйца</a:t>
            </a:r>
            <a:r>
              <a:rPr lang="en-US" sz="2800" b="1" i="1" u="none" dirty="0">
                <a:solidFill>
                  <a:srgbClr val="7F2D33"/>
                </a:solidFill>
                <a:latin typeface="Times"/>
                <a:ea typeface="Times"/>
                <a:cs typeface="Times"/>
                <a:sym typeface="Times"/>
              </a:rPr>
              <a:t>»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М. А.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Булгаков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пером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сатирика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в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гротескной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форме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показал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к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чему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может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привести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бесконтрольное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и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непродуманное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использование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«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красного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луча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».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Гады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родившиеся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под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его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воздействием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расправились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с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более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слабыми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особями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в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результате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чего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получились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экземпляры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чудовищных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размеров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отличающиеся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зверской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жестокостью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т. е.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уже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1924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году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Булгаков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гениально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предсказал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сталинизм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и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показал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к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чему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может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привести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та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борьба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за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власть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которая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только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начиналась</a:t>
            </a:r>
            <a:r>
              <a:rPr lang="en-US" sz="1800" b="1" i="1" u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/>
          </a:p>
        </p:txBody>
      </p:sp>
      <p:pic>
        <p:nvPicPr>
          <p:cNvPr id="529" name="Google Shape;529;p39" descr="kirichenkoolgaa_2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1283" y="3213100"/>
            <a:ext cx="2378075" cy="316865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30" name="Google Shape;530;p39" descr="9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345" y="2931567"/>
            <a:ext cx="20320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9" descr="192655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71329" y="3379133"/>
            <a:ext cx="2476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0"/>
          <p:cNvSpPr txBox="1"/>
          <p:nvPr/>
        </p:nvSpPr>
        <p:spPr>
          <a:xfrm>
            <a:off x="323850" y="549275"/>
            <a:ext cx="8351837" cy="222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Последствия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экспериментов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профессора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Персикова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руководством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экспериментаторов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Кремля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лишенных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каких-либо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знаний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известны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«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дьявольские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яйца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высиженные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адской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машиной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породили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змеиное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отродье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предсказанную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Булгаковым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катастрофу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1928-1929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гг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показан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писателем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жестокий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народом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обреченный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неудачу</a:t>
            </a:r>
            <a:endParaRPr/>
          </a:p>
        </p:txBody>
      </p:sp>
      <p:pic>
        <p:nvPicPr>
          <p:cNvPr id="537" name="Google Shape;537;p40" descr="c4109d459da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2924175"/>
            <a:ext cx="3024187" cy="1655762"/>
          </a:xfrm>
          <a:prstGeom prst="rect">
            <a:avLst/>
          </a:prstGeom>
          <a:noFill/>
          <a:ln w="76200" cap="flat" cmpd="sng">
            <a:solidFill>
              <a:srgbClr val="6633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38" name="Google Shape;538;p40" descr="57a82850b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362" y="2924175"/>
            <a:ext cx="2946400" cy="1614487"/>
          </a:xfrm>
          <a:prstGeom prst="rect">
            <a:avLst/>
          </a:prstGeom>
          <a:noFill/>
          <a:ln w="76200" cap="flat" cmpd="sng">
            <a:solidFill>
              <a:srgbClr val="990033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39" name="Google Shape;539;p40" descr="baa206ca44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3212" y="4581525"/>
            <a:ext cx="3270250" cy="1790700"/>
          </a:xfrm>
          <a:prstGeom prst="rect">
            <a:avLst/>
          </a:prstGeom>
          <a:noFill/>
          <a:ln w="7620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1"/>
          <p:cNvSpPr txBox="1"/>
          <p:nvPr/>
        </p:nvSpPr>
        <p:spPr>
          <a:xfrm>
            <a:off x="3184634" y="1254902"/>
            <a:ext cx="5710128" cy="475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siva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«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Жить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по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настоящему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»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для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Шарикова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значит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грызть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семечки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и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плевать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пол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нецензурно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браниться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и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приставать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к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женщинам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вдосталь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валяться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полатях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и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напиваться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допьяна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за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обедом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.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По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всей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видимости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он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искренен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когда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заявляет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своим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воспитателем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что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они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«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мучают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себя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как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при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царском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режиме</a:t>
            </a:r>
            <a:r>
              <a:rPr lang="en-US" sz="24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».</a:t>
            </a:r>
            <a:endParaRPr sz="2400"/>
          </a:p>
        </p:txBody>
      </p:sp>
      <p:pic>
        <p:nvPicPr>
          <p:cNvPr id="545" name="Google Shape;545;p41" descr="dollls-kunin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166648"/>
            <a:ext cx="2926420" cy="5234152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1"/>
          <p:cNvSpPr txBox="1"/>
          <p:nvPr/>
        </p:nvSpPr>
        <p:spPr>
          <a:xfrm>
            <a:off x="189186" y="180975"/>
            <a:ext cx="870256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2D33"/>
              </a:buClr>
              <a:buSzPts val="2400"/>
              <a:buFont typeface="Tahoma"/>
              <a:buNone/>
            </a:pPr>
            <a:r>
              <a:rPr lang="en-US" sz="2400" b="1" i="0" u="none" dirty="0" err="1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400" b="1" i="0" u="none" dirty="0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2400" b="1" i="0" u="none" dirty="0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направлена</a:t>
            </a:r>
            <a:r>
              <a:rPr lang="en-US" sz="2400" b="1" i="0" u="none" dirty="0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сатира</a:t>
            </a:r>
            <a:r>
              <a:rPr lang="en-US" sz="2400" b="1" i="0" u="none" dirty="0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 smtClean="0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писателя</a:t>
            </a:r>
            <a:r>
              <a:rPr lang="ru-RU" sz="2400" b="1" i="0" u="none" dirty="0" smtClean="0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smtClean="0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en-US" sz="2400" b="1" i="0" u="none" dirty="0" err="1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повести</a:t>
            </a:r>
            <a:r>
              <a:rPr lang="en-US" sz="2400" b="1" i="0" u="none" dirty="0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2400" b="1" i="0" u="none" dirty="0" err="1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Собачье</a:t>
            </a:r>
            <a:r>
              <a:rPr lang="en-US" sz="2400" b="1" i="0" u="none" dirty="0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сердце</a:t>
            </a:r>
            <a:r>
              <a:rPr lang="en-US" sz="2400" b="1" i="0" u="none" dirty="0">
                <a:solidFill>
                  <a:srgbClr val="7F2D33"/>
                </a:solidFill>
                <a:latin typeface="Tahoma"/>
                <a:ea typeface="Tahoma"/>
                <a:cs typeface="Tahoma"/>
                <a:sym typeface="Tahoma"/>
              </a:rPr>
              <a:t>»?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2"/>
          <p:cNvSpPr txBox="1"/>
          <p:nvPr/>
        </p:nvSpPr>
        <p:spPr>
          <a:xfrm>
            <a:off x="395287" y="188912"/>
            <a:ext cx="8497887" cy="30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2400"/>
              <a:buFont typeface="Corsiva"/>
              <a:buNone/>
            </a:pP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Речь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идет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о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неистребимой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«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уравниловке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»,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от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которой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всегда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страдает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все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поднимающиеся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над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средним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уровнем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.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То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что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не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нужно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его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собственному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образу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жизни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, -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представляется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не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нужным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и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никому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иному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.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Отсюда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нити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от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булгаковской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повести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тянутся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к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сегодняшним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спорам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о «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нормальных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потребностях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»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имеющих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исходной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точкой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не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явное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убеждение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в «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одинаковости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,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схожести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человеческих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натур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» и в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возможности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определить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«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научным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путем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»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рациональные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«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нормы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потребления</a:t>
            </a:r>
            <a:r>
              <a:rPr lang="en-US" sz="2400" b="1" i="0" u="none" dirty="0">
                <a:solidFill>
                  <a:srgbClr val="996600"/>
                </a:solidFill>
                <a:latin typeface="Corsiva"/>
                <a:ea typeface="Corsiva"/>
                <a:cs typeface="Corsiva"/>
                <a:sym typeface="Corsiva"/>
              </a:rPr>
              <a:t>».</a:t>
            </a:r>
            <a:endParaRPr/>
          </a:p>
        </p:txBody>
      </p:sp>
      <p:pic>
        <p:nvPicPr>
          <p:cNvPr id="552" name="Google Shape;552;p42" descr="bul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711" y="3515710"/>
            <a:ext cx="1773784" cy="285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2" descr="sserdc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0206" y="3909848"/>
            <a:ext cx="1380851" cy="2342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2" descr="doghe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6552" y="3870435"/>
            <a:ext cx="2032000" cy="22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627</Words>
  <PresentationFormat>Экран (4:3)</PresentationFormat>
  <Paragraphs>38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33" baseType="lpstr">
      <vt:lpstr>Arial</vt:lpstr>
      <vt:lpstr>Tahoma</vt:lpstr>
      <vt:lpstr>Times New Roman</vt:lpstr>
      <vt:lpstr>Corsiva</vt:lpstr>
      <vt:lpstr>Noto Sans Symbols</vt:lpstr>
      <vt:lpstr>Bad Script</vt:lpstr>
      <vt:lpstr>Wingdings</vt:lpstr>
      <vt:lpstr>Times</vt:lpstr>
      <vt:lpstr>7_Занавес</vt:lpstr>
      <vt:lpstr>4_Занавес</vt:lpstr>
      <vt:lpstr>2_Занавес</vt:lpstr>
      <vt:lpstr>Занавес</vt:lpstr>
      <vt:lpstr>1_Занавес</vt:lpstr>
      <vt:lpstr>3_Занавес</vt:lpstr>
      <vt:lpstr>5_Занавес</vt:lpstr>
      <vt:lpstr>8_Занавес</vt:lpstr>
      <vt:lpstr>9_Занавес</vt:lpstr>
      <vt:lpstr>10_Занавес</vt:lpstr>
      <vt:lpstr>11_Занавес</vt:lpstr>
      <vt:lpstr>СВОЕОБРАЗИЕ ПИСАТЕЛЬСКОЙ МАНЕРЫ М. БУЛГАКОВА</vt:lpstr>
      <vt:lpstr>Слайд 2</vt:lpstr>
      <vt:lpstr>Слайд 3</vt:lpstr>
      <vt:lpstr>Виды сатиры.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 Windows</cp:lastModifiedBy>
  <cp:revision>5</cp:revision>
  <dcterms:modified xsi:type="dcterms:W3CDTF">2020-04-13T14:27:27Z</dcterms:modified>
</cp:coreProperties>
</file>