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7" r:id="rId4"/>
    <p:sldId id="262" r:id="rId5"/>
    <p:sldId id="269" r:id="rId6"/>
    <p:sldId id="263" r:id="rId7"/>
    <p:sldId id="264" r:id="rId8"/>
    <p:sldId id="270" r:id="rId9"/>
    <p:sldId id="271" r:id="rId10"/>
    <p:sldId id="272" r:id="rId11"/>
    <p:sldId id="268" r:id="rId12"/>
    <p:sldId id="258" r:id="rId13"/>
    <p:sldId id="259" r:id="rId14"/>
    <p:sldId id="260" r:id="rId15"/>
    <p:sldId id="261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ABE3C1-DBE1-495D-B57B-2849774B866A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3F48C-C7C6-4055-9F49-3777875E72AE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78E61D-D431-422C-9764-11DAFE33AB63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DE42F4-6EEF-4EF7-8ED4-2208F0F89A08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78ACC-22D6-47C1-A373-4FD133E34F3C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5A6C69-6797-4E8A-BF37-F2C3751466E9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2014A1-A632-4878-A0D3-F52BA7563730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99F462-093F-4566-844B-4C71F2739DA5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24A7AC-904D-4781-85BA-7D10C17ED021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31444B-B92B-4E27-8C94-BB93EAF5CB18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3EFA5E-FA76-400D-B3DC-F0BA90E6D107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6E9DEC-419B-4CC5-A080-3B06BD5A8291}" type="datetimeFigureOut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1289" y="1194417"/>
            <a:ext cx="9538854" cy="137307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Становление новой культуры 30-х гг. ХХ века. Социалистический реализм как новый художественный метод.</a:t>
            </a:r>
            <a:endParaRPr lang="ru-RU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9084" y="2750288"/>
            <a:ext cx="72009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7598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91826" y="560336"/>
            <a:ext cx="10911840" cy="1051560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C00000"/>
                </a:solidFill>
              </a:rPr>
              <a:t>Поэзия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sz="quarter" idx="1"/>
          </p:nvPr>
        </p:nvSpPr>
        <p:spPr>
          <a:xfrm>
            <a:off x="402167" y="1527175"/>
            <a:ext cx="11338984" cy="3789104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dirty="0" smtClean="0"/>
              <a:t>       </a:t>
            </a:r>
            <a:r>
              <a:rPr lang="ru-RU" altLang="ru-RU" b="1" i="1" dirty="0" smtClean="0">
                <a:solidFill>
                  <a:srgbClr val="FF0000"/>
                </a:solidFill>
              </a:rPr>
              <a:t>Производственная поэзия </a:t>
            </a:r>
            <a:r>
              <a:rPr lang="ru-RU" altLang="ru-RU" b="1" i="1" dirty="0" smtClean="0"/>
              <a:t>(</a:t>
            </a:r>
            <a:r>
              <a:rPr lang="ru-RU" altLang="ru-RU" b="1" i="1" dirty="0" err="1" smtClean="0"/>
              <a:t>н-р</a:t>
            </a:r>
            <a:r>
              <a:rPr lang="ru-RU" altLang="ru-RU" b="1" i="1" dirty="0" smtClean="0"/>
              <a:t>, стихотворение «Мобилизация» поэта Безымянного)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dirty="0" smtClean="0"/>
              <a:t>       </a:t>
            </a:r>
            <a:r>
              <a:rPr lang="ru-RU" altLang="ru-RU" b="1" i="1" dirty="0" err="1" smtClean="0">
                <a:solidFill>
                  <a:srgbClr val="C00000"/>
                </a:solidFill>
              </a:rPr>
              <a:t>Агитационно</a:t>
            </a:r>
            <a:r>
              <a:rPr lang="ru-RU" altLang="ru-RU" b="1" i="1" dirty="0" smtClean="0">
                <a:solidFill>
                  <a:srgbClr val="C00000"/>
                </a:solidFill>
              </a:rPr>
              <a:t>–</a:t>
            </a:r>
            <a:r>
              <a:rPr lang="ru-RU" altLang="ru-RU" b="1" i="1" dirty="0" err="1" smtClean="0">
                <a:solidFill>
                  <a:srgbClr val="C00000"/>
                </a:solidFill>
              </a:rPr>
              <a:t>пропагандисткая</a:t>
            </a:r>
            <a:r>
              <a:rPr lang="ru-RU" altLang="ru-RU" b="1" i="1" dirty="0" smtClean="0">
                <a:solidFill>
                  <a:srgbClr val="C00000"/>
                </a:solidFill>
              </a:rPr>
              <a:t> поэзия </a:t>
            </a:r>
            <a:r>
              <a:rPr lang="ru-RU" altLang="ru-RU" b="1" i="1" dirty="0" smtClean="0"/>
              <a:t>(стихи  В.В. Маяковского)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dirty="0" smtClean="0"/>
              <a:t>        </a:t>
            </a:r>
            <a:r>
              <a:rPr lang="ru-RU" altLang="ru-RU" b="1" i="1" dirty="0" smtClean="0">
                <a:solidFill>
                  <a:srgbClr val="C00000"/>
                </a:solidFill>
              </a:rPr>
              <a:t>Песенная поэзия </a:t>
            </a:r>
            <a:r>
              <a:rPr lang="ru-RU" altLang="ru-RU" b="1" i="1" dirty="0" smtClean="0"/>
              <a:t>( творчество Михаила Исаковского, Льва </a:t>
            </a:r>
            <a:r>
              <a:rPr lang="ru-RU" altLang="ru-RU" b="1" i="1" dirty="0" err="1" smtClean="0"/>
              <a:t>Ошанина</a:t>
            </a:r>
            <a:r>
              <a:rPr lang="ru-RU" altLang="ru-RU" b="1" i="1" dirty="0" smtClean="0"/>
              <a:t>, </a:t>
            </a:r>
            <a:r>
              <a:rPr lang="ru-RU" altLang="ru-RU" b="1" i="1" dirty="0" err="1" smtClean="0"/>
              <a:t>Долматовского</a:t>
            </a:r>
            <a:r>
              <a:rPr lang="ru-RU" altLang="ru-RU" b="1" i="1" dirty="0" smtClean="0"/>
              <a:t>, Лебедева – Кумача)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i="1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>
          <a:xfrm>
            <a:off x="402167" y="507888"/>
            <a:ext cx="11338984" cy="246922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    17 августа 1934 года состоялся Первый съезд советских писателей.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    На съезде присутствовали М. Горький (был избран председателем), А. Фадеев,  А.Н. Толстой, С.Я. Маршак и многие другие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1" y="3239901"/>
            <a:ext cx="4896875" cy="304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2065" y="3255797"/>
            <a:ext cx="4442513" cy="302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22365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Серапионовы</a:t>
            </a:r>
            <a:r>
              <a:rPr lang="ru-RU" dirty="0" smtClean="0"/>
              <a:t> братья» (по названию кружка друзей из романа Э.Т.А. Гофмана)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03" y="1771323"/>
            <a:ext cx="10911840" cy="41879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Пытались осваивать технологию искусства в самом широком диапазоне: от русского психологического романа до остросюжетной западной прозы.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Экспериментировали, стремясь к художественному воплощению современности.</a:t>
            </a:r>
          </a:p>
          <a:p>
            <a:pPr marL="0" indent="0" algn="just">
              <a:buNone/>
            </a:pPr>
            <a:endParaRPr lang="ru-RU" sz="2800" dirty="0"/>
          </a:p>
          <a:p>
            <a:pPr marL="0" indent="0" algn="just">
              <a:buNone/>
            </a:pPr>
            <a:r>
              <a:rPr lang="ru-RU" sz="2800" dirty="0" smtClean="0"/>
              <a:t>Представители: М.М. Зощенко, В.А. Каверин, Л.Н. </a:t>
            </a:r>
            <a:r>
              <a:rPr lang="ru-RU" sz="2800" dirty="0" err="1" smtClean="0"/>
              <a:t>Лунц</a:t>
            </a:r>
            <a:r>
              <a:rPr lang="ru-RU" sz="2800" dirty="0" smtClean="0"/>
              <a:t>, М.Л. Слонимский, Н.С. Тихонов, К.А. Федин и 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16813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102" y="522514"/>
            <a:ext cx="10911840" cy="646611"/>
          </a:xfrm>
        </p:spPr>
        <p:txBody>
          <a:bodyPr/>
          <a:lstStyle/>
          <a:p>
            <a:r>
              <a:rPr lang="ru-RU" dirty="0" smtClean="0"/>
              <a:t>Конструктивисты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1379438"/>
            <a:ext cx="10911840" cy="41879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/>
              <a:t>Прозу ориентировали на «конструкцию материалов», монтаж, «</a:t>
            </a:r>
            <a:r>
              <a:rPr lang="ru-RU" b="1" dirty="0" err="1" smtClean="0"/>
              <a:t>кинематографичность</a:t>
            </a:r>
            <a:r>
              <a:rPr lang="ru-RU" b="1" dirty="0" smtClean="0"/>
              <a:t>». 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В поэзии осваивали приемы прозы, особые пласты лексики (профессионализмы, жаргон и т.д.)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Отказывались от «слякоти лирических эмоций».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Представители: К.Л. Зелинский, И.Л. Сельвинский, А.Н. Чичерин, В.А. </a:t>
            </a:r>
            <a:r>
              <a:rPr lang="ru-RU" b="1" dirty="0" err="1" smtClean="0"/>
              <a:t>Луговской</a:t>
            </a:r>
            <a:r>
              <a:rPr lang="ru-RU" b="1" dirty="0" smtClean="0"/>
              <a:t>, В.М. </a:t>
            </a:r>
            <a:r>
              <a:rPr lang="ru-RU" b="1" dirty="0" err="1" smtClean="0"/>
              <a:t>Инбер</a:t>
            </a:r>
            <a:r>
              <a:rPr lang="ru-RU" b="1" dirty="0" smtClean="0"/>
              <a:t> и др.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0828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17" y="335280"/>
            <a:ext cx="10911840" cy="1051560"/>
          </a:xfrm>
        </p:spPr>
        <p:txBody>
          <a:bodyPr/>
          <a:lstStyle/>
          <a:p>
            <a:r>
              <a:rPr lang="ru-RU" dirty="0" smtClean="0"/>
              <a:t>«Кузница»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132" y="1706009"/>
            <a:ext cx="10911840" cy="418795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200" b="1" dirty="0" smtClean="0"/>
              <a:t>Широко использовали поэтику символистов  и церковно-славянскую лексику, доходящую до зауми звукопись прозы (А. Веселый), сюжетные и композиционные сдвиги (К. Федин, В. Каверин), «сенсационные» жизненные ситуации (Б. Лавренев). Многие создавали произведения в духе грубого натурализма.</a:t>
            </a:r>
          </a:p>
          <a:p>
            <a:pPr marL="0" indent="457200" algn="just">
              <a:buNone/>
            </a:pPr>
            <a:endParaRPr lang="ru-RU" sz="32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780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246" y="413653"/>
            <a:ext cx="10911840" cy="5595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САТИРА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03" y="925284"/>
            <a:ext cx="10911840" cy="4887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/>
              <a:t>Политическая, бытовая, литературная сатира достигает в 20-е гг. небывалого расцвета.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Многообразие жанров: от комического романа до эпиграммы.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Выходят несколько сотен сатирических журналов («Смехач», «Бегемот» и др.).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Наиболее значительные новеллисты: М. Зощенко, П. Романов, В. Катаев, И. Ильф и Е. Петров, М. Кольцов.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3906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755621" y="432745"/>
            <a:ext cx="10911840" cy="105156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7B9899"/>
                </a:solidFill>
              </a:rPr>
              <a:t>Расцвет переводческой литературы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sz="quarter" idx="1"/>
          </p:nvPr>
        </p:nvSpPr>
        <p:spPr>
          <a:xfrm>
            <a:off x="402167" y="1527175"/>
            <a:ext cx="11338984" cy="3767839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А.А. Ахматова, Б. Л. Пастернак, Лозинский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667" y="2276476"/>
            <a:ext cx="23876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56667" y="2780928"/>
            <a:ext cx="287866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39"/>
          <a:stretch/>
        </p:blipFill>
        <p:spPr bwMode="auto">
          <a:xfrm>
            <a:off x="8784167" y="2564904"/>
            <a:ext cx="2482851" cy="316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49295" y="475275"/>
            <a:ext cx="10911840" cy="105156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7B9899"/>
                </a:solidFill>
              </a:rPr>
              <a:t>Детская литература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sz="quarter" idx="1"/>
          </p:nvPr>
        </p:nvSpPr>
        <p:spPr>
          <a:xfrm>
            <a:off x="442383" y="1538070"/>
            <a:ext cx="11338984" cy="335290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err="1" smtClean="0"/>
              <a:t>К.Паустовский</a:t>
            </a:r>
            <a:r>
              <a:rPr lang="ru-RU" altLang="ru-RU" dirty="0" smtClean="0"/>
              <a:t>, В. Бианки, А. Гайдар, С. Михалков,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С. Маршак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7051" y="2996952"/>
            <a:ext cx="25929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3085" y="2492375"/>
            <a:ext cx="19177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27022" y="4225594"/>
            <a:ext cx="1919817" cy="18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3201" y="2276475"/>
            <a:ext cx="1587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0384" y="3213100"/>
            <a:ext cx="1854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91825" y="539071"/>
            <a:ext cx="10911840" cy="69101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7B9899"/>
                </a:solidFill>
              </a:rPr>
              <a:t>Историческая литература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sz="quarter" idx="1"/>
          </p:nvPr>
        </p:nvSpPr>
        <p:spPr>
          <a:xfrm>
            <a:off x="402167" y="1527175"/>
            <a:ext cx="11338984" cy="332127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А.Н. Толстой «Пётр Первый»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Юрий Тынянов «Пушкин», «Кюхля», «Смерть Визир-</a:t>
            </a:r>
            <a:r>
              <a:rPr lang="ru-RU" altLang="ru-RU" dirty="0" err="1" smtClean="0"/>
              <a:t>Мухтара</a:t>
            </a:r>
            <a:r>
              <a:rPr lang="ru-RU" altLang="ru-RU" dirty="0" smtClean="0"/>
              <a:t>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91" y="3168607"/>
            <a:ext cx="1939965" cy="202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0116" y="2652030"/>
            <a:ext cx="1663700" cy="171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5496" y="2689451"/>
            <a:ext cx="2015067" cy="161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926904" y="4344048"/>
            <a:ext cx="172772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795" y="4471340"/>
            <a:ext cx="201506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272" y="2637971"/>
            <a:ext cx="182456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908" y="4256315"/>
            <a:ext cx="1358900" cy="172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91826" y="496540"/>
            <a:ext cx="10911840" cy="105156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7B9899"/>
                </a:solidFill>
              </a:rPr>
              <a:t>Русское зарубежье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sz="quarter" idx="1"/>
          </p:nvPr>
        </p:nvSpPr>
        <p:spPr>
          <a:xfrm>
            <a:off x="402167" y="1527175"/>
            <a:ext cx="11338984" cy="298103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Бунин, Шмелёв, Ремизов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051" y="2205038"/>
            <a:ext cx="268816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8818" y="2024064"/>
            <a:ext cx="2976033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6268" y="1829470"/>
            <a:ext cx="2333873" cy="233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1797" y="4298919"/>
            <a:ext cx="2676419" cy="143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242" y="502856"/>
            <a:ext cx="9982455" cy="10809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 первых послереволюционных лет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902" y="1771323"/>
            <a:ext cx="10911840" cy="418795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200" b="1" dirty="0" smtClean="0"/>
              <a:t>Революционный взрыв – возможность реализовать футуристические представления о назначении искусства.</a:t>
            </a:r>
          </a:p>
          <a:p>
            <a:pPr marL="0" indent="457200" algn="just">
              <a:buNone/>
            </a:pPr>
            <a:endParaRPr lang="ru-RU" sz="3200" b="1" dirty="0"/>
          </a:p>
          <a:p>
            <a:pPr marL="0" indent="457200" algn="just">
              <a:buNone/>
            </a:pPr>
            <a:r>
              <a:rPr lang="ru-RU" sz="3200" b="1" dirty="0" smtClean="0"/>
              <a:t>Действует огромное количество различных групп и ассоциаций деятелей культуры, которые стремятся найти новые формы и методы творчества.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28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49295" y="489098"/>
            <a:ext cx="10911840" cy="803822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7B9899"/>
                </a:solidFill>
              </a:rPr>
              <a:t>Литература </a:t>
            </a:r>
            <a:r>
              <a:rPr lang="ru-RU" altLang="ru-RU" sz="4000" b="1" dirty="0" err="1" smtClean="0">
                <a:solidFill>
                  <a:srgbClr val="7B9899"/>
                </a:solidFill>
              </a:rPr>
              <a:t>зо-х</a:t>
            </a:r>
            <a:r>
              <a:rPr lang="ru-RU" altLang="ru-RU" sz="4000" b="1" dirty="0" smtClean="0">
                <a:solidFill>
                  <a:srgbClr val="7B9899"/>
                </a:solidFill>
              </a:rPr>
              <a:t> годов 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786808" y="1357054"/>
            <a:ext cx="10507775" cy="336380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          23 апреля 1932 года выходит постановление ЦК ВКП(б) «О перестройке литературно - художественных  организаций»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dirty="0" smtClean="0"/>
              <a:t>             Цель: объединить всех писателей в единый Союз советских писателей.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402" y="3839536"/>
            <a:ext cx="35687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051" y="3949110"/>
            <a:ext cx="604731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60" y="476794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Советская литература 30-х гг. ХХ века. Социалистический реализм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017" y="1586266"/>
            <a:ext cx="10911840" cy="4187952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/>
              <a:t>Термин «социалистический реализм» появился в советской печати в 1932г.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Велика разница между критическим реализмом </a:t>
            </a:r>
            <a:r>
              <a:rPr lang="en-US" b="1" dirty="0" smtClean="0"/>
              <a:t>XIX</a:t>
            </a:r>
            <a:r>
              <a:rPr lang="ru-RU" b="1" dirty="0" smtClean="0"/>
              <a:t> века и новым методом.</a:t>
            </a:r>
          </a:p>
          <a:p>
            <a:pPr marL="0" indent="0" algn="just">
              <a:buNone/>
            </a:pP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В 1934г. состоялся Первый Всесоюзный съезд советских писателей. Дано определение социалистическому реализму.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96214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ex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C00000"/>
                  </a:solidFill>
                </a:ln>
              </a:rPr>
              <a:t>Социалистический реализм </a:t>
            </a:r>
            <a:endParaRPr lang="ru-RU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52893" y="1212111"/>
            <a:ext cx="11038251" cy="5075943"/>
          </a:xfrm>
          <a:solidFill>
            <a:schemeClr val="accent1">
              <a:lumMod val="60000"/>
              <a:lumOff val="40000"/>
            </a:schemeClr>
          </a:solidFill>
          <a:extLst/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</a:t>
            </a:r>
            <a:r>
              <a:rPr lang="ru-RU" b="1" dirty="0" smtClean="0"/>
              <a:t>На съезде утвердился единый метод советской литературы – </a:t>
            </a:r>
            <a:r>
              <a:rPr lang="ru-RU" b="1" i="1" u="sng" dirty="0" smtClean="0">
                <a:ln>
                  <a:solidFill>
                    <a:srgbClr val="C00000"/>
                  </a:solidFill>
                </a:ln>
              </a:rPr>
              <a:t>социалистический реализм.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 </a:t>
            </a:r>
            <a:r>
              <a:rPr lang="ru-RU" b="1" dirty="0" smtClean="0"/>
              <a:t>         Для произведений в жанре социалистического реализма характерна подача событий эпохи, «динамично изменяющихся в своём революционном развитии». Идейное содержание метода было заложено диалектико-материалистической философией и коммунистическими идеями марксизма (марксистская эстетика) во второй половине XIX—XX вв. Метод охватывал все сферы художественной деятельности (литературу, драматургию, кинематограф, живопись, скульптуру, музыку и архитектуру). В нём утверждались следующие принципы: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описывать реальность «точно, в соответствии с конкретным историческим революционным развитием».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  согласовывать свое художественное выражение с темами идеологических реформ и воспитанием трудящихся в социалистическом духе.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89" y="522514"/>
            <a:ext cx="10911840" cy="646611"/>
          </a:xfrm>
        </p:spPr>
        <p:txBody>
          <a:bodyPr/>
          <a:lstStyle/>
          <a:p>
            <a:r>
              <a:rPr lang="ru-RU" dirty="0" smtClean="0"/>
              <a:t>Социалистический реализм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131" y="1564495"/>
            <a:ext cx="10911840" cy="4187952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3200" b="1" dirty="0" smtClean="0"/>
              <a:t>М. Горький: «Социалистический реализм утверждает бытие как деяние, как творчество, цель которого – непрерывное развитие ценнейших индивидуальных способностей человека ради победы его над силами природы, ради его здоровья и долголетия, ради великого счастья жить на земле».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119203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" y="478972"/>
            <a:ext cx="10911840" cy="6139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Философская основа соцреализма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446" y="1651578"/>
            <a:ext cx="10911840" cy="4187952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Основные принципы соцреализма:</a:t>
            </a:r>
          </a:p>
          <a:p>
            <a:pPr>
              <a:buFontTx/>
              <a:buChar char="-"/>
            </a:pPr>
            <a:r>
              <a:rPr lang="ru-RU" dirty="0" smtClean="0"/>
              <a:t>партийность,</a:t>
            </a:r>
          </a:p>
          <a:p>
            <a:pPr>
              <a:buFontTx/>
              <a:buChar char="-"/>
            </a:pPr>
            <a:r>
              <a:rPr lang="ru-RU" dirty="0" smtClean="0"/>
              <a:t>народность,</a:t>
            </a:r>
          </a:p>
          <a:p>
            <a:pPr>
              <a:buFontTx/>
              <a:buChar char="-"/>
            </a:pPr>
            <a:r>
              <a:rPr lang="ru-RU" dirty="0" err="1" smtClean="0"/>
              <a:t>монументализация</a:t>
            </a:r>
            <a:r>
              <a:rPr lang="ru-RU" dirty="0" smtClean="0"/>
              <a:t> искусства.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457200" algn="just">
              <a:buNone/>
            </a:pPr>
            <a:r>
              <a:rPr lang="ru-RU" b="1" dirty="0" smtClean="0"/>
              <a:t>Существовали художественные произведения, противоречащие официальной доктрине, которые не могли быть напечатаны и стали известны только в 60-е годы.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793288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371" y="404664"/>
            <a:ext cx="5650452" cy="758952"/>
          </a:xfrm>
          <a:extLst/>
        </p:spPr>
        <p:txBody>
          <a:bodyPr>
            <a:noAutofit/>
          </a:bodyPr>
          <a:lstStyle/>
          <a:p>
            <a:pPr algn="ctr" defTabSz="715963" eaLnBrk="1" fontAlgn="auto" hangingPunct="1">
              <a:spcAft>
                <a:spcPts val="0"/>
              </a:spcAft>
              <a:tabLst>
                <a:tab pos="987425" algn="l"/>
              </a:tabLst>
              <a:defRPr/>
            </a:pP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shade val="75000"/>
                  </a:schemeClr>
                </a:solidFill>
              </a:rPr>
              <a:t>Жанры социалистического реализма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2336" y="1196751"/>
            <a:ext cx="5384800" cy="5225313"/>
          </a:xfrm>
          <a:extLst/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300" b="1" u="sng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</a:rPr>
              <a:t>Производственный роман </a:t>
            </a:r>
            <a:r>
              <a:rPr lang="ru-RU" sz="1300" b="1" dirty="0" smtClean="0"/>
              <a:t>-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300" b="1" dirty="0" smtClean="0"/>
              <a:t>литературное произведение, где всё действие описывается на фоне какого-то производственного процесса, все герои так или иначе в этот процесс включены, решение производственных проблем создает какие-то нравственные коллизии, героями решаемые. При этом читатель вводится в курс производственного процесса, он включается не только в человеческие, но и в деловые, рабочие отношения героев. В СССР писалось много подобных произведений (не обязательно романов), там обязательно присутствовала "борьба нового со старым", при этом "новое" в конце обязательно побеждало. Из самых известных произведений на эту тему, прозвучавших в свое время на всю страну - "Битва в пути" Николаевой (был и фильм Басова), пьеса "Протокол одного заседания" </a:t>
            </a:r>
            <a:r>
              <a:rPr lang="ru-RU" sz="1300" b="1" dirty="0" err="1" smtClean="0"/>
              <a:t>Гельмана</a:t>
            </a:r>
            <a:r>
              <a:rPr lang="ru-RU" sz="1300" b="1" dirty="0" smtClean="0"/>
              <a:t> (фильм "Премия"), </a:t>
            </a:r>
            <a:r>
              <a:rPr lang="ru-RU" sz="1300" b="1" dirty="0" err="1" smtClean="0"/>
              <a:t>Мариэтта</a:t>
            </a:r>
            <a:r>
              <a:rPr lang="ru-RU" sz="1300" b="1" dirty="0" smtClean="0"/>
              <a:t> Шагинян «Гидроцентраль», Яков Ильин «Большой конвейер»</a:t>
            </a:r>
            <a:endParaRPr lang="ru-RU" sz="1300" b="1" dirty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471" y="0"/>
            <a:ext cx="3071284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7285" y="0"/>
            <a:ext cx="3024716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1" y="4149726"/>
            <a:ext cx="6000749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4698" y="489098"/>
            <a:ext cx="5213351" cy="59443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</a:t>
            </a:r>
            <a:r>
              <a:rPr lang="ru-RU" b="1" u="sng" dirty="0" smtClean="0">
                <a:solidFill>
                  <a:srgbClr val="C00000"/>
                </a:solidFill>
              </a:rPr>
              <a:t>Колхозный роман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«Бруски», «Лапти» Фёдора </a:t>
            </a:r>
            <a:r>
              <a:rPr lang="ru-RU" b="1" dirty="0" err="1" smtClean="0"/>
              <a:t>Замойского</a:t>
            </a:r>
            <a:r>
              <a:rPr lang="ru-RU" b="1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В подобных произведениях освещалось колхозное движение, вовлечение крестьян в колхозы, строительство, говорилось об упрочении новой жизни в деревне.</a:t>
            </a:r>
            <a:endParaRPr lang="ru-RU" b="1" dirty="0"/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784167" y="2636838"/>
            <a:ext cx="2870200" cy="1428750"/>
          </a:xfrm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4167" y="1052513"/>
            <a:ext cx="254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267" y="981075"/>
            <a:ext cx="3168651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651" y="4076700"/>
            <a:ext cx="6288616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109</TotalTime>
  <Words>892</Words>
  <Application>Microsoft Office PowerPoint</Application>
  <PresentationFormat>Произвольный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Становление новой культуры 30-х гг. ХХ века. Социалистический реализм как новый художественный метод.</vt:lpstr>
      <vt:lpstr>Литература первых послереволюционных лет</vt:lpstr>
      <vt:lpstr>Литература зо-х годов </vt:lpstr>
      <vt:lpstr>Советская литература 30-х гг. ХХ века. Социалистический реализм</vt:lpstr>
      <vt:lpstr>Социалистический реализм </vt:lpstr>
      <vt:lpstr>Социалистический реализм</vt:lpstr>
      <vt:lpstr>Философская основа соцреализма</vt:lpstr>
      <vt:lpstr>Жанры социалистического реализма</vt:lpstr>
      <vt:lpstr>Слайд 9</vt:lpstr>
      <vt:lpstr>Поэзия </vt:lpstr>
      <vt:lpstr>Слайд 11</vt:lpstr>
      <vt:lpstr>«Серапионовы братья» (по названию кружка друзей из романа Э.Т.А. Гофмана)</vt:lpstr>
      <vt:lpstr>Конструктивисты</vt:lpstr>
      <vt:lpstr>«Кузница»</vt:lpstr>
      <vt:lpstr>САТИРА</vt:lpstr>
      <vt:lpstr>Расцвет переводческой литературы</vt:lpstr>
      <vt:lpstr>Детская литература</vt:lpstr>
      <vt:lpstr>Историческая литература</vt:lpstr>
      <vt:lpstr>Русское зарубежье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Становление новой культуры 30-х гг. ХХ века. Социалистический реализм как новый художественный метод.</dc:title>
  <dc:creator>123</dc:creator>
  <cp:lastModifiedBy>Пользователь Windows</cp:lastModifiedBy>
  <cp:revision>16</cp:revision>
  <dcterms:created xsi:type="dcterms:W3CDTF">2016-04-04T22:01:23Z</dcterms:created>
  <dcterms:modified xsi:type="dcterms:W3CDTF">2020-04-12T06:51:32Z</dcterms:modified>
</cp:coreProperties>
</file>