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74" r:id="rId3"/>
    <p:sldId id="279" r:id="rId4"/>
    <p:sldId id="295" r:id="rId5"/>
    <p:sldId id="280" r:id="rId6"/>
    <p:sldId id="319" r:id="rId7"/>
    <p:sldId id="296" r:id="rId8"/>
    <p:sldId id="299" r:id="rId9"/>
    <p:sldId id="317" r:id="rId10"/>
    <p:sldId id="291" r:id="rId11"/>
    <p:sldId id="320" r:id="rId12"/>
    <p:sldId id="293" r:id="rId13"/>
    <p:sldId id="318" r:id="rId14"/>
    <p:sldId id="315" r:id="rId15"/>
    <p:sldId id="30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E54"/>
    <a:srgbClr val="020A53"/>
    <a:srgbClr val="1A80C3"/>
    <a:srgbClr val="4E9ED2"/>
    <a:srgbClr val="F4E59C"/>
    <a:srgbClr val="DDDDDD"/>
    <a:srgbClr val="B2B2B2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43" autoAdjust="0"/>
    <p:restoredTop sz="94660"/>
  </p:normalViewPr>
  <p:slideViewPr>
    <p:cSldViewPr>
      <p:cViewPr varScale="1">
        <p:scale>
          <a:sx n="82" d="100"/>
          <a:sy n="82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87591-9CD5-4388-B3FF-7AD50CFDF75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EB54DAA-4954-4161-ABCA-E3F3C7253677}">
      <dgm:prSet phldrT="[Текст]" custT="1"/>
      <dgm:spPr/>
      <dgm:t>
        <a:bodyPr/>
        <a:lstStyle/>
        <a:p>
          <a:endParaRPr lang="ru-RU" sz="1600" dirty="0" smtClean="0"/>
        </a:p>
        <a:p>
          <a:endParaRPr lang="ru-RU" sz="1600" dirty="0" smtClean="0"/>
        </a:p>
        <a:p>
          <a:r>
            <a:rPr lang="ru-RU" sz="1600" dirty="0" smtClean="0"/>
            <a:t>СТРАТА</a:t>
          </a:r>
          <a:endParaRPr lang="ru-RU" sz="1600" dirty="0"/>
        </a:p>
      </dgm:t>
    </dgm:pt>
    <dgm:pt modelId="{FD27C05F-1AE1-4459-B351-35405593FCC5}" type="parTrans" cxnId="{5BDD5CFB-8F56-4288-ADC1-0AD4989773D2}">
      <dgm:prSet/>
      <dgm:spPr/>
      <dgm:t>
        <a:bodyPr/>
        <a:lstStyle/>
        <a:p>
          <a:endParaRPr lang="ru-RU"/>
        </a:p>
      </dgm:t>
    </dgm:pt>
    <dgm:pt modelId="{739E64C5-CDCA-4F81-979C-056328414027}" type="sibTrans" cxnId="{5BDD5CFB-8F56-4288-ADC1-0AD4989773D2}">
      <dgm:prSet/>
      <dgm:spPr/>
      <dgm:t>
        <a:bodyPr/>
        <a:lstStyle/>
        <a:p>
          <a:endParaRPr lang="ru-RU"/>
        </a:p>
      </dgm:t>
    </dgm:pt>
    <dgm:pt modelId="{1398DC76-2094-442C-812C-EF79D85F21C6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СТРАТА</a:t>
          </a:r>
          <a:endParaRPr lang="ru-RU" dirty="0"/>
        </a:p>
      </dgm:t>
    </dgm:pt>
    <dgm:pt modelId="{886675C5-B2FA-43BF-8A8C-358B8C34D232}" type="parTrans" cxnId="{29048687-C861-48C1-BA75-40A536D66DEC}">
      <dgm:prSet/>
      <dgm:spPr/>
      <dgm:t>
        <a:bodyPr/>
        <a:lstStyle/>
        <a:p>
          <a:endParaRPr lang="ru-RU"/>
        </a:p>
      </dgm:t>
    </dgm:pt>
    <dgm:pt modelId="{C17514F7-ED4F-4F29-A29C-F10DD4739B00}" type="sibTrans" cxnId="{29048687-C861-48C1-BA75-40A536D66DEC}">
      <dgm:prSet/>
      <dgm:spPr/>
      <dgm:t>
        <a:bodyPr/>
        <a:lstStyle/>
        <a:p>
          <a:endParaRPr lang="ru-RU"/>
        </a:p>
      </dgm:t>
    </dgm:pt>
    <dgm:pt modelId="{F3A01990-FA8F-44F0-8FF9-971E17FEF5A0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СТРАТА</a:t>
          </a:r>
          <a:endParaRPr lang="ru-RU" dirty="0"/>
        </a:p>
      </dgm:t>
    </dgm:pt>
    <dgm:pt modelId="{D6E05A83-A056-4C01-9778-833DC8051184}" type="parTrans" cxnId="{B690A211-65B7-4142-9C89-417175AF8E67}">
      <dgm:prSet/>
      <dgm:spPr/>
      <dgm:t>
        <a:bodyPr/>
        <a:lstStyle/>
        <a:p>
          <a:endParaRPr lang="ru-RU"/>
        </a:p>
      </dgm:t>
    </dgm:pt>
    <dgm:pt modelId="{4D802EAB-9590-428A-A936-087BDC8B5AE2}" type="sibTrans" cxnId="{B690A211-65B7-4142-9C89-417175AF8E67}">
      <dgm:prSet/>
      <dgm:spPr/>
      <dgm:t>
        <a:bodyPr/>
        <a:lstStyle/>
        <a:p>
          <a:endParaRPr lang="ru-RU"/>
        </a:p>
      </dgm:t>
    </dgm:pt>
    <dgm:pt modelId="{FBCEEDF3-A4A1-42DF-AE21-BA83D7FE3EA4}" type="pres">
      <dgm:prSet presAssocID="{03887591-9CD5-4388-B3FF-7AD50CFDF756}" presName="Name0" presStyleCnt="0">
        <dgm:presLayoutVars>
          <dgm:dir/>
          <dgm:animLvl val="lvl"/>
          <dgm:resizeHandles val="exact"/>
        </dgm:presLayoutVars>
      </dgm:prSet>
      <dgm:spPr/>
    </dgm:pt>
    <dgm:pt modelId="{9EA9D2B8-7EBA-426C-BE80-24233B14931D}" type="pres">
      <dgm:prSet presAssocID="{BEB54DAA-4954-4161-ABCA-E3F3C7253677}" presName="Name8" presStyleCnt="0"/>
      <dgm:spPr/>
    </dgm:pt>
    <dgm:pt modelId="{06F2A713-8C58-4B94-B9DF-FC62615404D6}" type="pres">
      <dgm:prSet presAssocID="{BEB54DAA-4954-4161-ABCA-E3F3C7253677}" presName="level" presStyleLbl="node1" presStyleIdx="0" presStyleCnt="3" custLinFactNeighborX="0" custLinFactNeighborY="-8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D61C2-D37E-428C-8B18-E31FA2053246}" type="pres">
      <dgm:prSet presAssocID="{BEB54DAA-4954-4161-ABCA-E3F3C72536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DCFC3-2F95-4767-ACB6-A89F6BD9BCFD}" type="pres">
      <dgm:prSet presAssocID="{1398DC76-2094-442C-812C-EF79D85F21C6}" presName="Name8" presStyleCnt="0"/>
      <dgm:spPr/>
    </dgm:pt>
    <dgm:pt modelId="{3E2246AD-53D0-4260-8817-8ABF4179435F}" type="pres">
      <dgm:prSet presAssocID="{1398DC76-2094-442C-812C-EF79D85F21C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34E7D-5E89-4132-9FA4-7C2143E15443}" type="pres">
      <dgm:prSet presAssocID="{1398DC76-2094-442C-812C-EF79D85F21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9FED4-C345-48E6-99FA-FFA294E7F663}" type="pres">
      <dgm:prSet presAssocID="{F3A01990-FA8F-44F0-8FF9-971E17FEF5A0}" presName="Name8" presStyleCnt="0"/>
      <dgm:spPr/>
    </dgm:pt>
    <dgm:pt modelId="{F10C62D5-9CCA-4628-AD87-DC924D0F9574}" type="pres">
      <dgm:prSet presAssocID="{F3A01990-FA8F-44F0-8FF9-971E17FEF5A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FFBE8-56B3-4997-A4C8-E3792B50E4E7}" type="pres">
      <dgm:prSet presAssocID="{F3A01990-FA8F-44F0-8FF9-971E17FEF5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420893-2E4C-4929-A659-EBFB07ED039E}" type="presOf" srcId="{F3A01990-FA8F-44F0-8FF9-971E17FEF5A0}" destId="{A19FFBE8-56B3-4997-A4C8-E3792B50E4E7}" srcOrd="1" destOrd="0" presId="urn:microsoft.com/office/officeart/2005/8/layout/pyramid1"/>
    <dgm:cxn modelId="{29048687-C861-48C1-BA75-40A536D66DEC}" srcId="{03887591-9CD5-4388-B3FF-7AD50CFDF756}" destId="{1398DC76-2094-442C-812C-EF79D85F21C6}" srcOrd="1" destOrd="0" parTransId="{886675C5-B2FA-43BF-8A8C-358B8C34D232}" sibTransId="{C17514F7-ED4F-4F29-A29C-F10DD4739B00}"/>
    <dgm:cxn modelId="{F61A18B8-40FD-438B-B633-E85D94B190CA}" type="presOf" srcId="{BEB54DAA-4954-4161-ABCA-E3F3C7253677}" destId="{06F2A713-8C58-4B94-B9DF-FC62615404D6}" srcOrd="0" destOrd="0" presId="urn:microsoft.com/office/officeart/2005/8/layout/pyramid1"/>
    <dgm:cxn modelId="{8CF5FB03-BED8-4F52-8F55-F6C4A0A1A78A}" type="presOf" srcId="{BEB54DAA-4954-4161-ABCA-E3F3C7253677}" destId="{77AD61C2-D37E-428C-8B18-E31FA2053246}" srcOrd="1" destOrd="0" presId="urn:microsoft.com/office/officeart/2005/8/layout/pyramid1"/>
    <dgm:cxn modelId="{5BDD5CFB-8F56-4288-ADC1-0AD4989773D2}" srcId="{03887591-9CD5-4388-B3FF-7AD50CFDF756}" destId="{BEB54DAA-4954-4161-ABCA-E3F3C7253677}" srcOrd="0" destOrd="0" parTransId="{FD27C05F-1AE1-4459-B351-35405593FCC5}" sibTransId="{739E64C5-CDCA-4F81-979C-056328414027}"/>
    <dgm:cxn modelId="{B7ECD590-DCD7-4C00-80FF-CE56D7D2B858}" type="presOf" srcId="{1398DC76-2094-442C-812C-EF79D85F21C6}" destId="{11934E7D-5E89-4132-9FA4-7C2143E15443}" srcOrd="1" destOrd="0" presId="urn:microsoft.com/office/officeart/2005/8/layout/pyramid1"/>
    <dgm:cxn modelId="{CFEA34BA-A9C9-490E-A78D-2C3394202168}" type="presOf" srcId="{F3A01990-FA8F-44F0-8FF9-971E17FEF5A0}" destId="{F10C62D5-9CCA-4628-AD87-DC924D0F9574}" srcOrd="0" destOrd="0" presId="urn:microsoft.com/office/officeart/2005/8/layout/pyramid1"/>
    <dgm:cxn modelId="{40EB5C52-BDA9-4240-ADB3-7E5A687DBECC}" type="presOf" srcId="{03887591-9CD5-4388-B3FF-7AD50CFDF756}" destId="{FBCEEDF3-A4A1-42DF-AE21-BA83D7FE3EA4}" srcOrd="0" destOrd="0" presId="urn:microsoft.com/office/officeart/2005/8/layout/pyramid1"/>
    <dgm:cxn modelId="{B5773A48-1E3E-40AB-ABEC-C2A967B2BEA8}" type="presOf" srcId="{1398DC76-2094-442C-812C-EF79D85F21C6}" destId="{3E2246AD-53D0-4260-8817-8ABF4179435F}" srcOrd="0" destOrd="0" presId="urn:microsoft.com/office/officeart/2005/8/layout/pyramid1"/>
    <dgm:cxn modelId="{B690A211-65B7-4142-9C89-417175AF8E67}" srcId="{03887591-9CD5-4388-B3FF-7AD50CFDF756}" destId="{F3A01990-FA8F-44F0-8FF9-971E17FEF5A0}" srcOrd="2" destOrd="0" parTransId="{D6E05A83-A056-4C01-9778-833DC8051184}" sibTransId="{4D802EAB-9590-428A-A936-087BDC8B5AE2}"/>
    <dgm:cxn modelId="{97B8816F-871B-4A47-89A3-B4F1F181B421}" type="presParOf" srcId="{FBCEEDF3-A4A1-42DF-AE21-BA83D7FE3EA4}" destId="{9EA9D2B8-7EBA-426C-BE80-24233B14931D}" srcOrd="0" destOrd="0" presId="urn:microsoft.com/office/officeart/2005/8/layout/pyramid1"/>
    <dgm:cxn modelId="{3056EA35-607B-4E55-B000-F8B11D4C698E}" type="presParOf" srcId="{9EA9D2B8-7EBA-426C-BE80-24233B14931D}" destId="{06F2A713-8C58-4B94-B9DF-FC62615404D6}" srcOrd="0" destOrd="0" presId="urn:microsoft.com/office/officeart/2005/8/layout/pyramid1"/>
    <dgm:cxn modelId="{E1EC2DFE-7955-49C7-B213-3D5D542B046B}" type="presParOf" srcId="{9EA9D2B8-7EBA-426C-BE80-24233B14931D}" destId="{77AD61C2-D37E-428C-8B18-E31FA2053246}" srcOrd="1" destOrd="0" presId="urn:microsoft.com/office/officeart/2005/8/layout/pyramid1"/>
    <dgm:cxn modelId="{4E8C72EA-894A-4FFF-B3C8-D3FE191980ED}" type="presParOf" srcId="{FBCEEDF3-A4A1-42DF-AE21-BA83D7FE3EA4}" destId="{C72DCFC3-2F95-4767-ACB6-A89F6BD9BCFD}" srcOrd="1" destOrd="0" presId="urn:microsoft.com/office/officeart/2005/8/layout/pyramid1"/>
    <dgm:cxn modelId="{48D1AC2F-C634-4BBF-980D-DEA08D2DDDC6}" type="presParOf" srcId="{C72DCFC3-2F95-4767-ACB6-A89F6BD9BCFD}" destId="{3E2246AD-53D0-4260-8817-8ABF4179435F}" srcOrd="0" destOrd="0" presId="urn:microsoft.com/office/officeart/2005/8/layout/pyramid1"/>
    <dgm:cxn modelId="{A71DBCCF-10D4-4C60-8692-C2052870E57B}" type="presParOf" srcId="{C72DCFC3-2F95-4767-ACB6-A89F6BD9BCFD}" destId="{11934E7D-5E89-4132-9FA4-7C2143E15443}" srcOrd="1" destOrd="0" presId="urn:microsoft.com/office/officeart/2005/8/layout/pyramid1"/>
    <dgm:cxn modelId="{152C6B93-0462-474B-ACA4-2409801ECE09}" type="presParOf" srcId="{FBCEEDF3-A4A1-42DF-AE21-BA83D7FE3EA4}" destId="{B239FED4-C345-48E6-99FA-FFA294E7F663}" srcOrd="2" destOrd="0" presId="urn:microsoft.com/office/officeart/2005/8/layout/pyramid1"/>
    <dgm:cxn modelId="{65003322-03B8-4A5D-B11D-DF266F51EAE8}" type="presParOf" srcId="{B239FED4-C345-48E6-99FA-FFA294E7F663}" destId="{F10C62D5-9CCA-4628-AD87-DC924D0F9574}" srcOrd="0" destOrd="0" presId="urn:microsoft.com/office/officeart/2005/8/layout/pyramid1"/>
    <dgm:cxn modelId="{764E302E-214B-48EC-B2A9-23FF14F05E15}" type="presParOf" srcId="{B239FED4-C345-48E6-99FA-FFA294E7F663}" destId="{A19FFBE8-56B3-4997-A4C8-E3792B50E4E7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57706-2EF7-49C6-A15D-963897889128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485C-8F95-4629-A006-10C233F3C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AD72-24A9-4864-A6E7-2C578D27CED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406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Oval 20"/>
          <p:cNvSpPr>
            <a:spLocks noChangeArrowheads="1"/>
          </p:cNvSpPr>
          <p:nvPr/>
        </p:nvSpPr>
        <p:spPr bwMode="gray">
          <a:xfrm>
            <a:off x="685800" y="304800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ltGray">
          <a:xfrm>
            <a:off x="11113" y="4437063"/>
            <a:ext cx="9132887" cy="17287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95400" y="5334000"/>
            <a:ext cx="6553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762000" y="6419850"/>
            <a:ext cx="2133600" cy="17145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00800"/>
            <a:ext cx="685800" cy="171450"/>
          </a:xfr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BC03B1B-DCCE-43CB-ABCA-16725D1BA7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white">
          <a:xfrm>
            <a:off x="7620000" y="63246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/>
              <a:t>LOGO</a:t>
            </a:r>
          </a:p>
        </p:txBody>
      </p:sp>
      <p:sp>
        <p:nvSpPr>
          <p:cNvPr id="3093" name="Oval 21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Oval 22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Oval 23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7" name="Oval 25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267200" y="1295400"/>
            <a:ext cx="4495800" cy="22860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15000" y="6391275"/>
            <a:ext cx="1933575" cy="244475"/>
          </a:xfrm>
        </p:spPr>
        <p:txBody>
          <a:bodyPr/>
          <a:lstStyle>
            <a:lvl1pPr algn="r">
              <a:defRPr sz="1200" b="1" i="1">
                <a:solidFill>
                  <a:schemeClr val="tx2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37612-7AA8-4310-B1B0-44CE00FB9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79438"/>
            <a:ext cx="18288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579438"/>
            <a:ext cx="53340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D846-29EB-4853-A228-0E6CB1C17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579438"/>
            <a:ext cx="6324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1600" y="1295400"/>
            <a:ext cx="7315200" cy="51816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3FCC0E2-CD33-4B6C-BAEC-82847F54A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1443-A651-4FB5-A148-1FA87F9F2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52276-6CB5-437B-9E55-01B76213F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F712-A72A-4230-B84D-7417FFCBA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D8974-0CED-4BFE-B751-58D0F3FF7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26822-8773-4254-98D8-F7C67EA14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2F57D-ED9F-4BF1-A4A6-653D77DEF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E3592-8FCD-45C3-A799-1727802DA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BA0FE-138A-4622-B3B7-29BC3096C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val 18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1">
                  <a:alpha val="27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33333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Oval 20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Oval 21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9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5794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F546EC-A320-4898-93A2-9F610A2CA9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1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38620" y="1285860"/>
            <a:ext cx="4905380" cy="2286000"/>
          </a:xfrm>
        </p:spPr>
        <p:txBody>
          <a:bodyPr/>
          <a:lstStyle/>
          <a:p>
            <a:pPr algn="ctr"/>
            <a:r>
              <a:rPr lang="ru-RU" dirty="0" smtClean="0"/>
              <a:t>СОЦИАЛЬНАЯ</a:t>
            </a:r>
            <a:br>
              <a:rPr lang="ru-RU" dirty="0" smtClean="0"/>
            </a:br>
            <a:r>
              <a:rPr lang="ru-RU" dirty="0" smtClean="0"/>
              <a:t>СФЕРА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/>
              <a:t>ОБЩЕСТВОЗНАНИЕ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77860"/>
          </a:xfrm>
        </p:spPr>
        <p:txBody>
          <a:bodyPr/>
          <a:lstStyle/>
          <a:p>
            <a:r>
              <a:rPr lang="ru-RU" sz="3600" dirty="0"/>
              <a:t>ЭТНИЧЕСКИЕ ОБЩНОСТИ</a:t>
            </a:r>
            <a:r>
              <a:rPr lang="en-US" sz="3600" dirty="0"/>
              <a:t/>
            </a:r>
            <a:br>
              <a:rPr lang="en-US" sz="3600" dirty="0"/>
            </a:br>
            <a:endParaRPr lang="en-US" sz="2000" dirty="0"/>
          </a:p>
        </p:txBody>
      </p:sp>
      <p:sp>
        <p:nvSpPr>
          <p:cNvPr id="43026" name="Freeform 18"/>
          <p:cNvSpPr>
            <a:spLocks/>
          </p:cNvSpPr>
          <p:nvPr/>
        </p:nvSpPr>
        <p:spPr bwMode="invGray">
          <a:xfrm>
            <a:off x="7761288" y="1752600"/>
            <a:ext cx="614362" cy="9810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563F">
                  <a:gamma/>
                  <a:shade val="46275"/>
                  <a:invGamma/>
                </a:srgbClr>
              </a:gs>
              <a:gs pos="50000">
                <a:srgbClr val="00563F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7" name="Freeform 19"/>
          <p:cNvSpPr>
            <a:spLocks/>
          </p:cNvSpPr>
          <p:nvPr/>
        </p:nvSpPr>
        <p:spPr bwMode="invGray">
          <a:xfrm>
            <a:off x="4821238" y="1752600"/>
            <a:ext cx="3560762" cy="627063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8" name="Freeform 20"/>
          <p:cNvSpPr>
            <a:spLocks/>
          </p:cNvSpPr>
          <p:nvPr/>
        </p:nvSpPr>
        <p:spPr bwMode="gray">
          <a:xfrm>
            <a:off x="7143750" y="2727325"/>
            <a:ext cx="612775" cy="97472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9" name="Freeform 21"/>
          <p:cNvSpPr>
            <a:spLocks/>
          </p:cNvSpPr>
          <p:nvPr/>
        </p:nvSpPr>
        <p:spPr bwMode="gray">
          <a:xfrm>
            <a:off x="3937000" y="2727325"/>
            <a:ext cx="3827463" cy="62547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0" name="Freeform 22"/>
          <p:cNvSpPr>
            <a:spLocks/>
          </p:cNvSpPr>
          <p:nvPr/>
        </p:nvSpPr>
        <p:spPr bwMode="gray">
          <a:xfrm>
            <a:off x="6524625" y="3690938"/>
            <a:ext cx="611188" cy="981075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0330A">
                  <a:gamma/>
                  <a:shade val="46275"/>
                  <a:invGamma/>
                </a:srgbClr>
              </a:gs>
              <a:gs pos="50000">
                <a:srgbClr val="90330A"/>
              </a:gs>
              <a:gs pos="100000">
                <a:srgbClr val="90330A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1" name="Freeform 23"/>
          <p:cNvSpPr>
            <a:spLocks/>
          </p:cNvSpPr>
          <p:nvPr/>
        </p:nvSpPr>
        <p:spPr bwMode="gray">
          <a:xfrm>
            <a:off x="5910263" y="4657725"/>
            <a:ext cx="614362" cy="981075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2" name="Freeform 24"/>
          <p:cNvSpPr>
            <a:spLocks/>
          </p:cNvSpPr>
          <p:nvPr/>
        </p:nvSpPr>
        <p:spPr bwMode="gray">
          <a:xfrm>
            <a:off x="2178050" y="4662488"/>
            <a:ext cx="4346575" cy="627062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invGray">
          <a:xfrm flipH="1">
            <a:off x="914400" y="5632450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invGray">
          <a:xfrm flipH="1">
            <a:off x="914400" y="4657725"/>
            <a:ext cx="214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invGray">
          <a:xfrm flipH="1">
            <a:off x="914400" y="3695700"/>
            <a:ext cx="303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invGray">
          <a:xfrm flipH="1">
            <a:off x="914400" y="2735263"/>
            <a:ext cx="391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invGray">
          <a:xfrm flipH="1">
            <a:off x="914400" y="1758950"/>
            <a:ext cx="479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invGray">
          <a:xfrm>
            <a:off x="1104900" y="1752600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invGray">
          <a:xfrm>
            <a:off x="1104900" y="27638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invGray">
          <a:xfrm>
            <a:off x="1104900" y="370998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invGray">
          <a:xfrm>
            <a:off x="1104900" y="4657725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42" name="Freeform 34"/>
          <p:cNvSpPr>
            <a:spLocks/>
          </p:cNvSpPr>
          <p:nvPr/>
        </p:nvSpPr>
        <p:spPr bwMode="invGray">
          <a:xfrm>
            <a:off x="2808288" y="1941513"/>
            <a:ext cx="1957387" cy="3157537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gray">
          <a:xfrm>
            <a:off x="4827588" y="2379663"/>
            <a:ext cx="2947987" cy="352425"/>
          </a:xfrm>
          <a:prstGeom prst="rect">
            <a:avLst/>
          </a:prstGeom>
          <a:gradFill rotWithShape="1">
            <a:gsLst>
              <a:gs pos="0">
                <a:srgbClr val="00906A">
                  <a:gamma/>
                  <a:shade val="72549"/>
                  <a:invGamma/>
                </a:srgbClr>
              </a:gs>
              <a:gs pos="50000">
                <a:srgbClr val="00906A"/>
              </a:gs>
              <a:gs pos="100000">
                <a:srgbClr val="00906A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НАЦИЯ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gray">
          <a:xfrm>
            <a:off x="3938588" y="3352800"/>
            <a:ext cx="3211512" cy="346075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НАРОДНОСТЬ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5" name="Freeform 37"/>
          <p:cNvSpPr>
            <a:spLocks/>
          </p:cNvSpPr>
          <p:nvPr/>
        </p:nvSpPr>
        <p:spPr bwMode="gray">
          <a:xfrm>
            <a:off x="3059113" y="3690938"/>
            <a:ext cx="4083050" cy="631825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gray">
          <a:xfrm>
            <a:off x="3060700" y="4322763"/>
            <a:ext cx="3478213" cy="344487"/>
          </a:xfrm>
          <a:prstGeom prst="rect">
            <a:avLst/>
          </a:prstGeom>
          <a:gradFill rotWithShape="1">
            <a:gsLst>
              <a:gs pos="0">
                <a:srgbClr val="DC7150">
                  <a:gamma/>
                  <a:shade val="72549"/>
                  <a:invGamma/>
                </a:srgbClr>
              </a:gs>
              <a:gs pos="50000">
                <a:srgbClr val="DC7150"/>
              </a:gs>
              <a:gs pos="100000">
                <a:srgbClr val="DC7150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ПЛЕМЯ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gray">
          <a:xfrm>
            <a:off x="2176463" y="5291138"/>
            <a:ext cx="3741737" cy="344487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600" b="1" dirty="0" smtClean="0">
                <a:latin typeface="Verdana" pitchFamily="34" charset="0"/>
              </a:rPr>
              <a:t>РОД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invGray">
          <a:xfrm>
            <a:off x="1095375" y="2128838"/>
            <a:ext cx="30027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ИНДУСТРИАЛЬНОЕ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invGray">
          <a:xfrm>
            <a:off x="1095375" y="3086100"/>
            <a:ext cx="2653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ТРАДИЦИОННОЕ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invGray">
          <a:xfrm>
            <a:off x="1095375" y="4087813"/>
            <a:ext cx="2424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ПЕРВОБЫТНОЕ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invGray">
          <a:xfrm>
            <a:off x="1095375" y="5022850"/>
            <a:ext cx="2424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latin typeface="Verdana" pitchFamily="34" charset="0"/>
              </a:rPr>
              <a:t>ПЕРВОБЫТНОЕ</a:t>
            </a:r>
            <a:endParaRPr lang="en-US" sz="2000" b="1" dirty="0" smtClean="0"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1785926"/>
            <a:ext cx="60304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О</a:t>
            </a:r>
          </a:p>
          <a:p>
            <a:pPr algn="ctr"/>
            <a:r>
              <a:rPr lang="ru-RU" sz="3200" b="1" dirty="0" smtClean="0"/>
              <a:t>Б</a:t>
            </a:r>
          </a:p>
          <a:p>
            <a:pPr algn="ctr"/>
            <a:r>
              <a:rPr lang="ru-RU" sz="3200" b="1" dirty="0" smtClean="0"/>
              <a:t>Щ</a:t>
            </a:r>
          </a:p>
          <a:p>
            <a:pPr algn="ctr"/>
            <a:r>
              <a:rPr lang="ru-RU" sz="3200" b="1" dirty="0" smtClean="0"/>
              <a:t>Е</a:t>
            </a:r>
          </a:p>
          <a:p>
            <a:pPr algn="ctr"/>
            <a:r>
              <a:rPr lang="ru-RU" sz="3200" b="1" dirty="0" smtClean="0"/>
              <a:t>С</a:t>
            </a:r>
          </a:p>
          <a:p>
            <a:pPr algn="ctr"/>
            <a:r>
              <a:rPr lang="ru-RU" sz="3200" b="1" dirty="0" smtClean="0"/>
              <a:t>Т</a:t>
            </a:r>
          </a:p>
          <a:p>
            <a:pPr algn="ctr"/>
            <a:r>
              <a:rPr lang="ru-RU" sz="3200" b="1" dirty="0" smtClean="0"/>
              <a:t>В</a:t>
            </a:r>
          </a:p>
          <a:p>
            <a:pPr algn="ctr"/>
            <a:r>
              <a:rPr lang="ru-RU" sz="3200" b="1" dirty="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3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6" grpId="0" animBg="1"/>
      <p:bldP spid="43050" grpId="0"/>
      <p:bldP spid="430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579438"/>
            <a:ext cx="6096016" cy="563562"/>
          </a:xfrm>
        </p:spPr>
        <p:txBody>
          <a:bodyPr/>
          <a:lstStyle/>
          <a:p>
            <a:pPr algn="ctr"/>
            <a:r>
              <a:rPr lang="ru-RU" sz="4400" dirty="0" smtClean="0"/>
              <a:t>ЭТНОС</a:t>
            </a:r>
            <a:endParaRPr lang="en-US" sz="4400" dirty="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invGray">
          <a:xfrm>
            <a:off x="0" y="1524000"/>
            <a:ext cx="6096000" cy="44958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105EA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285720" y="2133600"/>
            <a:ext cx="428628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4000" b="1" dirty="0" smtClean="0"/>
              <a:t>ИНТЕГРАЦИЯ</a:t>
            </a:r>
            <a:endParaRPr lang="en-US" sz="4000" b="1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214282" y="4214818"/>
            <a:ext cx="432435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200" b="1" dirty="0" smtClean="0"/>
              <a:t>ДИФФЕРЕНЦИАЦИЯ</a:t>
            </a:r>
            <a:endParaRPr lang="en-US" sz="3200" b="1" dirty="0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black">
          <a:xfrm>
            <a:off x="5943600" y="3124200"/>
            <a:ext cx="32004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МЕЖЭТНИЧЕСКИЕ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ОТНОШЕНИЯ</a:t>
            </a:r>
            <a:endParaRPr lang="en-US" sz="24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6" name="Picture 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59600"/>
          </a:xfrm>
          <a:noFill/>
          <a:ln/>
        </p:spPr>
      </p:pic>
      <p:sp>
        <p:nvSpPr>
          <p:cNvPr id="55296" name="Text Box 0" descr="Голубая тисненая бумага"/>
          <p:cNvSpPr txBox="1">
            <a:spLocks noChangeArrowheads="1"/>
          </p:cNvSpPr>
          <p:nvPr/>
        </p:nvSpPr>
        <p:spPr bwMode="auto">
          <a:xfrm>
            <a:off x="2628900" y="1628775"/>
            <a:ext cx="2447925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позитивные</a:t>
            </a:r>
          </a:p>
        </p:txBody>
      </p:sp>
      <p:sp>
        <p:nvSpPr>
          <p:cNvPr id="55297" name="Text Box 1" descr="Голубая тисненая бумага"/>
          <p:cNvSpPr txBox="1">
            <a:spLocks noChangeArrowheads="1"/>
          </p:cNvSpPr>
          <p:nvPr/>
        </p:nvSpPr>
        <p:spPr bwMode="auto">
          <a:xfrm>
            <a:off x="5437188" y="1628775"/>
            <a:ext cx="2447925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негативные</a:t>
            </a:r>
          </a:p>
        </p:txBody>
      </p:sp>
      <p:sp>
        <p:nvSpPr>
          <p:cNvPr id="55299" name="Text Box 3" descr="Голубая тисненая бумага"/>
          <p:cNvSpPr txBox="1">
            <a:spLocks noChangeArrowheads="1"/>
          </p:cNvSpPr>
          <p:nvPr/>
        </p:nvSpPr>
        <p:spPr bwMode="auto">
          <a:xfrm>
            <a:off x="0" y="2636838"/>
            <a:ext cx="2305050" cy="442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0000"/>
                </a:solidFill>
              </a:rPr>
              <a:t>формальные</a:t>
            </a:r>
          </a:p>
        </p:txBody>
      </p:sp>
      <p:sp>
        <p:nvSpPr>
          <p:cNvPr id="55300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34925" y="4437063"/>
            <a:ext cx="2592388" cy="442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b="1">
                <a:solidFill>
                  <a:srgbClr val="000000"/>
                </a:solidFill>
              </a:rPr>
              <a:t>неформальные</a:t>
            </a:r>
          </a:p>
        </p:txBody>
      </p:sp>
      <p:sp>
        <p:nvSpPr>
          <p:cNvPr id="55303" name="Text Box 7" descr="Голубая тисненая бумага"/>
          <p:cNvSpPr txBox="1">
            <a:spLocks noChangeArrowheads="1"/>
          </p:cNvSpPr>
          <p:nvPr/>
        </p:nvSpPr>
        <p:spPr bwMode="auto">
          <a:xfrm>
            <a:off x="5364163" y="2276475"/>
            <a:ext cx="719137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Ф-</a:t>
            </a:r>
          </a:p>
        </p:txBody>
      </p:sp>
      <p:sp>
        <p:nvSpPr>
          <p:cNvPr id="55305" name="Text Box 9" descr="Голубая тисненая бумага"/>
          <p:cNvSpPr txBox="1">
            <a:spLocks noChangeArrowheads="1"/>
          </p:cNvSpPr>
          <p:nvPr/>
        </p:nvSpPr>
        <p:spPr bwMode="auto">
          <a:xfrm>
            <a:off x="2698750" y="4076700"/>
            <a:ext cx="649288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Н+</a:t>
            </a:r>
          </a:p>
        </p:txBody>
      </p:sp>
      <p:sp>
        <p:nvSpPr>
          <p:cNvPr id="55304" name="Text Box 8" descr="Голубая тисненая бумага"/>
          <p:cNvSpPr txBox="1">
            <a:spLocks noChangeArrowheads="1"/>
          </p:cNvSpPr>
          <p:nvPr/>
        </p:nvSpPr>
        <p:spPr bwMode="auto">
          <a:xfrm>
            <a:off x="2700338" y="2349500"/>
            <a:ext cx="647700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Ф+</a:t>
            </a:r>
          </a:p>
        </p:txBody>
      </p:sp>
      <p:sp>
        <p:nvSpPr>
          <p:cNvPr id="55306" name="Text Box 10" descr="Голубая тисненая бумага"/>
          <p:cNvSpPr txBox="1">
            <a:spLocks noChangeArrowheads="1"/>
          </p:cNvSpPr>
          <p:nvPr/>
        </p:nvSpPr>
        <p:spPr bwMode="auto">
          <a:xfrm>
            <a:off x="5435600" y="4149725"/>
            <a:ext cx="504825" cy="396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Н-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700338" y="2205038"/>
            <a:ext cx="5327650" cy="3600450"/>
          </a:xfrm>
          <a:prstGeom prst="rect">
            <a:avLst/>
          </a:prstGeom>
          <a:noFill/>
          <a:ln w="444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8" name="Rectangle 12" descr="Голубая тисненая бумага"/>
          <p:cNvSpPr>
            <a:spLocks noChangeArrowheads="1"/>
          </p:cNvSpPr>
          <p:nvPr/>
        </p:nvSpPr>
        <p:spPr bwMode="auto">
          <a:xfrm>
            <a:off x="500034" y="357166"/>
            <a:ext cx="8172450" cy="66673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Социальный </a:t>
            </a: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контроль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1000108"/>
            <a:ext cx="1857388" cy="857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?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ИНСТИТУТЫ</a:t>
            </a:r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85786" y="2747074"/>
            <a:ext cx="7786742" cy="1809752"/>
            <a:chOff x="624" y="1152"/>
            <a:chExt cx="4080" cy="720"/>
          </a:xfrm>
        </p:grpSpPr>
        <p:sp>
          <p:nvSpPr>
            <p:cNvPr id="3584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320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35850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1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2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3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</p:grpSp>
        <p:sp>
          <p:nvSpPr>
            <p:cNvPr id="35854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3200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35856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7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8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59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</p:grpSp>
        <p:sp>
          <p:nvSpPr>
            <p:cNvPr id="35860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3200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35862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63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64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  <p:sp>
            <p:nvSpPr>
              <p:cNvPr id="35865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3200"/>
              </a:p>
            </p:txBody>
          </p:sp>
        </p:grpSp>
        <p:sp>
          <p:nvSpPr>
            <p:cNvPr id="35866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3200"/>
            </a:p>
          </p:txBody>
        </p:sp>
      </p:grpSp>
      <p:sp>
        <p:nvSpPr>
          <p:cNvPr id="35867" name="Rectangle 27"/>
          <p:cNvSpPr>
            <a:spLocks noChangeArrowheads="1"/>
          </p:cNvSpPr>
          <p:nvPr/>
        </p:nvSpPr>
        <p:spPr bwMode="gray">
          <a:xfrm>
            <a:off x="285720" y="3137600"/>
            <a:ext cx="3500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ГОСУДАРСТВО</a:t>
            </a:r>
            <a:endParaRPr lang="en-US" sz="3200" b="1" dirty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gray">
          <a:xfrm>
            <a:off x="2857488" y="3786190"/>
            <a:ext cx="19958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СЕМЬЯ</a:t>
            </a:r>
            <a:endParaRPr lang="en-US" sz="3200" b="1" dirty="0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gray">
          <a:xfrm>
            <a:off x="4786314" y="3000372"/>
            <a:ext cx="23574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РЕЛИГИЯ</a:t>
            </a:r>
            <a:endParaRPr lang="en-US" sz="3200" b="1" dirty="0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gray">
          <a:xfrm>
            <a:off x="6143636" y="3643314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ЭКОНОМИКА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/>
      <p:bldP spid="35868" grpId="0"/>
      <p:bldP spid="35869" grpId="0"/>
      <p:bldP spid="358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СЕМЬЯ</a:t>
            </a:r>
            <a:endParaRPr lang="en-US" sz="60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95600" y="1981200"/>
            <a:ext cx="3197225" cy="2890838"/>
            <a:chOff x="1872" y="1824"/>
            <a:chExt cx="2014" cy="1821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39948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39949" name="AutoShape 13"/>
          <p:cNvSpPr>
            <a:spLocks noChangeArrowheads="1"/>
          </p:cNvSpPr>
          <p:nvPr/>
        </p:nvSpPr>
        <p:spPr bwMode="gray">
          <a:xfrm>
            <a:off x="0" y="35814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gray">
          <a:xfrm>
            <a:off x="0" y="30480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gray">
          <a:xfrm>
            <a:off x="0" y="2514600"/>
            <a:ext cx="2667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gray">
          <a:xfrm>
            <a:off x="6324600" y="35814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gray">
          <a:xfrm>
            <a:off x="6324600" y="30480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gray">
          <a:xfrm>
            <a:off x="6324600" y="2514600"/>
            <a:ext cx="28194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gray">
          <a:xfrm>
            <a:off x="3810000" y="3048000"/>
            <a:ext cx="1299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СЕМЬЯ</a:t>
            </a:r>
            <a:endParaRPr lang="en-US" sz="2400" b="1" dirty="0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blackWhite">
          <a:xfrm>
            <a:off x="2557463" y="5029200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latin typeface="Verdana" pitchFamily="34" charset="0"/>
              </a:rPr>
              <a:t>ФУНКЦИИ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gray">
          <a:xfrm>
            <a:off x="0" y="2500306"/>
            <a:ext cx="270144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Репродуктивная</a:t>
            </a:r>
          </a:p>
          <a:p>
            <a:pPr algn="ctr" eaLnBrk="0" hangingPunct="0"/>
            <a:endParaRPr lang="en-US" dirty="0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gray">
          <a:xfrm>
            <a:off x="0" y="3000372"/>
            <a:ext cx="2524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/>
              <a:t>В</a:t>
            </a:r>
            <a:r>
              <a:rPr lang="ru-RU" sz="2000" b="1" dirty="0" smtClean="0"/>
              <a:t>оспроизводства </a:t>
            </a:r>
          </a:p>
          <a:p>
            <a:pPr algn="ctr" eaLnBrk="0" hangingPunct="0"/>
            <a:r>
              <a:rPr lang="ru-RU" sz="2000" b="1" dirty="0" smtClean="0"/>
              <a:t>рабочей силы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gray">
          <a:xfrm>
            <a:off x="0" y="3714752"/>
            <a:ext cx="270375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Воспитательная</a:t>
            </a:r>
          </a:p>
          <a:p>
            <a:pPr algn="ctr" eaLnBrk="0" hangingPunct="0"/>
            <a:endParaRPr lang="en-US" dirty="0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gray">
          <a:xfrm>
            <a:off x="6286512" y="2571745"/>
            <a:ext cx="2857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Х</a:t>
            </a:r>
            <a:r>
              <a:rPr lang="ru-RU" sz="2000" b="1" dirty="0" smtClean="0"/>
              <a:t>озяйственно-</a:t>
            </a:r>
          </a:p>
          <a:p>
            <a:pPr algn="ctr" eaLnBrk="0" hangingPunct="0"/>
            <a:r>
              <a:rPr lang="ru-RU" sz="2000" b="1" dirty="0" smtClean="0"/>
              <a:t>бытовая</a:t>
            </a:r>
          </a:p>
          <a:p>
            <a:pPr algn="ctr" eaLnBrk="0" hangingPunct="0"/>
            <a:endParaRPr lang="en-US" sz="2000" b="1" dirty="0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gray">
          <a:xfrm>
            <a:off x="6858016" y="3143248"/>
            <a:ext cx="178253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err="1" smtClean="0"/>
              <a:t>Досуговая</a:t>
            </a:r>
            <a:endParaRPr lang="ru-RU" sz="2400" b="1" dirty="0" smtClean="0"/>
          </a:p>
          <a:p>
            <a:pPr algn="ctr" eaLnBrk="0" hangingPunct="0"/>
            <a:endParaRPr lang="en-US" dirty="0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gray">
          <a:xfrm>
            <a:off x="6537260" y="3643314"/>
            <a:ext cx="2660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/>
              <a:t>Эмоциональная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 smtClean="0"/>
              <a:t>Молодежь</a:t>
            </a:r>
            <a:r>
              <a:rPr lang="en-GB" sz="2800" dirty="0" smtClean="0"/>
              <a:t> </a:t>
            </a:r>
            <a:r>
              <a:rPr lang="en-GB" sz="2800" dirty="0" err="1" smtClean="0"/>
              <a:t>как</a:t>
            </a:r>
            <a:r>
              <a:rPr lang="en-GB" sz="2800" dirty="0" smtClean="0"/>
              <a:t> </a:t>
            </a:r>
            <a:r>
              <a:rPr lang="en-GB" sz="2800" dirty="0" err="1" smtClean="0"/>
              <a:t>социальная</a:t>
            </a:r>
            <a:r>
              <a:rPr lang="en-GB" sz="2800" dirty="0" smtClean="0"/>
              <a:t> </a:t>
            </a:r>
            <a:r>
              <a:rPr lang="en-GB" sz="2800" dirty="0" err="1" smtClean="0"/>
              <a:t>группа</a:t>
            </a:r>
            <a:endParaRPr lang="en-US" sz="2800" dirty="0"/>
          </a:p>
        </p:txBody>
      </p:sp>
      <p:sp>
        <p:nvSpPr>
          <p:cNvPr id="55299" name="Freeform 3"/>
          <p:cNvSpPr>
            <a:spLocks noEditPoints="1"/>
          </p:cNvSpPr>
          <p:nvPr/>
        </p:nvSpPr>
        <p:spPr bwMode="gray">
          <a:xfrm>
            <a:off x="8382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5072066" y="2071678"/>
            <a:ext cx="3857652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ВОЗРАСТНЫЕ</a:t>
            </a:r>
          </a:p>
          <a:p>
            <a:pPr algn="ctr"/>
            <a:r>
              <a:rPr lang="ru-RU" sz="4000" b="1" dirty="0" smtClean="0"/>
              <a:t>ГРАНИЦЫ</a:t>
            </a:r>
            <a:endParaRPr lang="en-US" sz="4000" b="1" dirty="0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gray">
          <a:xfrm rot="-723406">
            <a:off x="3154363" y="49276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gray">
          <a:xfrm>
            <a:off x="3086100" y="37084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gray">
          <a:xfrm>
            <a:off x="3106738" y="37179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gray">
          <a:xfrm>
            <a:off x="3124200" y="37338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gray">
          <a:xfrm>
            <a:off x="3216275" y="37782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gray">
          <a:xfrm>
            <a:off x="3500430" y="3929066"/>
            <a:ext cx="869149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8000" b="1" dirty="0">
                <a:solidFill>
                  <a:srgbClr val="FF0000"/>
                </a:solidFill>
              </a:rPr>
              <a:t>Х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gray">
          <a:xfrm rot="-772996">
            <a:off x="1325563" y="43180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49363" y="3327400"/>
            <a:ext cx="1371600" cy="1441450"/>
            <a:chOff x="732" y="2112"/>
            <a:chExt cx="842" cy="860"/>
          </a:xfrm>
        </p:grpSpPr>
        <p:sp>
          <p:nvSpPr>
            <p:cNvPr id="55338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428" cy="3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</a:rPr>
                <a:t>25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343" name="Oval 47"/>
          <p:cNvSpPr>
            <a:spLocks noChangeArrowheads="1"/>
          </p:cNvSpPr>
          <p:nvPr/>
        </p:nvSpPr>
        <p:spPr bwMode="gray">
          <a:xfrm>
            <a:off x="990600" y="25622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44" name="Oval 48"/>
          <p:cNvSpPr>
            <a:spLocks noChangeArrowheads="1"/>
          </p:cNvSpPr>
          <p:nvPr/>
        </p:nvSpPr>
        <p:spPr bwMode="gray">
          <a:xfrm>
            <a:off x="1066800" y="19558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5" name="Oval 49"/>
          <p:cNvSpPr>
            <a:spLocks noChangeArrowheads="1"/>
          </p:cNvSpPr>
          <p:nvPr/>
        </p:nvSpPr>
        <p:spPr bwMode="gray">
          <a:xfrm>
            <a:off x="1079500" y="19605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6" name="Oval 50"/>
          <p:cNvSpPr>
            <a:spLocks noChangeArrowheads="1"/>
          </p:cNvSpPr>
          <p:nvPr/>
        </p:nvSpPr>
        <p:spPr bwMode="gray">
          <a:xfrm>
            <a:off x="1090613" y="19716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7" name="Oval 51"/>
          <p:cNvSpPr>
            <a:spLocks noChangeArrowheads="1"/>
          </p:cNvSpPr>
          <p:nvPr/>
        </p:nvSpPr>
        <p:spPr bwMode="gray">
          <a:xfrm>
            <a:off x="1144588" y="19970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gray">
          <a:xfrm>
            <a:off x="1214414" y="2214554"/>
            <a:ext cx="58541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gray">
          <a:xfrm>
            <a:off x="2286000" y="20320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gray">
          <a:xfrm>
            <a:off x="2408238" y="14986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gray">
          <a:xfrm>
            <a:off x="2417763" y="15017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2" name="Oval 56"/>
          <p:cNvSpPr>
            <a:spLocks noChangeArrowheads="1"/>
          </p:cNvSpPr>
          <p:nvPr/>
        </p:nvSpPr>
        <p:spPr bwMode="gray">
          <a:xfrm>
            <a:off x="2424113" y="15081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3" name="Oval 57"/>
          <p:cNvSpPr>
            <a:spLocks noChangeArrowheads="1"/>
          </p:cNvSpPr>
          <p:nvPr/>
        </p:nvSpPr>
        <p:spPr bwMode="gray">
          <a:xfrm>
            <a:off x="2460625" y="15271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4" name="Text Box 58"/>
          <p:cNvSpPr txBox="1">
            <a:spLocks noChangeArrowheads="1"/>
          </p:cNvSpPr>
          <p:nvPr/>
        </p:nvSpPr>
        <p:spPr bwMode="gray">
          <a:xfrm>
            <a:off x="2500298" y="1571612"/>
            <a:ext cx="44114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1285852" y="2143116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1500166" y="3714752"/>
            <a:ext cx="785818" cy="7143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СТРАТИФИКАЦИИ</a:t>
            </a:r>
            <a:endParaRPr lang="en-US" dirty="0"/>
          </a:p>
        </p:txBody>
      </p:sp>
      <p:grpSp>
        <p:nvGrpSpPr>
          <p:cNvPr id="38992" name="Group 80"/>
          <p:cNvGrpSpPr>
            <a:grpSpLocks/>
          </p:cNvGrpSpPr>
          <p:nvPr/>
        </p:nvGrpSpPr>
        <p:grpSpPr bwMode="auto">
          <a:xfrm>
            <a:off x="3335338" y="4875213"/>
            <a:ext cx="5275262" cy="1308100"/>
            <a:chOff x="1702" y="3062"/>
            <a:chExt cx="3855" cy="867"/>
          </a:xfrm>
        </p:grpSpPr>
        <p:sp>
          <p:nvSpPr>
            <p:cNvPr id="38952" name="Freeform 40"/>
            <p:cNvSpPr>
              <a:spLocks/>
            </p:cNvSpPr>
            <p:nvPr/>
          </p:nvSpPr>
          <p:spPr bwMode="gray">
            <a:xfrm>
              <a:off x="4877" y="3062"/>
              <a:ext cx="680" cy="866"/>
            </a:xfrm>
            <a:custGeom>
              <a:avLst/>
              <a:gdLst/>
              <a:ahLst/>
              <a:cxnLst>
                <a:cxn ang="0">
                  <a:pos x="399" y="1078"/>
                </a:cxn>
                <a:cxn ang="0">
                  <a:pos x="0" y="459"/>
                </a:cxn>
                <a:cxn ang="0">
                  <a:pos x="374" y="0"/>
                </a:cxn>
                <a:cxn ang="0">
                  <a:pos x="846" y="536"/>
                </a:cxn>
                <a:cxn ang="0">
                  <a:pos x="399" y="1078"/>
                </a:cxn>
              </a:cxnLst>
              <a:rect l="0" t="0" r="r" b="b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shade val="69804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3" name="Freeform 41"/>
            <p:cNvSpPr>
              <a:spLocks/>
            </p:cNvSpPr>
            <p:nvPr/>
          </p:nvSpPr>
          <p:spPr bwMode="gray">
            <a:xfrm>
              <a:off x="2010" y="3062"/>
              <a:ext cx="3168" cy="369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3573" y="459"/>
                </a:cxn>
                <a:cxn ang="0">
                  <a:pos x="3946" y="0"/>
                </a:cxn>
                <a:cxn ang="0">
                  <a:pos x="505" y="0"/>
                </a:cxn>
                <a:cxn ang="0">
                  <a:pos x="0" y="459"/>
                </a:cxn>
              </a:cxnLst>
              <a:rect l="0" t="0" r="r" b="b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6666FF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4" name="Freeform 42"/>
            <p:cNvSpPr>
              <a:spLocks/>
            </p:cNvSpPr>
            <p:nvPr/>
          </p:nvSpPr>
          <p:spPr bwMode="gray">
            <a:xfrm>
              <a:off x="1702" y="3429"/>
              <a:ext cx="3497" cy="500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3954" y="0"/>
                </a:cxn>
                <a:cxn ang="0">
                  <a:pos x="4356" y="622"/>
                </a:cxn>
                <a:cxn ang="0">
                  <a:pos x="0" y="622"/>
                </a:cxn>
                <a:cxn ang="0">
                  <a:pos x="383" y="0"/>
                </a:cxn>
              </a:cxnLst>
              <a:rect l="0" t="0" r="r" b="b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gradFill rotWithShape="0">
              <a:gsLst>
                <a:gs pos="0">
                  <a:srgbClr val="6666FF">
                    <a:gamma/>
                    <a:tint val="66667"/>
                    <a:invGamma/>
                  </a:srgbClr>
                </a:gs>
                <a:gs pos="100000">
                  <a:srgbClr val="6666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1" name="Group 79"/>
          <p:cNvGrpSpPr>
            <a:grpSpLocks/>
          </p:cNvGrpSpPr>
          <p:nvPr/>
        </p:nvGrpSpPr>
        <p:grpSpPr bwMode="auto">
          <a:xfrm>
            <a:off x="3849688" y="4092575"/>
            <a:ext cx="4179887" cy="1181100"/>
            <a:chOff x="2069" y="2572"/>
            <a:chExt cx="3054" cy="784"/>
          </a:xfrm>
        </p:grpSpPr>
        <p:sp>
          <p:nvSpPr>
            <p:cNvPr id="38955" name="Freeform 43"/>
            <p:cNvSpPr>
              <a:spLocks/>
            </p:cNvSpPr>
            <p:nvPr/>
          </p:nvSpPr>
          <p:spPr bwMode="gray">
            <a:xfrm>
              <a:off x="4522" y="2572"/>
              <a:ext cx="601" cy="784"/>
            </a:xfrm>
            <a:custGeom>
              <a:avLst/>
              <a:gdLst/>
              <a:ahLst/>
              <a:cxnLst>
                <a:cxn ang="0">
                  <a:pos x="382" y="976"/>
                </a:cxn>
                <a:cxn ang="0">
                  <a:pos x="0" y="342"/>
                </a:cxn>
                <a:cxn ang="0">
                  <a:pos x="280" y="0"/>
                </a:cxn>
                <a:cxn ang="0">
                  <a:pos x="748" y="538"/>
                </a:cxn>
                <a:cxn ang="0">
                  <a:pos x="382" y="976"/>
                </a:cxn>
              </a:cxnLst>
              <a:rect l="0" t="0" r="r" b="b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shade val="7294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6" name="Freeform 44"/>
            <p:cNvSpPr>
              <a:spLocks/>
            </p:cNvSpPr>
            <p:nvPr/>
          </p:nvSpPr>
          <p:spPr bwMode="gray">
            <a:xfrm>
              <a:off x="2370" y="2572"/>
              <a:ext cx="2380" cy="276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2684" y="343"/>
                </a:cxn>
                <a:cxn ang="0">
                  <a:pos x="2963" y="0"/>
                </a:cxn>
                <a:cxn ang="0">
                  <a:pos x="531" y="1"/>
                </a:cxn>
                <a:cxn ang="0">
                  <a:pos x="0" y="343"/>
                </a:cxn>
              </a:cxnLst>
              <a:rect l="0" t="0" r="r" b="b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rgbClr val="00CC99"/>
                </a:gs>
                <a:gs pos="100000">
                  <a:srgbClr val="00CC99">
                    <a:gamma/>
                    <a:shade val="44314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7" name="Freeform 45"/>
            <p:cNvSpPr>
              <a:spLocks/>
            </p:cNvSpPr>
            <p:nvPr/>
          </p:nvSpPr>
          <p:spPr bwMode="gray">
            <a:xfrm>
              <a:off x="2069" y="2847"/>
              <a:ext cx="2763" cy="509"/>
            </a:xfrm>
            <a:custGeom>
              <a:avLst/>
              <a:gdLst/>
              <a:ahLst/>
              <a:cxnLst>
                <a:cxn ang="0">
                  <a:pos x="0" y="633"/>
                </a:cxn>
                <a:cxn ang="0">
                  <a:pos x="3442" y="633"/>
                </a:cxn>
                <a:cxn ang="0">
                  <a:pos x="3060" y="0"/>
                </a:cxn>
                <a:cxn ang="0">
                  <a:pos x="377" y="0"/>
                </a:cxn>
                <a:cxn ang="0">
                  <a:pos x="0" y="633"/>
                </a:cxn>
              </a:cxnLst>
              <a:rect l="0" t="0" r="r" b="b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gradFill rotWithShape="0">
              <a:gsLst>
                <a:gs pos="0">
                  <a:srgbClr val="00CC99">
                    <a:gamma/>
                    <a:tint val="47451"/>
                    <a:invGamma/>
                  </a:srgbClr>
                </a:gs>
                <a:gs pos="100000">
                  <a:srgbClr val="00CC99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0" name="Group 78"/>
          <p:cNvGrpSpPr>
            <a:grpSpLocks/>
          </p:cNvGrpSpPr>
          <p:nvPr/>
        </p:nvGrpSpPr>
        <p:grpSpPr bwMode="auto">
          <a:xfrm>
            <a:off x="4343400" y="3313113"/>
            <a:ext cx="3108325" cy="1027112"/>
            <a:chOff x="2422" y="2087"/>
            <a:chExt cx="2271" cy="681"/>
          </a:xfrm>
        </p:grpSpPr>
        <p:sp>
          <p:nvSpPr>
            <p:cNvPr id="38958" name="Freeform 46"/>
            <p:cNvSpPr>
              <a:spLocks/>
            </p:cNvSpPr>
            <p:nvPr/>
          </p:nvSpPr>
          <p:spPr bwMode="gray">
            <a:xfrm>
              <a:off x="4167" y="2087"/>
              <a:ext cx="526" cy="681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F4A70C">
                    <a:gamma/>
                    <a:shade val="7294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gray">
            <a:xfrm>
              <a:off x="2728" y="2087"/>
              <a:ext cx="1589" cy="18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F4A70C">
                    <a:gamma/>
                    <a:shade val="47451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gray">
            <a:xfrm>
              <a:off x="2422" y="2270"/>
              <a:ext cx="2056" cy="498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2560" y="620"/>
                </a:cxn>
                <a:cxn ang="0">
                  <a:pos x="2172" y="0"/>
                </a:cxn>
                <a:cxn ang="0">
                  <a:pos x="382" y="0"/>
                </a:cxn>
                <a:cxn ang="0">
                  <a:pos x="0" y="620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4A70C">
                    <a:gamma/>
                    <a:tint val="47451"/>
                    <a:invGamma/>
                  </a:srgbClr>
                </a:gs>
                <a:gs pos="100000">
                  <a:srgbClr val="F4A70C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89" name="Group 77"/>
          <p:cNvGrpSpPr>
            <a:grpSpLocks/>
          </p:cNvGrpSpPr>
          <p:nvPr/>
        </p:nvGrpSpPr>
        <p:grpSpPr bwMode="auto">
          <a:xfrm>
            <a:off x="4845050" y="2525713"/>
            <a:ext cx="2025650" cy="893762"/>
            <a:chOff x="2780" y="1595"/>
            <a:chExt cx="1481" cy="593"/>
          </a:xfrm>
        </p:grpSpPr>
        <p:sp>
          <p:nvSpPr>
            <p:cNvPr id="38961" name="Freeform 49"/>
            <p:cNvSpPr>
              <a:spLocks/>
            </p:cNvSpPr>
            <p:nvPr/>
          </p:nvSpPr>
          <p:spPr bwMode="gray">
            <a:xfrm>
              <a:off x="3808" y="1595"/>
              <a:ext cx="453" cy="593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shade val="7921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2" name="Freeform 50"/>
            <p:cNvSpPr>
              <a:spLocks/>
            </p:cNvSpPr>
            <p:nvPr/>
          </p:nvSpPr>
          <p:spPr bwMode="gray">
            <a:xfrm>
              <a:off x="3092" y="1595"/>
              <a:ext cx="793" cy="8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C247FF">
                    <a:gamma/>
                    <a:shade val="50980"/>
                    <a:invGamma/>
                  </a:srgb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gray">
            <a:xfrm>
              <a:off x="2780" y="1683"/>
              <a:ext cx="1339" cy="505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1668" y="628"/>
                </a:cxn>
                <a:cxn ang="0">
                  <a:pos x="1281" y="0"/>
                </a:cxn>
                <a:cxn ang="0">
                  <a:pos x="388" y="0"/>
                </a:cxn>
                <a:cxn ang="0">
                  <a:pos x="0" y="628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C247FF">
                    <a:gamma/>
                    <a:tint val="50196"/>
                    <a:invGamma/>
                  </a:srgbClr>
                </a:gs>
                <a:gs pos="100000">
                  <a:srgbClr val="C247FF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93" name="Group 81"/>
          <p:cNvGrpSpPr>
            <a:grpSpLocks/>
          </p:cNvGrpSpPr>
          <p:nvPr/>
        </p:nvGrpSpPr>
        <p:grpSpPr bwMode="auto">
          <a:xfrm>
            <a:off x="1295400" y="2594024"/>
            <a:ext cx="3976347" cy="3563889"/>
            <a:chOff x="624" y="1603"/>
            <a:chExt cx="2153" cy="2324"/>
          </a:xfrm>
        </p:grpSpPr>
        <p:sp>
          <p:nvSpPr>
            <p:cNvPr id="38966" name="Line 54"/>
            <p:cNvSpPr>
              <a:spLocks noChangeShapeType="1"/>
            </p:cNvSpPr>
            <p:nvPr/>
          </p:nvSpPr>
          <p:spPr bwMode="black">
            <a:xfrm flipH="1">
              <a:off x="624" y="3926"/>
              <a:ext cx="106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7" name="Line 55"/>
            <p:cNvSpPr>
              <a:spLocks noChangeShapeType="1"/>
            </p:cNvSpPr>
            <p:nvPr/>
          </p:nvSpPr>
          <p:spPr bwMode="black">
            <a:xfrm flipH="1">
              <a:off x="624" y="3357"/>
              <a:ext cx="13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8" name="Line 56"/>
            <p:cNvSpPr>
              <a:spLocks noChangeShapeType="1"/>
            </p:cNvSpPr>
            <p:nvPr/>
          </p:nvSpPr>
          <p:spPr bwMode="black">
            <a:xfrm flipH="1">
              <a:off x="624" y="2767"/>
              <a:ext cx="160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9" name="Line 57"/>
            <p:cNvSpPr>
              <a:spLocks noChangeShapeType="1"/>
            </p:cNvSpPr>
            <p:nvPr/>
          </p:nvSpPr>
          <p:spPr bwMode="black">
            <a:xfrm flipH="1">
              <a:off x="624" y="2187"/>
              <a:ext cx="18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70" name="Line 58"/>
            <p:cNvSpPr>
              <a:spLocks noChangeShapeType="1"/>
            </p:cNvSpPr>
            <p:nvPr/>
          </p:nvSpPr>
          <p:spPr bwMode="black">
            <a:xfrm flipH="1">
              <a:off x="624" y="1603"/>
              <a:ext cx="2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73" name="Line 61"/>
          <p:cNvSpPr>
            <a:spLocks noChangeShapeType="1"/>
          </p:cNvSpPr>
          <p:nvPr/>
        </p:nvSpPr>
        <p:spPr bwMode="black">
          <a:xfrm>
            <a:off x="1582738" y="2516188"/>
            <a:ext cx="1587" cy="887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4" name="Line 62"/>
          <p:cNvSpPr>
            <a:spLocks noChangeShapeType="1"/>
          </p:cNvSpPr>
          <p:nvPr/>
        </p:nvSpPr>
        <p:spPr bwMode="black">
          <a:xfrm>
            <a:off x="1582738" y="3451225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black">
          <a:xfrm>
            <a:off x="1582738" y="4387850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black">
          <a:xfrm>
            <a:off x="1582738" y="5319713"/>
            <a:ext cx="1587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black">
          <a:xfrm>
            <a:off x="1589088" y="2827338"/>
            <a:ext cx="2622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РАБСТВО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black">
          <a:xfrm>
            <a:off x="1589088" y="3741738"/>
            <a:ext cx="20377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КАСТЫ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black">
          <a:xfrm>
            <a:off x="1589088" y="4656138"/>
            <a:ext cx="3135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СОСЛОВИЯ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black">
          <a:xfrm>
            <a:off x="1589088" y="5570538"/>
            <a:ext cx="2446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 dirty="0" smtClean="0">
                <a:latin typeface="Verdana" pitchFamily="34" charset="0"/>
              </a:rPr>
              <a:t>КЛАССЫ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gray">
          <a:xfrm>
            <a:off x="5500694" y="2786058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gray">
          <a:xfrm>
            <a:off x="5500694" y="3714752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gray">
          <a:xfrm>
            <a:off x="5500694" y="4572008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gray">
          <a:xfrm>
            <a:off x="5429256" y="5572140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8" grpId="0"/>
      <p:bldP spid="38979" grpId="0"/>
      <p:bldP spid="38980" grpId="0"/>
      <p:bldP spid="389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14356"/>
            <a:ext cx="6324600" cy="642942"/>
          </a:xfrm>
        </p:spPr>
        <p:txBody>
          <a:bodyPr/>
          <a:lstStyle/>
          <a:p>
            <a:r>
              <a:rPr lang="ru-RU" sz="2800" dirty="0"/>
              <a:t>СОЦИАЛЬНАЯ СТРАТИФИКАЦИЯ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3152804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357158" y="3095625"/>
            <a:ext cx="3071842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28596" y="3643314"/>
            <a:ext cx="2848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ВЕРТИКАЛЬНАЯ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286116" y="1571612"/>
            <a:ext cx="26455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ВИДЫ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МОБИЛЬНОСТИ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86446" y="3714752"/>
            <a:ext cx="2781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</a:rPr>
              <a:t>ГОРИЗОНТАЛЬНАЯ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/>
      <p:bldP spid="440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849298"/>
          </a:xfrm>
        </p:spPr>
        <p:txBody>
          <a:bodyPr/>
          <a:lstStyle/>
          <a:p>
            <a:pPr algn="ctr"/>
            <a:r>
              <a:rPr lang="ru-RU" sz="2800" dirty="0" smtClean="0"/>
              <a:t>СОЦИАЛЬНЫЕ ЛИФТЫ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19213" y="1768475"/>
            <a:ext cx="6376987" cy="3794125"/>
            <a:chOff x="831" y="1114"/>
            <a:chExt cx="4017" cy="2390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ltGray">
            <a:xfrm>
              <a:off x="1344" y="2669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105EAE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57348" name="Oval 4"/>
            <p:cNvSpPr>
              <a:spLocks noChangeArrowheads="1"/>
            </p:cNvSpPr>
            <p:nvPr/>
          </p:nvSpPr>
          <p:spPr bwMode="ltGray">
            <a:xfrm rot="-998297">
              <a:off x="887" y="1338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29698D">
                    <a:gamma/>
                    <a:tint val="24314"/>
                    <a:invGamma/>
                  </a:srgbClr>
                </a:gs>
                <a:gs pos="100000">
                  <a:srgbClr val="29698D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49" name="Oval 5"/>
            <p:cNvSpPr>
              <a:spLocks noChangeArrowheads="1"/>
            </p:cNvSpPr>
            <p:nvPr/>
          </p:nvSpPr>
          <p:spPr bwMode="ltGray">
            <a:xfrm rot="-998297">
              <a:off x="923" y="1236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33CCCC">
                    <a:gamma/>
                    <a:shade val="63529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0" name="Arc 6"/>
            <p:cNvSpPr>
              <a:spLocks/>
            </p:cNvSpPr>
            <p:nvPr/>
          </p:nvSpPr>
          <p:spPr bwMode="gray">
            <a:xfrm rot="-998297">
              <a:off x="2591" y="1285"/>
              <a:ext cx="1796" cy="969"/>
            </a:xfrm>
            <a:custGeom>
              <a:avLst/>
              <a:gdLst>
                <a:gd name="G0" fmla="+- 0 0 0"/>
                <a:gd name="G1" fmla="+- 14335 0 0"/>
                <a:gd name="G2" fmla="+- 21600 0 0"/>
                <a:gd name="T0" fmla="*/ 16157 w 21600"/>
                <a:gd name="T1" fmla="*/ 0 h 22718"/>
                <a:gd name="T2" fmla="*/ 19907 w 21600"/>
                <a:gd name="T3" fmla="*/ 22718 h 22718"/>
                <a:gd name="T4" fmla="*/ 0 w 21600"/>
                <a:gd name="T5" fmla="*/ 14335 h 22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close/>
                </a:path>
              </a:pathLst>
            </a:custGeom>
            <a:solidFill>
              <a:srgbClr val="0099CC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Arc 7"/>
            <p:cNvSpPr>
              <a:spLocks/>
            </p:cNvSpPr>
            <p:nvPr/>
          </p:nvSpPr>
          <p:spPr bwMode="gray">
            <a:xfrm rot="20601703" flipH="1">
              <a:off x="957" y="2112"/>
              <a:ext cx="1812" cy="1027"/>
            </a:xfrm>
            <a:custGeom>
              <a:avLst/>
              <a:gdLst>
                <a:gd name="G0" fmla="+- 0 0 0"/>
                <a:gd name="G1" fmla="+- 6947 0 0"/>
                <a:gd name="G2" fmla="+- 21600 0 0"/>
                <a:gd name="T0" fmla="*/ 20452 w 21600"/>
                <a:gd name="T1" fmla="*/ 0 h 24439"/>
                <a:gd name="T2" fmla="*/ 12673 w 21600"/>
                <a:gd name="T3" fmla="*/ 24439 h 24439"/>
                <a:gd name="T4" fmla="*/ 0 w 21600"/>
                <a:gd name="T5" fmla="*/ 6947 h 24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close/>
                </a:path>
              </a:pathLst>
            </a:custGeom>
            <a:gradFill rotWithShape="1">
              <a:gsLst>
                <a:gs pos="0">
                  <a:srgbClr val="47ABE3">
                    <a:gamma/>
                    <a:tint val="45490"/>
                    <a:invGamma/>
                  </a:srgbClr>
                </a:gs>
                <a:gs pos="100000">
                  <a:srgbClr val="47ABE3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rc 8"/>
            <p:cNvSpPr>
              <a:spLocks/>
            </p:cNvSpPr>
            <p:nvPr/>
          </p:nvSpPr>
          <p:spPr bwMode="gray">
            <a:xfrm rot="-998297">
              <a:off x="2115" y="1114"/>
              <a:ext cx="1772" cy="893"/>
            </a:xfrm>
            <a:custGeom>
              <a:avLst/>
              <a:gdLst>
                <a:gd name="G0" fmla="+- 4839 0 0"/>
                <a:gd name="G1" fmla="+- 21600 0 0"/>
                <a:gd name="G2" fmla="+- 21600 0 0"/>
                <a:gd name="T0" fmla="*/ 0 w 21397"/>
                <a:gd name="T1" fmla="*/ 549 h 21600"/>
                <a:gd name="T2" fmla="*/ 21397 w 21397"/>
                <a:gd name="T3" fmla="*/ 7730 h 21600"/>
                <a:gd name="T4" fmla="*/ 4839 w 213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AAA0F8">
                    <a:gamma/>
                    <a:shade val="46275"/>
                    <a:invGamma/>
                  </a:srgbClr>
                </a:gs>
                <a:gs pos="100000">
                  <a:srgbClr val="AAA0F8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3" name="Arc 9"/>
            <p:cNvSpPr>
              <a:spLocks/>
            </p:cNvSpPr>
            <p:nvPr/>
          </p:nvSpPr>
          <p:spPr bwMode="gray">
            <a:xfrm rot="20601703" flipH="1">
              <a:off x="831" y="1525"/>
              <a:ext cx="1740" cy="870"/>
            </a:xfrm>
            <a:custGeom>
              <a:avLst/>
              <a:gdLst>
                <a:gd name="G0" fmla="+- 0 0 0"/>
                <a:gd name="G1" fmla="+- 21142 0 0"/>
                <a:gd name="G2" fmla="+- 21600 0 0"/>
                <a:gd name="T0" fmla="*/ 4423 w 20934"/>
                <a:gd name="T1" fmla="*/ 0 h 21142"/>
                <a:gd name="T2" fmla="*/ 20934 w 20934"/>
                <a:gd name="T3" fmla="*/ 15820 h 21142"/>
                <a:gd name="T4" fmla="*/ 0 w 20934"/>
                <a:gd name="T5" fmla="*/ 21142 h 2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close/>
                </a:path>
              </a:pathLst>
            </a:custGeom>
            <a:gradFill rotWithShape="1">
              <a:gsLst>
                <a:gs pos="0">
                  <a:srgbClr val="47ABE3"/>
                </a:gs>
                <a:gs pos="100000">
                  <a:srgbClr val="47ABE3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4" name="Oval 10"/>
            <p:cNvSpPr>
              <a:spLocks noChangeArrowheads="1"/>
            </p:cNvSpPr>
            <p:nvPr/>
          </p:nvSpPr>
          <p:spPr bwMode="gray">
            <a:xfrm rot="-998297">
              <a:off x="1843" y="1686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1260" y="1800"/>
              <a:ext cx="105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ЭКОНОМИКА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2430" y="1260"/>
              <a:ext cx="92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ПОЛИТИКА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3600" y="1530"/>
              <a:ext cx="64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АРМИЯ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58" name="Freeform 14"/>
            <p:cNvSpPr>
              <a:spLocks/>
            </p:cNvSpPr>
            <p:nvPr/>
          </p:nvSpPr>
          <p:spPr bwMode="gray">
            <a:xfrm>
              <a:off x="3936" y="1874"/>
              <a:ext cx="816" cy="1078"/>
            </a:xfrm>
            <a:custGeom>
              <a:avLst/>
              <a:gdLst/>
              <a:ahLst/>
              <a:cxnLst>
                <a:cxn ang="0">
                  <a:pos x="0" y="841"/>
                </a:cxn>
                <a:cxn ang="0">
                  <a:pos x="784" y="0"/>
                </a:cxn>
                <a:cxn ang="0">
                  <a:pos x="816" y="280"/>
                </a:cxn>
                <a:cxn ang="0">
                  <a:pos x="544" y="672"/>
                </a:cxn>
                <a:cxn ang="0">
                  <a:pos x="25" y="1078"/>
                </a:cxn>
                <a:cxn ang="0">
                  <a:pos x="0" y="84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CC">
                    <a:gamma/>
                    <a:tint val="45490"/>
                    <a:invGamma/>
                  </a:srgbClr>
                </a:gs>
                <a:gs pos="100000">
                  <a:srgbClr val="6600CC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7359" name="Arc 15"/>
            <p:cNvSpPr>
              <a:spLocks/>
            </p:cNvSpPr>
            <p:nvPr/>
          </p:nvSpPr>
          <p:spPr bwMode="gray">
            <a:xfrm rot="-1060795">
              <a:off x="2927" y="1878"/>
              <a:ext cx="1880" cy="8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01 w 20601"/>
                <a:gd name="T1" fmla="*/ 6492 h 19523"/>
                <a:gd name="T2" fmla="*/ 9242 w 20601"/>
                <a:gd name="T3" fmla="*/ 19523 h 19523"/>
                <a:gd name="T4" fmla="*/ 0 w 20601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/>
          </p:nvSpPr>
          <p:spPr bwMode="gray">
            <a:xfrm>
              <a:off x="2865" y="2177"/>
              <a:ext cx="1108" cy="779"/>
            </a:xfrm>
            <a:custGeom>
              <a:avLst/>
              <a:gdLst/>
              <a:ahLst/>
              <a:cxnLst>
                <a:cxn ang="0">
                  <a:pos x="1071" y="546"/>
                </a:cxn>
                <a:cxn ang="0">
                  <a:pos x="1108" y="779"/>
                </a:cxn>
                <a:cxn ang="0">
                  <a:pos x="67" y="168"/>
                </a:cxn>
                <a:cxn ang="0">
                  <a:pos x="0" y="0"/>
                </a:cxn>
                <a:cxn ang="0">
                  <a:pos x="1071" y="546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5007A1">
                    <a:gamma/>
                    <a:tint val="45490"/>
                    <a:invGamma/>
                  </a:srgbClr>
                </a:gs>
                <a:gs pos="100000">
                  <a:srgbClr val="5007A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648" y="216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2430" y="2700"/>
              <a:ext cx="49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БРАК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1215" y="2565"/>
              <a:ext cx="82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20A53"/>
                  </a:solidFill>
                </a:rPr>
                <a:t>ЦЕРКОВЬ</a:t>
              </a:r>
              <a:endParaRPr lang="en-US" b="1" dirty="0">
                <a:solidFill>
                  <a:srgbClr val="020A53"/>
                </a:solidFill>
              </a:endParaRPr>
            </a:p>
          </p:txBody>
        </p:sp>
        <p:sp>
          <p:nvSpPr>
            <p:cNvPr id="57364" name="Oval 20"/>
            <p:cNvSpPr>
              <a:spLocks noChangeArrowheads="1"/>
            </p:cNvSpPr>
            <p:nvPr/>
          </p:nvSpPr>
          <p:spPr bwMode="white">
            <a:xfrm rot="-998297">
              <a:off x="1907" y="1845"/>
              <a:ext cx="1629" cy="687"/>
            </a:xfrm>
            <a:prstGeom prst="ellipse">
              <a:avLst/>
            </a:prstGeom>
            <a:gradFill rotWithShape="1">
              <a:gsLst>
                <a:gs pos="0">
                  <a:srgbClr val="003399">
                    <a:gamma/>
                    <a:shade val="46275"/>
                    <a:invGamma/>
                  </a:srgbClr>
                </a:gs>
                <a:gs pos="100000">
                  <a:srgbClr val="003399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gray">
            <a:xfrm>
              <a:off x="2976" y="2426"/>
              <a:ext cx="808" cy="64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52" y="448"/>
                </a:cxn>
                <a:cxn ang="0">
                  <a:pos x="360" y="648"/>
                </a:cxn>
                <a:cxn ang="0">
                  <a:pos x="808" y="424"/>
                </a:cxn>
                <a:cxn ang="0">
                  <a:pos x="104" y="0"/>
                </a:cxn>
                <a:cxn ang="0">
                  <a:pos x="0" y="24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01"/>
              </a:srgb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286380" y="3357562"/>
            <a:ext cx="19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0A53"/>
                </a:solidFill>
              </a:rPr>
              <a:t>ОБРАЗОВАНИЕ</a:t>
            </a:r>
            <a:endParaRPr lang="en-US" b="1" dirty="0">
              <a:solidFill>
                <a:srgbClr val="020A5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920736"/>
          </a:xfrm>
        </p:spPr>
        <p:txBody>
          <a:bodyPr/>
          <a:lstStyle/>
          <a:p>
            <a:r>
              <a:rPr lang="ru-RU" sz="2800" dirty="0" smtClean="0"/>
              <a:t>СОЦИАЛЬНАЯ СТРАТИФИКАЦИЯ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invGray">
          <a:xfrm>
            <a:off x="0" y="1524000"/>
            <a:ext cx="6096000" cy="44958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105EA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533400" y="2133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ПОЛИТИЧЕСКАЯ</a:t>
            </a:r>
            <a:endParaRPr lang="en-US" sz="2800" b="1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5334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ЭКОНОМИЧЕСКАЯ</a:t>
            </a:r>
            <a:endParaRPr lang="en-US" sz="2800" b="1" dirty="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blackWhite">
          <a:xfrm>
            <a:off x="5334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dirty="0" smtClean="0"/>
              <a:t>ПРОФЕССИОНАЛЬНАЯ</a:t>
            </a:r>
            <a:endParaRPr lang="en-US" sz="2800" b="1" dirty="0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black">
          <a:xfrm>
            <a:off x="5715008" y="3124200"/>
            <a:ext cx="3428992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СОЦИАЛЬНОЙ</a:t>
            </a:r>
          </a:p>
          <a:p>
            <a:pPr algn="ctr"/>
            <a:r>
              <a:rPr lang="ru-RU" sz="2400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ДИФФЕРЕНЦИАЦИИ</a:t>
            </a:r>
            <a:endParaRPr lang="en-US" sz="24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КРИТЕРИИ ВЫДЕЛЕНИЯ СТРАТ</a:t>
            </a:r>
            <a:endParaRPr lang="en-US" sz="2800" dirty="0"/>
          </a:p>
        </p:txBody>
      </p:sp>
      <p:sp>
        <p:nvSpPr>
          <p:cNvPr id="55299" name="Freeform 3"/>
          <p:cNvSpPr>
            <a:spLocks noEditPoints="1"/>
          </p:cNvSpPr>
          <p:nvPr/>
        </p:nvSpPr>
        <p:spPr bwMode="gray">
          <a:xfrm>
            <a:off x="8382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gray">
          <a:xfrm rot="-723406">
            <a:off x="3154363" y="492760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gray">
          <a:xfrm>
            <a:off x="3086100" y="37084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gray">
          <a:xfrm>
            <a:off x="3106738" y="37179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gray">
          <a:xfrm>
            <a:off x="3124200" y="37338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gray">
          <a:xfrm>
            <a:off x="3216275" y="37782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gray">
          <a:xfrm>
            <a:off x="3502025" y="4335463"/>
            <a:ext cx="11371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ВЛАСТЬ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gray">
          <a:xfrm rot="-772996">
            <a:off x="1325563" y="431800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49363" y="3327400"/>
            <a:ext cx="2241475" cy="1441450"/>
            <a:chOff x="732" y="2112"/>
            <a:chExt cx="1376" cy="860"/>
          </a:xfrm>
        </p:grpSpPr>
        <p:sp>
          <p:nvSpPr>
            <p:cNvPr id="55338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gray">
            <a:xfrm>
              <a:off x="904" y="2414"/>
              <a:ext cx="1204" cy="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ОБРАЗОВАНИЕ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343" name="Oval 47"/>
          <p:cNvSpPr>
            <a:spLocks noChangeArrowheads="1"/>
          </p:cNvSpPr>
          <p:nvPr/>
        </p:nvSpPr>
        <p:spPr bwMode="gray">
          <a:xfrm>
            <a:off x="990600" y="256222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44" name="Oval 48"/>
          <p:cNvSpPr>
            <a:spLocks noChangeArrowheads="1"/>
          </p:cNvSpPr>
          <p:nvPr/>
        </p:nvSpPr>
        <p:spPr bwMode="gray">
          <a:xfrm>
            <a:off x="1066800" y="19558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5" name="Oval 49"/>
          <p:cNvSpPr>
            <a:spLocks noChangeArrowheads="1"/>
          </p:cNvSpPr>
          <p:nvPr/>
        </p:nvSpPr>
        <p:spPr bwMode="gray">
          <a:xfrm>
            <a:off x="1079500" y="19605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6" name="Oval 50"/>
          <p:cNvSpPr>
            <a:spLocks noChangeArrowheads="1"/>
          </p:cNvSpPr>
          <p:nvPr/>
        </p:nvSpPr>
        <p:spPr bwMode="gray">
          <a:xfrm>
            <a:off x="1090613" y="197167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7" name="Oval 51"/>
          <p:cNvSpPr>
            <a:spLocks noChangeArrowheads="1"/>
          </p:cNvSpPr>
          <p:nvPr/>
        </p:nvSpPr>
        <p:spPr bwMode="gray">
          <a:xfrm>
            <a:off x="1144588" y="199707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gray">
          <a:xfrm>
            <a:off x="1262063" y="2305050"/>
            <a:ext cx="133914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ПРЕСТИЖ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gray">
          <a:xfrm>
            <a:off x="2286000" y="20320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gray">
          <a:xfrm>
            <a:off x="2408238" y="14986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gray">
          <a:xfrm>
            <a:off x="2417763" y="15017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2" name="Oval 56"/>
          <p:cNvSpPr>
            <a:spLocks noChangeArrowheads="1"/>
          </p:cNvSpPr>
          <p:nvPr/>
        </p:nvSpPr>
        <p:spPr bwMode="gray">
          <a:xfrm>
            <a:off x="2424113" y="15081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3" name="Oval 57"/>
          <p:cNvSpPr>
            <a:spLocks noChangeArrowheads="1"/>
          </p:cNvSpPr>
          <p:nvPr/>
        </p:nvSpPr>
        <p:spPr bwMode="gray">
          <a:xfrm>
            <a:off x="2460625" y="15271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55354" name="Text Box 58"/>
          <p:cNvSpPr txBox="1">
            <a:spLocks noChangeArrowheads="1"/>
          </p:cNvSpPr>
          <p:nvPr/>
        </p:nvSpPr>
        <p:spPr bwMode="gray">
          <a:xfrm>
            <a:off x="2478088" y="1722438"/>
            <a:ext cx="101008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ДОХОД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6172200" y="3824288"/>
            <a:ext cx="4715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324600" y="3976688"/>
            <a:ext cx="4715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955672" cy="11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429132"/>
            <a:ext cx="1083931" cy="10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142984"/>
            <a:ext cx="928694" cy="92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143512"/>
            <a:ext cx="1166372" cy="11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graphicFrame>
        <p:nvGraphicFramePr>
          <p:cNvPr id="39" name="Схема 38"/>
          <p:cNvGraphicFramePr/>
          <p:nvPr/>
        </p:nvGraphicFramePr>
        <p:xfrm>
          <a:off x="6072198" y="1571612"/>
          <a:ext cx="278608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5" grpId="0"/>
      <p:bldP spid="553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77860"/>
          </a:xfrm>
        </p:spPr>
        <p:txBody>
          <a:bodyPr/>
          <a:lstStyle/>
          <a:p>
            <a:pPr algn="ctr"/>
            <a:r>
              <a:rPr lang="ru-RU" sz="2800" dirty="0"/>
              <a:t>СОЦИАЛЬНЫЕ РОЛИ И </a:t>
            </a:r>
            <a:r>
              <a:rPr lang="ru-RU" sz="2800" dirty="0" smtClean="0"/>
              <a:t>СТАТУСЫ</a:t>
            </a:r>
            <a:r>
              <a:rPr lang="ru-RU" sz="3600" dirty="0"/>
              <a:t/>
            </a:r>
            <a:br>
              <a:rPr lang="ru-RU" sz="3600" dirty="0"/>
            </a:b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562600" y="3095625"/>
            <a:ext cx="3295680" cy="154782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285720" y="3095625"/>
            <a:ext cx="3143280" cy="14763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85720" y="3643314"/>
            <a:ext cx="299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ПРЕДПИСАННЫЙ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500430" y="1500174"/>
            <a:ext cx="2106026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ТИПЫ 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</a:rPr>
              <a:t>СТАТУСОВ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86446" y="3643314"/>
            <a:ext cx="2995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ДОСТИГАЕМЫЙ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324600" cy="706422"/>
          </a:xfrm>
        </p:spPr>
        <p:txBody>
          <a:bodyPr/>
          <a:lstStyle/>
          <a:p>
            <a:pPr algn="ctr"/>
            <a:r>
              <a:rPr lang="ru-RU" sz="2800" dirty="0" smtClean="0"/>
              <a:t>СОЦИАЛЬНЫЕ РОЛИ И СТАТУСЫ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5643570" y="3071810"/>
            <a:ext cx="2714644" cy="135732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42910" y="3095625"/>
            <a:ext cx="2786090" cy="140494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714348" y="3295650"/>
            <a:ext cx="25622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СОЦИАЛЬНЫЙ 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СТАТУС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500430" y="1643050"/>
            <a:ext cx="211737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</a:rPr>
              <a:t>СРАВНИ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791200" y="3352800"/>
            <a:ext cx="2424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СОЦИАЛЬНАЯ</a:t>
            </a:r>
          </a:p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РОЛЬ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285720" y="4857760"/>
            <a:ext cx="3500462" cy="15001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Это то, кем является человек в обществе</a:t>
            </a:r>
            <a:endParaRPr lang="ru-RU" sz="2400" dirty="0"/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5143504" y="4929198"/>
            <a:ext cx="3714776" cy="14287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Это ожидаемое поведение человека, обладающего каким-либо </a:t>
            </a:r>
            <a:r>
              <a:rPr lang="ru-RU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статусом.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642918"/>
            <a:ext cx="764383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отличие от авторитета личности, престиж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-15182" y="1267873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зависит от антуража</a:t>
            </a: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2099" y="2240868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отражает степень признания окружающими личных и деловых качеств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-29911" y="3294541"/>
            <a:ext cx="9143999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социальной позиции, занимаемой в обществе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-15182" y="4365104"/>
            <a:ext cx="9199043" cy="792088"/>
          </a:xfrm>
          <a:prstGeom prst="rect">
            <a:avLst/>
          </a:prstGeom>
          <a:gradFill>
            <a:gsLst>
              <a:gs pos="100000">
                <a:srgbClr val="C00000">
                  <a:alpha val="31000"/>
                </a:srgbClr>
              </a:gs>
              <a:gs pos="10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особой силой подчинения одних людей другим</a:t>
            </a:r>
          </a:p>
        </p:txBody>
      </p:sp>
    </p:spTree>
    <p:extLst>
      <p:ext uri="{BB962C8B-B14F-4D97-AF65-F5344CB8AC3E}">
        <p14:creationId xmlns="" xmlns:p14="http://schemas.microsoft.com/office/powerpoint/2010/main" val="18015739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4d">
  <a:themeElements>
    <a:clrScheme name="sample_dark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331A82"/>
        </a:dk2>
        <a:lt2>
          <a:srgbClr val="CFB5F5"/>
        </a:lt2>
        <a:accent1>
          <a:srgbClr val="557FE7"/>
        </a:accent1>
        <a:accent2>
          <a:srgbClr val="218CB7"/>
        </a:accent2>
        <a:accent3>
          <a:srgbClr val="ADABC1"/>
        </a:accent3>
        <a:accent4>
          <a:srgbClr val="DADADA"/>
        </a:accent4>
        <a:accent5>
          <a:srgbClr val="B4C0F1"/>
        </a:accent5>
        <a:accent6>
          <a:srgbClr val="1D7EA6"/>
        </a:accent6>
        <a:hlink>
          <a:srgbClr val="7B2B9B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cdb2004214d</Template>
  <TotalTime>406</TotalTime>
  <Words>176</Words>
  <Application>Microsoft PowerPoint</Application>
  <PresentationFormat>Экран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cdb2004214d</vt:lpstr>
      <vt:lpstr>СОЦИАЛЬНАЯ СФЕРА</vt:lpstr>
      <vt:lpstr>ТИПЫ СТРАТИФИКАЦИИ</vt:lpstr>
      <vt:lpstr>СОЦИАЛЬНАЯ СТРАТИФИКАЦИЯ </vt:lpstr>
      <vt:lpstr>СОЦИАЛЬНЫЕ ЛИФТЫ </vt:lpstr>
      <vt:lpstr>СОЦИАЛЬНАЯ СТРАТИФИКАЦИЯ </vt:lpstr>
      <vt:lpstr>КРИТЕРИИ ВЫДЕЛЕНИЯ СТРАТ</vt:lpstr>
      <vt:lpstr>СОЦИАЛЬНЫЕ РОЛИ И СТАТУСЫ </vt:lpstr>
      <vt:lpstr>СОЦИАЛЬНЫЕ РОЛИ И СТАТУСЫ </vt:lpstr>
      <vt:lpstr>Слайд 9</vt:lpstr>
      <vt:lpstr>ЭТНИЧЕСКИЕ ОБЩНОСТИ </vt:lpstr>
      <vt:lpstr>ЭТНОС</vt:lpstr>
      <vt:lpstr>Слайд 12</vt:lpstr>
      <vt:lpstr>СОЦИАЛЬНЫЕ ИНСТИТУТЫ</vt:lpstr>
      <vt:lpstr>СЕМЬЯ</vt:lpstr>
      <vt:lpstr>Молодежь как социальная группа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СФЕРА</dc:title>
  <dc:creator>Светлана</dc:creator>
  <cp:lastModifiedBy>Пользователь Windows</cp:lastModifiedBy>
  <cp:revision>57</cp:revision>
  <dcterms:created xsi:type="dcterms:W3CDTF">2011-03-16T14:17:15Z</dcterms:created>
  <dcterms:modified xsi:type="dcterms:W3CDTF">2020-04-09T13:23:24Z</dcterms:modified>
</cp:coreProperties>
</file>