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7" r:id="rId4"/>
    <p:sldId id="279" r:id="rId5"/>
    <p:sldId id="280" r:id="rId6"/>
    <p:sldId id="282" r:id="rId7"/>
    <p:sldId id="281" r:id="rId8"/>
    <p:sldId id="269" r:id="rId9"/>
    <p:sldId id="268" r:id="rId10"/>
    <p:sldId id="283" r:id="rId11"/>
    <p:sldId id="284" r:id="rId12"/>
    <p:sldId id="285" r:id="rId13"/>
    <p:sldId id="291" r:id="rId14"/>
    <p:sldId id="286" r:id="rId15"/>
    <p:sldId id="287" r:id="rId16"/>
    <p:sldId id="267" r:id="rId17"/>
    <p:sldId id="265" r:id="rId18"/>
    <p:sldId id="264" r:id="rId19"/>
    <p:sldId id="288" r:id="rId20"/>
    <p:sldId id="292" r:id="rId21"/>
    <p:sldId id="293" r:id="rId22"/>
    <p:sldId id="289" r:id="rId23"/>
    <p:sldId id="294" r:id="rId24"/>
    <p:sldId id="295" r:id="rId25"/>
    <p:sldId id="296" r:id="rId26"/>
    <p:sldId id="300" r:id="rId27"/>
    <p:sldId id="302" r:id="rId28"/>
    <p:sldId id="301" r:id="rId29"/>
    <p:sldId id="270" r:id="rId30"/>
    <p:sldId id="297" r:id="rId31"/>
    <p:sldId id="303" r:id="rId32"/>
    <p:sldId id="298" r:id="rId33"/>
    <p:sldId id="305" r:id="rId34"/>
    <p:sldId id="306" r:id="rId35"/>
    <p:sldId id="307" r:id="rId36"/>
    <p:sldId id="273" r:id="rId37"/>
    <p:sldId id="27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598E-53D6-496E-BE22-0D2317C3DFD5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4F82-5862-46A1-ACC0-C67DE9CF6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37A8-86B6-45EF-8983-81EE2E42EF45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5F94-0A82-4756-A8E8-E4A42A303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D76D-F464-45DE-AF4C-5E040FF95743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B5D23-1245-4AE2-8E93-5F7009C3E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87BC-B22B-4533-B3DD-E0E708EC9401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891E-B57D-4EDD-A2A3-937DEF274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F7A49-1FAD-46AC-AC5B-B874F7155507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D437-69DF-4D31-BD93-F9D40C2A0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C8D27A-AC14-40C8-A256-652F8222B92D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EC06B6-3B2C-4753-AFE8-46C01F20F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E7DF-909D-46F0-BB8A-02EA14181F30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5F0DA-0C5D-48AE-9A6C-0502D8062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DBD7-58EE-4316-9325-DF703EC658AE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0E69-5B54-4F83-A9FE-CBD2DC24D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B2D9-5258-40EE-89EC-A15FBD37D63D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AAD4-94C9-41A0-BE61-2DF582EA3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1062-FDA1-439C-9761-2896F23CF97C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39199-2CFD-433E-8E83-98DC7E167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E43C-BB9C-447A-8D23-40AF3948437A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D097-C21F-4A41-9A37-E5353DE35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1BA6E5C-4173-400C-A555-75A502FB04AC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6E2936D-19D7-43D0-98F8-855971524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73" r:id="rId4"/>
    <p:sldLayoutId id="2147483674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body" idx="4294967295"/>
          </p:nvPr>
        </p:nvSpPr>
        <p:spPr>
          <a:xfrm>
            <a:off x="323850" y="404813"/>
            <a:ext cx="8496300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/>
              <a:t>Гл.1, 5, 8, 13, 15, 16, 17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z="2400" smtClean="0"/>
              <a:t>Стихийная натура Морозки.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400" smtClean="0"/>
              <a:t> - Способность на героический поступок в экстремальной ситуации (спасение Мечика)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smtClean="0"/>
              <a:t>Отсутствие элементарной дисциплины в обыденной жизни (разговор с Левинсоном)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smtClean="0"/>
              <a:t>Портретная деталь («непослушные кудри»)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smtClean="0"/>
              <a:t>Предыстория героя (ср-во объяснения его психологии, неразвитость сознания 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smtClean="0"/>
              <a:t>Характер взаимоотношения с Варей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smtClean="0"/>
              <a:t>Вражда между Морозкой и Мечиком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smtClean="0"/>
              <a:t>Кража дынь и эпизод суда (влияние мнения коллектива на Морозку)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smtClean="0"/>
              <a:t>Сцена пьянки (воплощение сложности становления личности)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/>
          </p:cNvSpPr>
          <p:nvPr>
            <p:ph type="title"/>
          </p:nvPr>
        </p:nvSpPr>
        <p:spPr>
          <a:xfrm>
            <a:off x="0" y="620713"/>
            <a:ext cx="8229600" cy="504825"/>
          </a:xfrm>
        </p:spPr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</a:rPr>
              <a:t>Каков путь становления Морозки? (1 глава)</a:t>
            </a: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endParaRPr lang="ru-RU" sz="2800" smtClean="0">
              <a:solidFill>
                <a:schemeClr val="tx1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50825" y="976313"/>
            <a:ext cx="8642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Трудный, через подъемы и срывы, путь становления личности. </a:t>
            </a:r>
            <a:r>
              <a:rPr lang="ru-RU" sz="2000">
                <a:solidFill>
                  <a:srgbClr val="006600"/>
                </a:solidFill>
              </a:rPr>
              <a:t>Осознания себя личностью</a:t>
            </a:r>
            <a:r>
              <a:rPr lang="ru-RU" sz="2000"/>
              <a:t> начинается, когда человек начинает задаваться вопросами: в чем смысл моего существования? Морозка до того момента, как попал в отряд, подобных вопросов себе не задавал.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79388" y="2814638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/>
              <a:t>Какое событие заставило Морозку взглянуть на жизнь по-другому?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250825" y="4014788"/>
            <a:ext cx="86423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Первой вехой осознания себя стал </a:t>
            </a:r>
            <a:r>
              <a:rPr lang="ru-RU" sz="2000">
                <a:solidFill>
                  <a:srgbClr val="006600"/>
                </a:solidFill>
              </a:rPr>
              <a:t>суд над ним</a:t>
            </a:r>
            <a:r>
              <a:rPr lang="ru-RU" sz="2000"/>
              <a:t> (</a:t>
            </a:r>
            <a:r>
              <a:rPr lang="ru-RU" sz="2000" b="1"/>
              <a:t>5 глава</a:t>
            </a:r>
            <a:r>
              <a:rPr lang="ru-RU" sz="2000"/>
              <a:t>). Морозка сначала и не понял, за что его судят. Но когда он почувствовал на себе сотни любопытных глаз, услышал слова Дубова о том, что он </a:t>
            </a:r>
            <a:r>
              <a:rPr lang="ru-RU" sz="2000" b="1" i="1"/>
              <a:t>«позорит угольное племя».</a:t>
            </a:r>
            <a:r>
              <a:rPr lang="ru-RU" sz="2000"/>
              <a:t> Морозка дрогнул, стал бледным, как полотно </a:t>
            </a:r>
            <a:r>
              <a:rPr lang="ru-RU" sz="2000" b="1" i="1"/>
              <a:t>«сердце падало в нем, словно подбитое».</a:t>
            </a:r>
            <a:r>
              <a:rPr lang="ru-RU" sz="2000"/>
              <a:t>Угроза изгнания из отряда оказалась для него неожиданной и страшной: </a:t>
            </a:r>
            <a:r>
              <a:rPr lang="ru-RU" sz="2000" b="1" i="1"/>
              <a:t>«Да разве б я…сделал такое. Да я кровь отдам по жилке за каждого, а не то чтобы позор или как!»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0" y="333375"/>
            <a:ext cx="8893175" cy="1066800"/>
          </a:xfrm>
        </p:spPr>
        <p:txBody>
          <a:bodyPr/>
          <a:lstStyle/>
          <a:p>
            <a:r>
              <a:rPr lang="ru-RU" sz="2800" b="1" smtClean="0"/>
              <a:t>Что мы узнаем о жизненных устремлениях Морозки?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250825" y="1341438"/>
            <a:ext cx="8642350" cy="5232400"/>
          </a:xfrm>
        </p:spPr>
        <p:txBody>
          <a:bodyPr/>
          <a:lstStyle/>
          <a:p>
            <a:r>
              <a:rPr lang="ru-RU" sz="2400" dirty="0" err="1" smtClean="0"/>
              <a:t>Морозка</a:t>
            </a:r>
            <a:r>
              <a:rPr lang="ru-RU" sz="2400" dirty="0" smtClean="0"/>
              <a:t> </a:t>
            </a:r>
            <a:r>
              <a:rPr lang="ru-RU" sz="2400" b="1" dirty="0" smtClean="0"/>
              <a:t>точно знает, зачем он в отряде</a:t>
            </a:r>
            <a:r>
              <a:rPr lang="ru-RU" sz="2400" dirty="0" smtClean="0"/>
              <a:t>. Он свой в революционном потоке, так как, несмотря на свои выходки и стихийные срывы, тянулся к </a:t>
            </a:r>
            <a:r>
              <a:rPr lang="ru-RU" sz="2400" b="1" i="1" dirty="0" smtClean="0"/>
              <a:t>«правильным»людям</a:t>
            </a:r>
            <a:r>
              <a:rPr lang="ru-RU" sz="2400" dirty="0" smtClean="0"/>
              <a:t>: «Он всеми силами старался попасть на ту, казавшуюся ему прямой, ясной и правильной, дорогу, по которой шли такие люди, как Левинсон, Бакланов, Дубов.» (глава12).</a:t>
            </a:r>
          </a:p>
          <a:p>
            <a:r>
              <a:rPr lang="ru-RU" sz="2400" dirty="0" smtClean="0"/>
              <a:t> Мысли </a:t>
            </a:r>
            <a:r>
              <a:rPr lang="ru-RU" sz="2400" dirty="0" err="1" smtClean="0"/>
              <a:t>Морозки</a:t>
            </a:r>
            <a:r>
              <a:rPr lang="ru-RU" sz="2400" dirty="0" smtClean="0"/>
              <a:t> о том, что кто-то упорно мешает ему выйти на эту дорогу, не привели его к выводу, что этот враг сидит в нем самом, ему особенно приятно думать о том, что он страдает из-за подлости таких людей, как </a:t>
            </a:r>
            <a:r>
              <a:rPr lang="ru-RU" sz="2400" b="1" dirty="0" err="1" smtClean="0"/>
              <a:t>Мечик</a:t>
            </a:r>
            <a:r>
              <a:rPr lang="ru-RU" sz="2400" b="1" dirty="0" smtClean="0"/>
              <a:t>.</a:t>
            </a:r>
            <a:r>
              <a:rPr lang="ru-RU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476250"/>
            <a:ext cx="8424862" cy="6097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Фадеев с самого начала противопоставляет </a:t>
            </a:r>
            <a:r>
              <a:rPr lang="ru-RU" sz="2400" b="1" smtClean="0"/>
              <a:t>Морозке </a:t>
            </a:r>
            <a:r>
              <a:rPr lang="ru-RU" sz="2400" smtClean="0"/>
              <a:t>чистенького, благообразного </a:t>
            </a:r>
            <a:r>
              <a:rPr lang="ru-RU" sz="2400" b="1" smtClean="0"/>
              <a:t>Мечика</a:t>
            </a:r>
            <a:r>
              <a:rPr lang="ru-RU" sz="2400" smtClean="0"/>
              <a:t>. 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b="1" smtClean="0"/>
              <a:t>Мечик </a:t>
            </a:r>
            <a:r>
              <a:rPr lang="ru-RU" sz="2400" smtClean="0"/>
              <a:t>впервые показан вместе с мечущимися в панике людьми: «</a:t>
            </a:r>
            <a:r>
              <a:rPr lang="ru-RU" sz="2400" b="1" u="sng" smtClean="0"/>
              <a:t>в кургузом городском пиджачишке, неумело волоча винтовку, бежал, прихрамывая, сухощавый парнишка».</a:t>
            </a:r>
            <a:r>
              <a:rPr lang="ru-RU" sz="2400" smtClean="0"/>
              <a:t> 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Так же Мечик будет метаться, когда, предав товарищей, будет спасаться от погони. </a:t>
            </a:r>
            <a:r>
              <a:rPr lang="ru-RU" sz="2400" b="1" i="1" smtClean="0"/>
              <a:t>«Лицо у парня было бледное, безусое, чистенькое, хотя и вымазанное в крови».</a:t>
            </a:r>
            <a:r>
              <a:rPr lang="ru-RU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Фадеев описывает Мечика таким образом, что сразу становится ясен и его жалкий вид, и отношение автора к нему. Морозка спасает его, рискуя собственной жизнью. В последней главе Морозка спасает весь отряд, преданный Мечиком, ценой своей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4259263" cy="649288"/>
          </a:xfrm>
        </p:spPr>
        <p:txBody>
          <a:bodyPr/>
          <a:lstStyle/>
          <a:p>
            <a:r>
              <a:rPr lang="ru-RU" sz="2000" b="1" smtClean="0">
                <a:solidFill>
                  <a:srgbClr val="006600"/>
                </a:solidFill>
              </a:rPr>
              <a:t>Как проявляется авторское отношение к Мечику?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1268413"/>
            <a:ext cx="4244975" cy="5305425"/>
          </a:xfrm>
        </p:spPr>
        <p:txBody>
          <a:bodyPr/>
          <a:lstStyle/>
          <a:p>
            <a:r>
              <a:rPr lang="ru-RU" smtClean="0"/>
              <a:t>Мечику посвящена </a:t>
            </a:r>
            <a:r>
              <a:rPr lang="ru-RU" b="1" smtClean="0"/>
              <a:t>2 глава</a:t>
            </a:r>
            <a:r>
              <a:rPr lang="ru-RU" smtClean="0"/>
              <a:t> романа, таким образом в первых двух главах определяется главная антитеза, намечается конфликт: «Сказать правду, спасенный не понравился Морозке с первого взгляда.». </a:t>
            </a:r>
            <a:r>
              <a:rPr lang="ru-RU" b="1" i="1" smtClean="0">
                <a:solidFill>
                  <a:srgbClr val="006600"/>
                </a:solidFill>
              </a:rPr>
              <a:t>Так автор через Морозку сразу дает оценку Мечику</a:t>
            </a:r>
            <a:r>
              <a:rPr lang="ru-RU" smtClean="0"/>
              <a:t>, подчеркивая её различными словами: </a:t>
            </a:r>
            <a:r>
              <a:rPr lang="ru-RU" b="1" i="1" smtClean="0"/>
              <a:t>«зануда», «желторотый», «сопливый».</a:t>
            </a:r>
          </a:p>
        </p:txBody>
      </p:sp>
      <p:sp>
        <p:nvSpPr>
          <p:cNvPr id="59396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2249488"/>
            <a:ext cx="4038600" cy="4324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692150"/>
            <a:ext cx="4324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419475" y="6308725"/>
            <a:ext cx="572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Глава 09</a:t>
            </a:r>
            <a:r>
              <a:rPr lang="ru-RU"/>
              <a:t>. </a:t>
            </a:r>
            <a:r>
              <a:rPr lang="ru-RU" b="1"/>
              <a:t>Мечик в отряде</a:t>
            </a:r>
            <a:r>
              <a:rPr lang="ru-RU"/>
              <a:t>. Художник О. Верейский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287337"/>
          </a:xfrm>
        </p:spPr>
        <p:txBody>
          <a:bodyPr/>
          <a:lstStyle/>
          <a:p>
            <a:r>
              <a:rPr lang="ru-RU" sz="3600" smtClean="0"/>
              <a:t>Образ Мечика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107950" y="836613"/>
            <a:ext cx="9036050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/>
              <a:t>Характер Мечика и авторское отношение к герою:</a:t>
            </a:r>
          </a:p>
          <a:p>
            <a:pPr>
              <a:lnSpc>
                <a:spcPct val="90000"/>
              </a:lnSpc>
            </a:pPr>
            <a:r>
              <a:rPr lang="ru-RU" sz="2000" b="1" smtClean="0"/>
              <a:t>Гл 2, 7, 9, 11, 12, 17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Предыстория Мечика, романтические идеалы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Портрет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Мечик в партизанском отряде Шалдыбы (унизили, обидели, «ему было жаль хорошего, наивного, но искреннего чувства, с которым он шел в отряд”.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Мечик в партизанском отряде Левинсона (устроили проверку, дали “обидную” лошадь Зючиху, унижали –“лодырь и задавака )</a:t>
            </a:r>
          </a:p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r>
              <a:rPr lang="ru-RU" sz="2000" smtClean="0"/>
              <a:t>Мечик в госпитале</a:t>
            </a:r>
            <a:r>
              <a:rPr lang="ru-RU" sz="2000" i="1" smtClean="0"/>
              <a:t>. </a:t>
            </a:r>
            <a:r>
              <a:rPr lang="ru-RU" sz="2000" smtClean="0"/>
              <a:t>Тяжелораненый Мечик перед возвращением в отряд решает (и после разговора с Варей): “Чего мне унывать, в самом деле?..” Гл.7.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И еще была мысль: уйти из отряда. Гл.4. “…почувствовал себя настоящим партизаном, даже подвернул рукава, желая загореть: ему казалось, что это очень необходимо в той новой жизни, которую начал после памятного разговора с сестрой”.</a:t>
            </a:r>
          </a:p>
          <a:p>
            <a:pPr>
              <a:lnSpc>
                <a:spcPct val="90000"/>
              </a:lnSpc>
            </a:pPr>
            <a:r>
              <a:rPr lang="ru-RU" sz="2400" b="1" u="sng" smtClean="0"/>
              <a:t>Вывод</a:t>
            </a:r>
            <a:r>
              <a:rPr lang="ru-RU" sz="2400" b="1" smtClean="0"/>
              <a:t>: не столько быть, сколько казаться бойцом.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475297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932363" y="5805488"/>
            <a:ext cx="4032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Глава 06</a:t>
            </a:r>
            <a:r>
              <a:rPr lang="ru-RU"/>
              <a:t>. Левинсон. Метелица на совете партизанского отряда. Художник О. Верейский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219700" y="765175"/>
            <a:ext cx="38163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При описании Мечика Фадеев часто использует слова с уменьшительными суффиксами, которые придают образу </a:t>
            </a:r>
            <a:r>
              <a:rPr lang="ru-RU" sz="2000">
                <a:solidFill>
                  <a:srgbClr val="006600"/>
                </a:solidFill>
              </a:rPr>
              <a:t>презрительный оттенок</a:t>
            </a:r>
            <a:r>
              <a:rPr lang="ru-RU" sz="2000"/>
              <a:t>: «в городском пиджачишке», бодро насвистывал веселенький городской мотивчик» - постоянно подчеркивается «городское» происхождение. Мечик то и дело краснеет, говорит неуверенно, «зажмуривается от жути».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439261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0825" y="6308725"/>
            <a:ext cx="7989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Глава 14. Разведка Метелицы. Метелица в разведке. Художник И. Годин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859338" y="3254375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553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79388" y="6308725"/>
            <a:ext cx="875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Глава 14. Разведка Метелицы. Метелица и пастушонок. Художник Д. Дубинский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865188"/>
          </a:xfrm>
        </p:spPr>
        <p:txBody>
          <a:bodyPr/>
          <a:lstStyle/>
          <a:p>
            <a:r>
              <a:rPr lang="ru-RU" sz="2800" b="1" smtClean="0"/>
              <a:t>Чем вызван внутренний конфликт Мечика?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8785225" cy="5521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Втянувшийся в мясорубку гражданской войны, Мечик </a:t>
            </a:r>
            <a:r>
              <a:rPr lang="ru-RU" sz="2400" b="1" smtClean="0">
                <a:solidFill>
                  <a:srgbClr val="006600"/>
                </a:solidFill>
              </a:rPr>
              <a:t>ужаснулся грязи, насилию, несоответствию двух миров – внутреннего и внешнего</a:t>
            </a:r>
            <a:r>
              <a:rPr lang="ru-RU" sz="240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Сначала он смутно себе представлял, что его ожидает. Попав в отряд, он увидел, что окружающие люди нисколько не походили на созданных его пылким воображением. Эти были грязнее, вшивей, жестче и непосредственней.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Внешние чистота и грязь будут противопоставлены внутренним, только поменяются местами. </a:t>
            </a:r>
            <a:r>
              <a:rPr lang="ru-RU" sz="2400" b="1" i="1" smtClean="0"/>
              <a:t>На самом деле Мечик мечтает о мире, сне, тишине</a:t>
            </a:r>
            <a:r>
              <a:rPr lang="ru-RU" sz="2400" smtClean="0"/>
              <a:t>. Он тянется к доброй, заботливой Варе, и тут же предает свою былую любовь. Впрочем и к Варе он испытывает «почти сыновнюю благодарность».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 Столкновения с действительностью приносят Мечику </a:t>
            </a:r>
            <a:r>
              <a:rPr lang="ru-RU" sz="2400" b="1" smtClean="0">
                <a:solidFill>
                  <a:srgbClr val="006600"/>
                </a:solidFill>
              </a:rPr>
              <a:t>все новые разочарования в его романтических представлениях о жизни</a:t>
            </a:r>
            <a:r>
              <a:rPr lang="ru-RU" sz="2400" smtClean="0"/>
              <a:t> (эпизод с лошадью в 9 главе).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sz="half" idx="4294967295"/>
          </p:nvPr>
        </p:nvSpPr>
        <p:spPr>
          <a:xfrm>
            <a:off x="5105400" y="981075"/>
            <a:ext cx="3787775" cy="5145088"/>
          </a:xfrm>
        </p:spPr>
        <p:txBody>
          <a:bodyPr/>
          <a:lstStyle/>
          <a:p>
            <a:r>
              <a:rPr lang="ru-RU" smtClean="0"/>
              <a:t>“..но свинью ел вместе со всеми, потому что был голоден”.  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4392613" cy="57610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mtClean="0"/>
              <a:t>“Мечик видел все это… “Неужели без этого нельзя…перед ним</a:t>
            </a:r>
            <a:r>
              <a:rPr lang="ru-RU" u="sng" smtClean="0"/>
              <a:t> </a:t>
            </a:r>
            <a:r>
              <a:rPr lang="ru-RU" smtClean="0"/>
              <a:t>проплыли…лица мужиков, у которых</a:t>
            </a:r>
            <a:r>
              <a:rPr lang="ru-RU" u="sng" smtClean="0"/>
              <a:t> </a:t>
            </a:r>
            <a:r>
              <a:rPr lang="ru-RU" smtClean="0"/>
              <a:t>отбирали последнее”. </a:t>
            </a:r>
          </a:p>
          <a:p>
            <a:pPr>
              <a:lnSpc>
                <a:spcPct val="80000"/>
              </a:lnSpc>
            </a:pPr>
            <a:r>
              <a:rPr lang="ru-RU" smtClean="0"/>
              <a:t>Не бездействует, пытается остановить врача. </a:t>
            </a:r>
          </a:p>
          <a:p>
            <a:pPr>
              <a:lnSpc>
                <a:spcPct val="80000"/>
              </a:lnSpc>
            </a:pPr>
            <a:r>
              <a:rPr lang="ru-RU" smtClean="0"/>
              <a:t>“…бедный человек в жилетке” (расстрелян без суда) </a:t>
            </a:r>
          </a:p>
          <a:p>
            <a:pPr>
              <a:lnSpc>
                <a:spcPct val="80000"/>
              </a:lnSpc>
            </a:pPr>
            <a:r>
              <a:rPr lang="ru-RU" smtClean="0"/>
              <a:t>Мечик разделил с партизанами все испытания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sz="half" idx="4294967295"/>
          </p:nvPr>
        </p:nvSpPr>
        <p:spPr>
          <a:xfrm>
            <a:off x="5105400" y="549275"/>
            <a:ext cx="4038600" cy="5792788"/>
          </a:xfrm>
        </p:spPr>
        <p:txBody>
          <a:bodyPr/>
          <a:lstStyle/>
          <a:p>
            <a:r>
              <a:rPr lang="ru-RU" smtClean="0"/>
              <a:t>Фролов узнает о решении убить его…“</a:t>
            </a:r>
          </a:p>
          <a:p>
            <a:r>
              <a:rPr lang="ru-RU" smtClean="0"/>
              <a:t>…как я несчастен”.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0" y="476250"/>
            <a:ext cx="4608513" cy="6048375"/>
          </a:xfrm>
        </p:spPr>
        <p:txBody>
          <a:bodyPr/>
          <a:lstStyle/>
          <a:p>
            <a:r>
              <a:rPr lang="ru-RU" smtClean="0"/>
              <a:t>Партизаны “придавленные, мокрые, злые”. Бойцы спешно уходят, бегут часовые, “партизаны…</a:t>
            </a:r>
          </a:p>
          <a:p>
            <a:pPr>
              <a:buFont typeface="Georgia" pitchFamily="18" charset="0"/>
              <a:buNone/>
            </a:pPr>
            <a:r>
              <a:rPr lang="ru-RU" smtClean="0"/>
              <a:t>    бросились бежать”.</a:t>
            </a:r>
          </a:p>
          <a:p>
            <a:pPr>
              <a:buFont typeface="Georgia" pitchFamily="18" charset="0"/>
              <a:buNone/>
            </a:pPr>
            <a:r>
              <a:rPr lang="ru-RU" smtClean="0"/>
              <a:t>   </a:t>
            </a:r>
          </a:p>
          <a:p>
            <a:pPr>
              <a:buFont typeface="Georgia" pitchFamily="18" charset="0"/>
              <a:buNone/>
            </a:pPr>
            <a:r>
              <a:rPr lang="ru-RU" smtClean="0"/>
              <a:t>  Мечик испуган, но, как все, прорывается, вместе со всеми, спасает лошадь, зубами развязывает узел…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908050"/>
            <a:ext cx="8569325" cy="5665788"/>
          </a:xfrm>
        </p:spPr>
        <p:txBody>
          <a:bodyPr/>
          <a:lstStyle/>
          <a:p>
            <a:r>
              <a:rPr lang="ru-RU" smtClean="0"/>
              <a:t>Фадеев строит роман так, что предоставляет </a:t>
            </a:r>
            <a:r>
              <a:rPr lang="ru-RU" b="1" smtClean="0"/>
              <a:t>Мечику</a:t>
            </a:r>
            <a:r>
              <a:rPr lang="ru-RU" smtClean="0"/>
              <a:t> целый ряд возможностей слиться с отрядом, понять внутреннюю сущность происходящего, но </a:t>
            </a:r>
            <a:r>
              <a:rPr lang="ru-RU" b="1" smtClean="0"/>
              <a:t>Мечик </a:t>
            </a:r>
            <a:r>
              <a:rPr lang="ru-RU" smtClean="0"/>
              <a:t>так и не увидел главных пружин отрядного механизма и </a:t>
            </a:r>
            <a:r>
              <a:rPr lang="ru-RU" b="1" smtClean="0">
                <a:solidFill>
                  <a:srgbClr val="006600"/>
                </a:solidFill>
              </a:rPr>
              <a:t>не чувствовал необходимость всего, что делается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xfrm>
            <a:off x="250825" y="404813"/>
            <a:ext cx="8435975" cy="792162"/>
          </a:xfrm>
        </p:spPr>
        <p:txBody>
          <a:bodyPr/>
          <a:lstStyle/>
          <a:p>
            <a:r>
              <a:rPr lang="ru-RU" sz="3600" b="1" smtClean="0"/>
              <a:t>Какой эпизод раскрывает истинную суть Морозки и Мечика?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179388" y="1557338"/>
            <a:ext cx="8713787" cy="4324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Самая жесткая проверка человека – </a:t>
            </a:r>
            <a:r>
              <a:rPr lang="ru-RU" sz="2400" b="1" u="sng" smtClean="0">
                <a:solidFill>
                  <a:srgbClr val="006600"/>
                </a:solidFill>
              </a:rPr>
              <a:t>ситуация выбора между жизнью и смертью</a:t>
            </a:r>
            <a:r>
              <a:rPr lang="ru-RU" sz="2400" b="1" smtClean="0">
                <a:solidFill>
                  <a:srgbClr val="006600"/>
                </a:solidFill>
              </a:rPr>
              <a:t>.</a:t>
            </a:r>
            <a:r>
              <a:rPr lang="ru-RU" sz="2400" smtClean="0"/>
              <a:t> В последней главе Фадеев ставит героев в такую ситуацию, причем одинаковую для обоих. Выбор человека зависит от того, чем он жил до этого, каков его нравственный стержень. </a:t>
            </a:r>
          </a:p>
          <a:p>
            <a:pPr>
              <a:lnSpc>
                <a:spcPct val="90000"/>
              </a:lnSpc>
            </a:pPr>
            <a:r>
              <a:rPr lang="ru-RU" sz="2400" b="1" u="sng" smtClean="0"/>
              <a:t>Гибель Морозки, его подвиг </a:t>
            </a:r>
            <a:r>
              <a:rPr lang="ru-RU" sz="2400" smtClean="0"/>
              <a:t>показали, что он тот самый новый человек, каких должна воспитывать революция. Не задумываясь о себе, </a:t>
            </a:r>
            <a:r>
              <a:rPr lang="ru-RU" sz="2400" b="1" smtClean="0"/>
              <a:t>Морозка отдает свою жизнь ради товарищей:</a:t>
            </a:r>
            <a:r>
              <a:rPr lang="ru-RU" sz="2400" smtClean="0"/>
              <a:t> «Он так ярко чувствовал их в себе. Этих уставших, ничего не подозревающих, доверившихся ему людей, что в нем зародились мысли о какой-либо иной возможности для себя, кроме возможности еще предупредить их об опасности»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836613"/>
            <a:ext cx="8569325" cy="5905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u="sng" smtClean="0"/>
              <a:t>Мечик же, посланный в дозор, «соскользнул с седла</a:t>
            </a:r>
            <a:r>
              <a:rPr lang="ru-RU" smtClean="0"/>
              <a:t>». Это предопределено автором: Мечик плохо понимал, зачем его послали вперед, но подчинился. 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b="1" u="sng" smtClean="0"/>
              <a:t>Предательство Мечика</a:t>
            </a:r>
            <a:r>
              <a:rPr lang="ru-RU" smtClean="0"/>
              <a:t> подчеркивается его унизительными телодвижениями; он барахтается на четвереньках, делает невероятные прыжки, спасая свою жизнь. И мучается он не столько потому, что из-за него погибли люди, сколько потому, что </a:t>
            </a:r>
            <a:r>
              <a:rPr lang="ru-RU" b="1" smtClean="0">
                <a:solidFill>
                  <a:srgbClr val="006600"/>
                </a:solidFill>
              </a:rPr>
              <a:t>«несмываемо-грязное пятно этого поступка противоречило тому хорошему и чистому, что он находил в себе»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85804" y="404813"/>
            <a:ext cx="8229600" cy="1066800"/>
          </a:xfrm>
        </p:spPr>
        <p:txBody>
          <a:bodyPr/>
          <a:lstStyle/>
          <a:p>
            <a:r>
              <a:rPr lang="ru-RU" sz="2800" b="1" dirty="0" smtClean="0"/>
              <a:t>Как через образы </a:t>
            </a:r>
            <a:r>
              <a:rPr lang="ru-RU" sz="2800" b="1" dirty="0" err="1" smtClean="0"/>
              <a:t>Морозки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Мечика</a:t>
            </a:r>
            <a:r>
              <a:rPr lang="ru-RU" sz="2800" b="1" dirty="0" smtClean="0"/>
              <a:t> решает автор проблему интеллигенции и революции?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179388" y="1700213"/>
            <a:ext cx="8713787" cy="5041900"/>
          </a:xfrm>
        </p:spPr>
        <p:txBody>
          <a:bodyPr/>
          <a:lstStyle/>
          <a:p>
            <a:r>
              <a:rPr lang="ru-RU" b="1" smtClean="0"/>
              <a:t>Морозке присущи</a:t>
            </a:r>
            <a:r>
              <a:rPr lang="ru-RU" smtClean="0"/>
              <a:t> трезвое, реальное отношение к действительности, растущая осознанность происходящего, понимание смысла и цели борьбы. </a:t>
            </a:r>
          </a:p>
          <a:p>
            <a:r>
              <a:rPr lang="ru-RU" b="1" smtClean="0"/>
              <a:t>Мечик – романтик</a:t>
            </a:r>
            <a:r>
              <a:rPr lang="ru-RU" smtClean="0"/>
              <a:t>, переполненный не жизненно-реальными, а книжными знаниями, человек, не обладавший четким, ясным видением событий и не осознавший еще своего места в жизни, а главное – не обремененный политическими и нравственными принципами.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4922837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692275" y="6216650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Глава 15.</a:t>
            </a:r>
            <a:r>
              <a:rPr lang="ru-RU"/>
              <a:t> Три смерти. Метелица перед схваткой с белогвардейским офицером. Художник И. Годин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>
          <a:xfrm>
            <a:off x="925513" y="188913"/>
            <a:ext cx="8218487" cy="792162"/>
          </a:xfrm>
        </p:spPr>
        <p:txBody>
          <a:bodyPr/>
          <a:lstStyle/>
          <a:p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Образ Мечика. </a:t>
            </a:r>
            <a:r>
              <a:rPr lang="ru-RU" sz="1800" b="1" smtClean="0"/>
              <a:t>“…себялюбивый индивидуалист” или “ юный романтик”, растерявший свои идеалы?»</a:t>
            </a:r>
            <a:br>
              <a:rPr lang="ru-RU" sz="1800" b="1" smtClean="0"/>
            </a:br>
            <a:endParaRPr lang="ru-RU" sz="1800" b="1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36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В критике времени появления романа разговор об этом герое был тесно связан с темой изображения интеллигенции. Мечик несёт в себе чуть ли не все приметы уходящей культуры с благообразием быта и взаимных контактов людей. Можно считать, что проблему достойного и убедительного места интеллигенции в событиях революции автору решить не удалось.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Образ каждого героя писатель наполнил глубоким философским смыслом. 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Судьба Мечика была ответом тем, кто видел в коллективе насилие; ответом на вопрос, почему Мечик оказался отброшенным революцией как ненужный элемент. 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Мечик относится к отряду, как к враждебному обществу, чувствуя себя отщепенцем, «героем», не понятым толпой, которую он презирает, отстаивая свою индивидуальность. 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Каждый поступок Левинсона и других партизан воспринимался им как насилие над личностью (смерть Фролова, расстрел мужика в жилетке, эпизод с убийством свиньи и т. д.). 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Мечик сбрасывает свою внешнюю оболочку и в решительную минуту становится предателем. </a:t>
            </a:r>
            <a:br>
              <a:rPr lang="ru-RU" sz="1800" smtClean="0"/>
            </a:b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9275"/>
            <a:ext cx="44005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411413" y="6237288"/>
            <a:ext cx="5133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Глава 15. Три смерти. Художник О. Верейский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704" y="500042"/>
            <a:ext cx="8267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23850" y="6092825"/>
            <a:ext cx="830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Глава 15. Три смерти. Левинсон ведет отряд в атаку. Художник Д. Дубински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785813"/>
          </a:xfrm>
        </p:spPr>
        <p:txBody>
          <a:bodyPr/>
          <a:lstStyle/>
          <a:p>
            <a:pPr algn="ctr" eaLnBrk="1" hangingPunct="1"/>
            <a:r>
              <a:rPr lang="ru-RU" sz="3600" b="1" i="1" smtClean="0">
                <a:solidFill>
                  <a:srgbClr val="C00000"/>
                </a:solidFill>
              </a:rPr>
              <a:t>Основные проблемы романа: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4352956" cy="52037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 перевоспитания человека в ходе гражданской войны.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 интеллигенции и революции.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 гуманизма.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038600" cy="52037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  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Морозки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  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Мечика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 Левинсона.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620713"/>
            <a:ext cx="8662988" cy="6092825"/>
          </a:xfrm>
        </p:spPr>
        <p:txBody>
          <a:bodyPr/>
          <a:lstStyle/>
          <a:p>
            <a:r>
              <a:rPr lang="ru-RU" b="1" smtClean="0"/>
              <a:t>Главной причиной и безответственности, и трусости, и слабости Мечика</a:t>
            </a:r>
            <a:r>
              <a:rPr lang="ru-RU" smtClean="0"/>
              <a:t> Фадеев считает его </a:t>
            </a:r>
            <a:r>
              <a:rPr lang="ru-RU" b="1" u="sng" smtClean="0"/>
              <a:t>эгоизм, индивидуализм</a:t>
            </a:r>
            <a:r>
              <a:rPr lang="ru-RU" smtClean="0"/>
              <a:t>, чрезмерно развитое чувство личности. </a:t>
            </a:r>
          </a:p>
          <a:p>
            <a:endParaRPr lang="ru-RU" smtClean="0"/>
          </a:p>
          <a:p>
            <a:r>
              <a:rPr lang="ru-RU" b="1" smtClean="0"/>
              <a:t>Предательство, по Фадееву, - естественный финал</a:t>
            </a:r>
            <a:r>
              <a:rPr lang="ru-RU" smtClean="0"/>
              <a:t>, к которому приходит интеллигент, не связанный глубинными корнями с народом, массами, с пролетариатом и его партией. Однако Фадеев показывает, что и </a:t>
            </a:r>
            <a:r>
              <a:rPr lang="ru-RU" b="1" smtClean="0"/>
              <a:t>в среде интеллигентов есть люди, преданные делу революции. Это люди </a:t>
            </a:r>
            <a:r>
              <a:rPr lang="ru-RU" b="1" smtClean="0">
                <a:solidFill>
                  <a:srgbClr val="006600"/>
                </a:solidFill>
              </a:rPr>
              <a:t>«особой породы».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936625"/>
          </a:xfrm>
        </p:spPr>
        <p:txBody>
          <a:bodyPr/>
          <a:lstStyle/>
          <a:p>
            <a:r>
              <a:rPr lang="ru-RU" sz="3600" b="1" smtClean="0"/>
              <a:t>Командир отряда Левинсон - герой романа</a:t>
            </a:r>
            <a:r>
              <a:rPr lang="ru-RU" sz="3600" smtClean="0"/>
              <a:t> 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457200" y="1773238"/>
            <a:ext cx="8229600" cy="4800600"/>
          </a:xfrm>
        </p:spPr>
        <p:txBody>
          <a:bodyPr/>
          <a:lstStyle/>
          <a:p>
            <a:r>
              <a:rPr lang="ru-RU" smtClean="0"/>
              <a:t> Его отличает революционная сознательность, умение организовать массы и руководить ими. </a:t>
            </a:r>
          </a:p>
          <a:p>
            <a:r>
              <a:rPr lang="ru-RU" smtClean="0"/>
              <a:t>Внешне Левинсон ничем не примечателен: </a:t>
            </a:r>
            <a:r>
              <a:rPr lang="ru-RU" b="1" i="1" smtClean="0"/>
              <a:t>маленький, неказистый на вид, в лице его привлекательными были только глаза, голубые, глубокие, как озера</a:t>
            </a:r>
            <a:r>
              <a:rPr lang="ru-RU" smtClean="0"/>
              <a:t>. </a:t>
            </a:r>
          </a:p>
          <a:p>
            <a:endParaRPr lang="ru-RU" smtClean="0"/>
          </a:p>
          <a:p>
            <a:r>
              <a:rPr lang="ru-RU" smtClean="0"/>
              <a:t>Однако партизаны видят в нем человека </a:t>
            </a:r>
            <a:r>
              <a:rPr lang="ru-RU" b="1" smtClean="0">
                <a:solidFill>
                  <a:srgbClr val="006600"/>
                </a:solidFill>
              </a:rPr>
              <a:t>«правильной породы».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412270"/>
            <a:ext cx="8229600" cy="1004743"/>
          </a:xfrm>
          <a:noFill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 Левинсона и проблема гуманизма.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270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5445125"/>
          </a:xfrm>
        </p:spPr>
        <p:txBody>
          <a:bodyPr/>
          <a:lstStyle/>
          <a:p>
            <a:pPr eaLnBrk="1" hangingPunct="1"/>
            <a:r>
              <a:rPr lang="ru-RU" b="1" smtClean="0"/>
              <a:t>Как Фадеев рисует образ Левинсона?</a:t>
            </a:r>
          </a:p>
          <a:p>
            <a:pPr eaLnBrk="1" hangingPunct="1"/>
            <a:r>
              <a:rPr lang="ru-RU" b="1" smtClean="0"/>
              <a:t>Основные черты Левинсона: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b="1" smtClean="0"/>
              <a:t>         - замкнутость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b="1" smtClean="0"/>
              <a:t>         - сдержанность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b="1" smtClean="0"/>
              <a:t>         - воля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b="1" smtClean="0"/>
              <a:t>         - хладнокровие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b="1" smtClean="0"/>
              <a:t>         - ответственность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b="1" smtClean="0"/>
              <a:t>         - целеустремлённость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b="1" smtClean="0"/>
              <a:t>         - настойчивость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b="1" smtClean="0"/>
              <a:t>         - знание психологии людей.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620713"/>
            <a:ext cx="8713788" cy="595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u="sng" smtClean="0"/>
              <a:t>Командир все умел: и разрабатывать план спасения отряда, и потолковать с людьми о хозяйственных вопросах, и играть в городки, и вовремя отдать приказание, и, главное, убедить людей</a:t>
            </a:r>
            <a:r>
              <a:rPr lang="ru-RU" smtClean="0"/>
              <a:t>. </a:t>
            </a:r>
          </a:p>
          <a:p>
            <a:pPr>
              <a:lnSpc>
                <a:spcPct val="90000"/>
              </a:lnSpc>
            </a:pPr>
            <a:r>
              <a:rPr lang="ru-RU" smtClean="0"/>
              <a:t>Левинсону присуща </a:t>
            </a:r>
            <a:r>
              <a:rPr lang="ru-RU" b="1" u="sng" smtClean="0">
                <a:solidFill>
                  <a:srgbClr val="006600"/>
                </a:solidFill>
              </a:rPr>
              <a:t>политическая прозорливость.</a:t>
            </a:r>
            <a:r>
              <a:rPr lang="ru-RU" smtClean="0"/>
              <a:t> Понимая, что сила партизан в поддержке народа, он строго следит за тем, чтобы партизаны не уронили себя в глазах населения. </a:t>
            </a:r>
          </a:p>
          <a:p>
            <a:pPr>
              <a:lnSpc>
                <a:spcPct val="90000"/>
              </a:lnSpc>
            </a:pPr>
            <a:r>
              <a:rPr lang="ru-RU" b="1" u="sng" smtClean="0">
                <a:solidFill>
                  <a:srgbClr val="006600"/>
                </a:solidFill>
              </a:rPr>
              <a:t>В воспитательных целях</a:t>
            </a:r>
            <a:r>
              <a:rPr lang="ru-RU" smtClean="0"/>
              <a:t> он устраивает показательное осуждение проступков Морозки, предлагает принять решение, обязывающее партизан в свободное время помогать населению.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692150"/>
            <a:ext cx="8516938" cy="5905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u="sng" smtClean="0"/>
              <a:t>В трудные для Левинсона минуты колебаний</a:t>
            </a:r>
            <a:r>
              <a:rPr lang="ru-RU" sz="2400" smtClean="0"/>
              <a:t> никто не замечал в его душе смятения, ни с кем не делился он своими чувствами, сам стремился найти правильное решение; в отношениях с людьми был всегда тверд. </a:t>
            </a:r>
          </a:p>
          <a:p>
            <a:pPr>
              <a:lnSpc>
                <a:spcPct val="80000"/>
              </a:lnSpc>
            </a:pPr>
            <a:r>
              <a:rPr lang="ru-RU" sz="2400" b="1" u="sng" smtClean="0"/>
              <a:t>Как командир отряда, Левинсон обладал огромной силой убеждения.</a:t>
            </a:r>
            <a:r>
              <a:rPr lang="ru-RU" sz="2400" smtClean="0"/>
              <a:t> Но бывали случаи, когда возникала необходимость в принуждении. Так, когда необходимо было продовольствие, он вынужден был отдать приказание угонять у мужиков коров. Он делал это в силу революционного гуманизма, чтобы спасти отряд. </a:t>
            </a:r>
            <a:endParaRPr lang="ru-RU" sz="2400" b="1" u="sng" smtClean="0"/>
          </a:p>
          <a:p>
            <a:pPr>
              <a:lnSpc>
                <a:spcPct val="80000"/>
              </a:lnSpc>
            </a:pPr>
            <a:r>
              <a:rPr lang="ru-RU" sz="2400" b="1" u="sng" smtClean="0"/>
              <a:t>Революционный гуманизм</a:t>
            </a:r>
            <a:r>
              <a:rPr lang="ru-RU" sz="2400" smtClean="0"/>
              <a:t> определил и поведение Левинсона по отношению к больному </a:t>
            </a:r>
            <a:r>
              <a:rPr lang="ru-RU" sz="2400" b="1" smtClean="0"/>
              <a:t>Фролову.</a:t>
            </a:r>
            <a:r>
              <a:rPr lang="ru-RU" sz="2400" smtClean="0"/>
              <a:t> Партизан был безнадежно болен. Взять его с собой отряд не мог, госпиталя поблизости не было. Бросить товарища командир не хотел. </a:t>
            </a:r>
            <a:r>
              <a:rPr lang="ru-RU" sz="2400" b="1" i="1" u="sng" smtClean="0"/>
              <a:t>Считая, что смерть избавит Фролова от мук, Левинсон ускорил ее</a:t>
            </a:r>
            <a:r>
              <a:rPr lang="ru-RU" sz="2400" smtClean="0"/>
              <a:t>, видя в этом проявление человечности.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765175"/>
            <a:ext cx="4257675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50825" y="6165850"/>
            <a:ext cx="345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Глава 16</a:t>
            </a:r>
            <a:r>
              <a:rPr lang="ru-RU"/>
              <a:t>. Трясина. Художник О. Верейский</a:t>
            </a:r>
          </a:p>
        </p:txBody>
      </p:sp>
      <p:sp>
        <p:nvSpPr>
          <p:cNvPr id="8806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0" y="476250"/>
            <a:ext cx="4500563" cy="6097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smtClean="0"/>
              <a:t>Роль Левинсона как руководителя отряда</a:t>
            </a:r>
            <a:r>
              <a:rPr lang="ru-RU" sz="1800" smtClean="0"/>
              <a:t>, его авторитет, его воля с необычайной художественной убедительностью показаны Фадеевым в сцене, когда командир властно приказывает гатить болото, которое преграждало отряду единственно возможный путь. Он появляется с факелом среди отчаявшихся людей, напоминая Данко из легенды Горького. Люди подчинились его воле и переправились через трясину.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На основе огромного опыта революционной борьбы </a:t>
            </a:r>
            <a:r>
              <a:rPr lang="ru-RU" sz="1800" b="1" i="1" smtClean="0"/>
              <a:t>Левинсон определяет задачи коммуниста: «Видеть все так, как оно есть, - для того, чтобы изменять то, что есть, приближать то, что рождается и должно быть».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4978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50825" y="6021388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Глава 17</a:t>
            </a:r>
            <a:r>
              <a:rPr lang="ru-RU"/>
              <a:t>. Девятнадцать. "Так выехали они из леса — все девятнадцать". Художник Д. Дубинский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908050"/>
            <a:ext cx="8518525" cy="4324350"/>
          </a:xfrm>
        </p:spPr>
        <p:txBody>
          <a:bodyPr/>
          <a:lstStyle/>
          <a:p>
            <a:r>
              <a:rPr lang="ru-RU" smtClean="0"/>
              <a:t>Так, в судьбах действующих лиц романа раскрылся идейный замысел писателя - показать, </a:t>
            </a:r>
            <a:r>
              <a:rPr lang="ru-RU" b="1" u="sng" smtClean="0"/>
              <a:t>как в революции происходила «переделка человеческого материала», отсеивалось все чуждое революционным идеалам, формировались и закалялись в боях характеры будущих строителей социализма.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body" idx="4294967295"/>
          </p:nvPr>
        </p:nvSpPr>
        <p:spPr>
          <a:xfrm>
            <a:off x="0" y="404813"/>
            <a:ext cx="9144000" cy="633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Поставленная Фадеевым задача — </a:t>
            </a:r>
            <a:r>
              <a:rPr lang="ru-RU" sz="1800" b="1" u="sng" smtClean="0"/>
              <a:t>не столько рассказать о революции, сколько показать те процессы, которые произошли в сознании человека под влиянием революции,—</a:t>
            </a:r>
            <a:r>
              <a:rPr lang="ru-RU" sz="1800" smtClean="0"/>
              <a:t> определила идейно-образную концепцию, особенности сюжета и композиции романа. 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b="1" smtClean="0"/>
              <a:t>История небольшого партизанского отряда</a:t>
            </a:r>
            <a:r>
              <a:rPr lang="ru-RU" sz="1800" smtClean="0"/>
              <a:t> послужила лишь реальной сюжетной основой для исследования переживаний и поступков героев.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 Событийность в романе сведена к минимуму. Батальные сцены и вовсе малочисленны. 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Автора как будто более всего занимают </a:t>
            </a:r>
            <a:r>
              <a:rPr lang="ru-RU" sz="1800" b="1" smtClean="0">
                <a:solidFill>
                  <a:srgbClr val="006600"/>
                </a:solidFill>
              </a:rPr>
              <a:t>эпизоды явно «второстепенного» характера</a:t>
            </a:r>
            <a:r>
              <a:rPr lang="ru-RU" sz="1800" smtClean="0"/>
              <a:t> (кража ординарцем Морозкой дынь на крестьянской бахче, переживания Мечика в связи с выданной ему неуклюжей кобылкой, ревность Морозки к Мечику, раздор между Морозкой и Варей, бытовые сцены из жизни партизан и т. п.).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 А между тем именно эти эпизоды подспудно и последовательно развивают главную мысль произведения: </a:t>
            </a:r>
            <a:r>
              <a:rPr lang="ru-RU" sz="1800" b="1" u="sng" smtClean="0">
                <a:solidFill>
                  <a:srgbClr val="006600"/>
                </a:solidFill>
              </a:rPr>
              <a:t>как революция проходит в умах и сердцах людей, обусловливая их поведение</a:t>
            </a:r>
            <a:r>
              <a:rPr lang="ru-RU" sz="1800" smtClean="0"/>
              <a:t>. 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b="1" u="sng" smtClean="0"/>
              <a:t>Последние эпизоды романа</a:t>
            </a:r>
            <a:r>
              <a:rPr lang="ru-RU" sz="1800" smtClean="0"/>
              <a:t>, связанные с разгромом отряда, </a:t>
            </a:r>
            <a:r>
              <a:rPr lang="ru-RU" sz="1800" b="1" u="sng" smtClean="0">
                <a:solidFill>
                  <a:srgbClr val="006600"/>
                </a:solidFill>
              </a:rPr>
              <a:t>призваны играть роль испытания, проверки человеческих качеств. </a:t>
            </a:r>
          </a:p>
          <a:p>
            <a:pPr>
              <a:lnSpc>
                <a:spcPct val="80000"/>
              </a:lnSpc>
            </a:pPr>
            <a:endParaRPr lang="ru-RU" sz="1800" b="1" u="sng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 u="sng" smtClean="0"/>
              <a:t>Предательство Мечика</a:t>
            </a:r>
            <a:r>
              <a:rPr lang="ru-RU" sz="1800" smtClean="0"/>
              <a:t> и героическая </a:t>
            </a:r>
            <a:r>
              <a:rPr lang="ru-RU" sz="1800" b="1" u="sng" smtClean="0"/>
              <a:t>гибель Морозки</a:t>
            </a:r>
            <a:r>
              <a:rPr lang="ru-RU" sz="1800" smtClean="0"/>
              <a:t> — логическое завершение их характеров.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90537"/>
          </a:xfrm>
        </p:spPr>
        <p:txBody>
          <a:bodyPr/>
          <a:lstStyle/>
          <a:p>
            <a:r>
              <a:rPr lang="ru-RU" sz="3600" smtClean="0"/>
              <a:t>«Разгром»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284663" y="620713"/>
            <a:ext cx="4859337" cy="59769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Избрав путь изображения действительности, близкий тому, которым шли его любимые писатели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Л. Толстой и М. Горький, Фадеев решал задачу по-своему.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В «Разгроме» наметился оригинальный </a:t>
            </a:r>
            <a:r>
              <a:rPr lang="ru-RU" sz="1800" b="1" smtClean="0">
                <a:solidFill>
                  <a:srgbClr val="006600"/>
                </a:solidFill>
                <a:latin typeface="Times New Roman" pitchFamily="18" charset="0"/>
              </a:rPr>
              <a:t>принцип раскрытия проблемы рождения нового человека. </a:t>
            </a:r>
          </a:p>
          <a:p>
            <a:pPr>
              <a:lnSpc>
                <a:spcPct val="80000"/>
              </a:lnSpc>
            </a:pPr>
            <a:endParaRPr lang="ru-RU" sz="1800" b="1" smtClean="0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Фадеев намеренно выбирает небольшой пространственный и временной сюжет. При этом в отличие от Горького, Фурманова, Серафимовича он акцентирует внимание не столько на самом процессе формирования новых качеств, сколько на его истоках и результатах. </a:t>
            </a:r>
          </a:p>
          <a:p>
            <a:pPr>
              <a:lnSpc>
                <a:spcPct val="80000"/>
              </a:lnSpc>
            </a:pPr>
            <a:endParaRPr lang="ru-RU" sz="18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Не случайно вместо термина </a:t>
            </a:r>
            <a:r>
              <a:rPr lang="ru-RU" sz="1800" b="1" smtClean="0">
                <a:solidFill>
                  <a:srgbClr val="006600"/>
                </a:solidFill>
                <a:latin typeface="Times New Roman" pitchFamily="18" charset="0"/>
              </a:rPr>
              <a:t>«переделка человеческого материала»</a:t>
            </a:r>
            <a:r>
              <a:rPr lang="ru-RU" sz="1800" b="1" smtClean="0">
                <a:latin typeface="Times New Roman" pitchFamily="18" charset="0"/>
              </a:rPr>
              <a:t> Фадеев пользуется другим термином — «отбор».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41988" name="Picture 4" descr="«Разгром». Художник П. П. Соколов-Скаля. 1932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908050"/>
            <a:ext cx="4094162" cy="5327650"/>
          </a:xfrm>
          <a:noFill/>
          <a:ln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07950" y="6169025"/>
            <a:ext cx="4608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«Разгром». Художник</a:t>
            </a:r>
          </a:p>
          <a:p>
            <a:r>
              <a:rPr lang="ru-RU"/>
              <a:t> П. П. Соколов-Скаля. 1932.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692150"/>
            <a:ext cx="8229600" cy="5905500"/>
          </a:xfrm>
        </p:spPr>
        <p:txBody>
          <a:bodyPr/>
          <a:lstStyle/>
          <a:p>
            <a:r>
              <a:rPr lang="ru-RU" sz="2400" smtClean="0"/>
              <a:t>Для Фадеева как пролетарского писателя и активного деятеля РАПП очень важно </a:t>
            </a:r>
            <a:r>
              <a:rPr lang="ru-RU" sz="2400" b="1" smtClean="0"/>
              <a:t>противопоставление героев в классовом, социально-политическом плане</a:t>
            </a:r>
            <a:r>
              <a:rPr lang="ru-RU" sz="2400" smtClean="0"/>
              <a:t>. </a:t>
            </a:r>
          </a:p>
          <a:p>
            <a:endParaRPr lang="ru-RU" sz="2400" smtClean="0"/>
          </a:p>
          <a:p>
            <a:r>
              <a:rPr lang="ru-RU" sz="2400" smtClean="0"/>
              <a:t>Противопоставление это всегда прямолинейно и однозначно. </a:t>
            </a:r>
          </a:p>
          <a:p>
            <a:r>
              <a:rPr lang="ru-RU" sz="2400" b="1" smtClean="0"/>
              <a:t>Антитеза </a:t>
            </a:r>
            <a:r>
              <a:rPr lang="ru-RU" sz="2400" smtClean="0"/>
              <a:t>– главный прием романа. Противопоставление происходит на разных уровнях:</a:t>
            </a:r>
          </a:p>
          <a:p>
            <a:endParaRPr lang="ru-RU" sz="2400" smtClean="0"/>
          </a:p>
          <a:p>
            <a:r>
              <a:rPr lang="ru-RU" sz="2400" smtClean="0"/>
              <a:t> </a:t>
            </a:r>
            <a:r>
              <a:rPr lang="ru-RU" sz="2400" b="1" smtClean="0"/>
              <a:t>Внешнем</a:t>
            </a:r>
            <a:r>
              <a:rPr lang="ru-RU" sz="2400" smtClean="0"/>
              <a:t> («красные» и «белые»).</a:t>
            </a:r>
          </a:p>
          <a:p>
            <a:endParaRPr lang="ru-RU" sz="2400" smtClean="0"/>
          </a:p>
          <a:p>
            <a:r>
              <a:rPr lang="ru-RU" sz="2400" smtClean="0"/>
              <a:t> </a:t>
            </a:r>
            <a:r>
              <a:rPr lang="ru-RU" sz="2400" b="1" smtClean="0"/>
              <a:t>Внутреннем</a:t>
            </a:r>
            <a:r>
              <a:rPr lang="ru-RU" sz="2400" smtClean="0"/>
              <a:t> (инстинкт – сознание, добро – зло, любовь – ненависть).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431800"/>
          </a:xfrm>
        </p:spPr>
        <p:txBody>
          <a:bodyPr/>
          <a:lstStyle/>
          <a:p>
            <a:r>
              <a:rPr lang="ru-RU" sz="3600" smtClean="0"/>
              <a:t>Образ Морозки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subTitle" idx="4294967295"/>
          </p:nvPr>
        </p:nvSpPr>
        <p:spPr>
          <a:xfrm>
            <a:off x="468313" y="1125538"/>
            <a:ext cx="8280400" cy="5543550"/>
          </a:xfrm>
        </p:spPr>
        <p:txBody>
          <a:bodyPr/>
          <a:lstStyle/>
          <a:p>
            <a:pPr marL="109538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2400" smtClean="0"/>
              <a:t>Между тем роман — произведение на редкость стройное и завершенное. Художественный замысел реализован с удивительной полнотой, хотя автор как будто не использует «ключевые» психологические эпизоды даже одного из центральных героев — </a:t>
            </a:r>
            <a:r>
              <a:rPr lang="ru-RU" sz="2400" b="1" smtClean="0"/>
              <a:t>Морозки</a:t>
            </a:r>
            <a:r>
              <a:rPr lang="ru-RU" sz="2400" smtClean="0"/>
              <a:t> (размолвка и примирение с женой, ревность к Мечику и др.) для анализа его эволюции. </a:t>
            </a:r>
          </a:p>
          <a:p>
            <a:pPr marL="109538" indent="0">
              <a:lnSpc>
                <a:spcPct val="80000"/>
              </a:lnSpc>
              <a:buFont typeface="Georgia" pitchFamily="18" charset="0"/>
              <a:buNone/>
            </a:pPr>
            <a:endParaRPr lang="ru-RU" sz="2400" smtClean="0"/>
          </a:p>
          <a:p>
            <a:pPr marL="109538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2400" smtClean="0"/>
              <a:t>Дело в том, что Фадеева интересуют прежде всего ее </a:t>
            </a:r>
            <a:r>
              <a:rPr lang="ru-RU" sz="2400" b="1" i="1" smtClean="0"/>
              <a:t>предпосылки, возможности и причины.</a:t>
            </a:r>
            <a:r>
              <a:rPr lang="ru-RU" sz="2400" smtClean="0"/>
              <a:t> </a:t>
            </a:r>
          </a:p>
          <a:p>
            <a:pPr marL="109538" indent="0">
              <a:lnSpc>
                <a:spcPct val="80000"/>
              </a:lnSpc>
              <a:buFont typeface="Georgia" pitchFamily="18" charset="0"/>
              <a:buNone/>
            </a:pPr>
            <a:endParaRPr lang="ru-RU" sz="2400" smtClean="0"/>
          </a:p>
          <a:p>
            <a:pPr marL="109538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2400" smtClean="0"/>
              <a:t>Поведение шахтера </a:t>
            </a:r>
            <a:r>
              <a:rPr lang="ru-RU" sz="2400" b="1" smtClean="0"/>
              <a:t>Морозки</a:t>
            </a:r>
            <a:r>
              <a:rPr lang="ru-RU" sz="2400" smtClean="0"/>
              <a:t> является не результатом трехмесячного пребывания в отряде, а следствием всей его жизни, закономерным итогом его участия в революции 1917 г.</a:t>
            </a:r>
            <a:br>
              <a:rPr lang="ru-RU" sz="2400" smtClean="0"/>
            </a:br>
            <a:endParaRPr lang="ru-RU" sz="2400" smtClean="0"/>
          </a:p>
          <a:p>
            <a:pPr marL="109538" indent="0">
              <a:lnSpc>
                <a:spcPct val="80000"/>
              </a:lnSpc>
              <a:buFont typeface="Georgia" pitchFamily="18" charset="0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7848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95288" y="6092825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Глава 01. Морозка. Морозка спасает раненого Мечика. </a:t>
            </a:r>
          </a:p>
          <a:p>
            <a:r>
              <a:rPr lang="ru-RU"/>
              <a:t>Художники В. и Ю. Ростовцевы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125538"/>
            <a:ext cx="489743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427538" y="5661025"/>
            <a:ext cx="4387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Глава 02. Мечик. Морозка в партизанском лазарете. Художник Д. Дубинский</a:t>
            </a:r>
          </a:p>
        </p:txBody>
      </p:sp>
      <p:sp>
        <p:nvSpPr>
          <p:cNvPr id="29704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79388" y="476250"/>
            <a:ext cx="3671887" cy="6121400"/>
          </a:xfrm>
        </p:spPr>
        <p:txBody>
          <a:bodyPr/>
          <a:lstStyle/>
          <a:p>
            <a:r>
              <a:rPr lang="ru-RU" sz="2000" smtClean="0"/>
              <a:t>В системе образов также явна антитеза. </a:t>
            </a:r>
          </a:p>
          <a:p>
            <a:r>
              <a:rPr lang="ru-RU" sz="2000" smtClean="0"/>
              <a:t>Это противопоставление двух героев – </a:t>
            </a:r>
            <a:r>
              <a:rPr lang="ru-RU" sz="2000" b="1" u="sng" smtClean="0"/>
              <a:t>Мечика и Морозки.</a:t>
            </a:r>
            <a:r>
              <a:rPr lang="ru-RU" sz="2000" smtClean="0"/>
              <a:t> </a:t>
            </a:r>
          </a:p>
          <a:p>
            <a:r>
              <a:rPr lang="ru-RU" sz="2000" b="1" smtClean="0"/>
              <a:t>Морозка </a:t>
            </a:r>
            <a:r>
              <a:rPr lang="ru-RU" sz="2000" smtClean="0"/>
              <a:t>– рабочий, </a:t>
            </a:r>
            <a:r>
              <a:rPr lang="ru-RU" sz="2000" b="1" smtClean="0"/>
              <a:t>Мечик</a:t>
            </a:r>
            <a:r>
              <a:rPr lang="ru-RU" sz="2000" smtClean="0"/>
              <a:t> – интеллигент. Этим противопоставлением Фадеев решает </a:t>
            </a:r>
            <a:r>
              <a:rPr lang="ru-RU" sz="2000" b="1" smtClean="0"/>
              <a:t>вопрос</a:t>
            </a:r>
            <a:r>
              <a:rPr lang="ru-RU" sz="2000" smtClean="0"/>
              <a:t>: </a:t>
            </a:r>
            <a:r>
              <a:rPr lang="ru-RU" sz="2000" b="1" i="1" smtClean="0">
                <a:solidFill>
                  <a:srgbClr val="006600"/>
                </a:solidFill>
              </a:rPr>
              <a:t>каковы пути народа и интеллигенции в революции</a:t>
            </a:r>
            <a:r>
              <a:rPr lang="ru-RU" sz="2000" smtClean="0"/>
              <a:t>. </a:t>
            </a:r>
          </a:p>
          <a:p>
            <a:r>
              <a:rPr lang="ru-RU" sz="2000" smtClean="0"/>
              <a:t>Чтобы ответить на этот вопрос необходимо сопоставить образы Мечика и Морозки в романе «Разгром».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243</TotalTime>
  <Words>2706</Words>
  <Application>Microsoft Office PowerPoint</Application>
  <PresentationFormat>Экран (4:3)</PresentationFormat>
  <Paragraphs>177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Городская</vt:lpstr>
      <vt:lpstr>Слайд 1</vt:lpstr>
      <vt:lpstr>Слайд 2</vt:lpstr>
      <vt:lpstr>Основные проблемы романа:</vt:lpstr>
      <vt:lpstr>Слайд 4</vt:lpstr>
      <vt:lpstr>«Разгром»</vt:lpstr>
      <vt:lpstr>Слайд 6</vt:lpstr>
      <vt:lpstr>Образ Морозки</vt:lpstr>
      <vt:lpstr>Слайд 8</vt:lpstr>
      <vt:lpstr>Слайд 9</vt:lpstr>
      <vt:lpstr>Слайд 10</vt:lpstr>
      <vt:lpstr>Каков путь становления Морозки? (1 глава) </vt:lpstr>
      <vt:lpstr>Что мы узнаем о жизненных устремлениях Морозки?</vt:lpstr>
      <vt:lpstr>Слайд 13</vt:lpstr>
      <vt:lpstr>Как проявляется авторское отношение к Мечику?</vt:lpstr>
      <vt:lpstr>Образ Мечика</vt:lpstr>
      <vt:lpstr>Слайд 16</vt:lpstr>
      <vt:lpstr>Слайд 17</vt:lpstr>
      <vt:lpstr>Слайд 18</vt:lpstr>
      <vt:lpstr>Чем вызван внутренний конфликт Мечика?</vt:lpstr>
      <vt:lpstr>Слайд 20</vt:lpstr>
      <vt:lpstr>Слайд 21</vt:lpstr>
      <vt:lpstr>Слайд 22</vt:lpstr>
      <vt:lpstr>Какой эпизод раскрывает истинную суть Морозки и Мечика?</vt:lpstr>
      <vt:lpstr>Слайд 24</vt:lpstr>
      <vt:lpstr>Как через образы Морозки и Мечика решает автор проблему интеллигенции и революции?</vt:lpstr>
      <vt:lpstr>Слайд 26</vt:lpstr>
      <vt:lpstr> Образ Мечика. “…себялюбивый индивидуалист” или “ юный романтик”, растерявший свои идеалы?» </vt:lpstr>
      <vt:lpstr>Слайд 28</vt:lpstr>
      <vt:lpstr>Слайд 29</vt:lpstr>
      <vt:lpstr>Слайд 30</vt:lpstr>
      <vt:lpstr>Командир отряда Левинсон - герой романа </vt:lpstr>
      <vt:lpstr>Образ Левинсона и проблема гуманизма.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А.Фадеев. Роман «Разгром»</dc:title>
  <dc:creator>Людмила</dc:creator>
  <cp:lastModifiedBy>Пользователь Windows</cp:lastModifiedBy>
  <cp:revision>18</cp:revision>
  <dcterms:created xsi:type="dcterms:W3CDTF">2010-01-17T13:34:54Z</dcterms:created>
  <dcterms:modified xsi:type="dcterms:W3CDTF">2020-04-08T11:16:10Z</dcterms:modified>
</cp:coreProperties>
</file>