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7" r:id="rId4"/>
    <p:sldId id="271" r:id="rId5"/>
    <p:sldId id="258" r:id="rId6"/>
    <p:sldId id="272" r:id="rId7"/>
    <p:sldId id="259" r:id="rId8"/>
    <p:sldId id="270" r:id="rId9"/>
    <p:sldId id="273" r:id="rId10"/>
    <p:sldId id="260" r:id="rId11"/>
    <p:sldId id="261" r:id="rId12"/>
    <p:sldId id="262" r:id="rId13"/>
    <p:sldId id="274" r:id="rId14"/>
    <p:sldId id="276" r:id="rId15"/>
    <p:sldId id="275" r:id="rId16"/>
    <p:sldId id="280" r:id="rId17"/>
    <p:sldId id="284" r:id="rId18"/>
    <p:sldId id="286" r:id="rId19"/>
    <p:sldId id="288" r:id="rId20"/>
    <p:sldId id="277" r:id="rId21"/>
    <p:sldId id="264" r:id="rId22"/>
    <p:sldId id="278" r:id="rId23"/>
    <p:sldId id="279" r:id="rId24"/>
    <p:sldId id="266" r:id="rId25"/>
    <p:sldId id="267" r:id="rId26"/>
    <p:sldId id="26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C31A6B-662C-44AE-8C8D-8D25D9CA7E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49A471-045C-4B3C-8145-16E6063C9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6444208" cy="265022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О.Э. Мандельштам. Слово о поэте»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6192688" cy="59766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1915 году знакомится с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сёстрами Цветаевыми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1916 году в жизнь О. Э. Мандельштама входит Марина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Цветаева.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 Октябрьской революции работает в газетах, в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Наркомпросе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ездит по стране, публикуется в газетах, выступает со стихами, обретает успех. </a:t>
            </a:r>
          </a:p>
          <a:p>
            <a:endParaRPr lang="ru-RU" dirty="0"/>
          </a:p>
        </p:txBody>
      </p:sp>
      <p:pic>
        <p:nvPicPr>
          <p:cNvPr id="5122" name="Picture 2" descr="Осип Мандельш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219325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4941168"/>
            <a:ext cx="226291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Осип Мандельштам. 1914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620688"/>
            <a:ext cx="5760640" cy="59766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1919 году в Киеве знакомится с будущей женой, Надеждой Яковлевной Хазиной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 Гражданскую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войну скитается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с женой по России, Украине, Грузии; был арестован белогвардейцами в Крыму.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Имел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возможность бежать с белыми в Турцию из Крыма, но, подобно Волошину, предпочёл остаться в Советской России. Переезжает в Петроград, поселяется в Доме искусств. </a:t>
            </a:r>
          </a:p>
        </p:txBody>
      </p:sp>
      <p:pic>
        <p:nvPicPr>
          <p:cNvPr id="4098" name="Picture 2" descr="Осип Мандельш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2088232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924944"/>
            <a:ext cx="265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Осип Мандельштам. 1919 г.</a:t>
            </a:r>
          </a:p>
        </p:txBody>
      </p:sp>
      <p:pic>
        <p:nvPicPr>
          <p:cNvPr id="21506" name="Picture 2" descr="http://www.tverlife.ru/img/news/66678/37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160240" cy="27153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6309320"/>
            <a:ext cx="321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Надежда Яковлевна Хазина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5832648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Стихи </a:t>
            </a:r>
            <a:r>
              <a:rPr lang="ru-RU" dirty="0">
                <a:latin typeface="Arial" pitchFamily="34" charset="0"/>
                <a:cs typeface="Arial" pitchFamily="34" charset="0"/>
              </a:rPr>
              <a:t>времени Первой мировой войны и революции (1916—1920) составили вторую книгу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Tristia</a:t>
            </a:r>
            <a:r>
              <a:rPr lang="ru-RU" dirty="0">
                <a:latin typeface="Arial" pitchFamily="34" charset="0"/>
                <a:cs typeface="Arial" pitchFamily="34" charset="0"/>
              </a:rPr>
              <a:t>» («Скорбные элегии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»),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вышедшую в 1922 году в Берлине.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1923 году выходит «Вторая книга»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общим посвящением «Н. Х.» — жене.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Осип Мандельштам. Трист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76872"/>
            <a:ext cx="2240285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5733256"/>
            <a:ext cx="29878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Обложка сборника стихов О.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Мандельштама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Тристия</a:t>
            </a:r>
            <a:r>
              <a:rPr lang="ru-RU" dirty="0">
                <a:latin typeface="Arial" pitchFamily="34" charset="0"/>
                <a:cs typeface="Arial" pitchFamily="34" charset="0"/>
              </a:rPr>
              <a:t>». </a:t>
            </a:r>
            <a:endParaRPr lang="ru-RU" dirty="0"/>
          </a:p>
        </p:txBody>
      </p:sp>
      <p:pic>
        <p:nvPicPr>
          <p:cNvPr id="6" name="Picture 4" descr="http://diletant.media/upload/resize_cache_imm/iblock/2c9/350x450_Quality99_2c9e2a1c423c39d94e5c82f059e81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160240" cy="2774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1922 году регистрирует брак с Надеждой Яковлевной Хазиной.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Знакомится с Борисом Пастернаком.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408712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1922 году в Харькове вышла отдельной брошюрой статья «О природе слова».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мая 1925 по октябрь 1930 года наступает пауза в поэтическом творчестве. </a:t>
            </a:r>
          </a:p>
          <a:p>
            <a:r>
              <a:rPr lang="ru-RU" sz="2400" dirty="0" smtClean="0"/>
              <a:t>Были изданы две книги прозы - повесть "Шум времени" (1925) и "Египетская марка" (1928). Вышли и несколько книжек для детей - "Два трамвая", "Примус" (1925), "Шары" (1926).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1928 году печатается последний прижизненный поэтический сборник «Стихотворения», а также книга его избранных статей «О поэзии».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1930 году заканчивает работу над «Четвёртой прозой».</a:t>
            </a:r>
          </a:p>
          <a:p>
            <a:endParaRPr lang="ru-RU" sz="2400" dirty="0"/>
          </a:p>
        </p:txBody>
      </p:sp>
      <p:pic>
        <p:nvPicPr>
          <p:cNvPr id="4" name="Picture 10" descr="Осип Мандельш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23873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3456384"/>
          </a:xfrm>
        </p:spPr>
        <p:txBody>
          <a:bodyPr>
            <a:normAutofit fontScale="25000" lnSpcReduction="20000"/>
          </a:bodyPr>
          <a:lstStyle/>
          <a:p>
            <a:r>
              <a:rPr lang="ru-RU" sz="5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Николай Бухарин хлопочет о командировке Мандельштама в Армению.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 В 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Эриване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поэт знакомится с учёным, биологом-теоретиком Борисом Кузиным, между ними завязывается тесная дружба. Встреча описана Мандельштамом в «Путешествии в Армению». 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Позднее Мандельштам писал о Кузине: «Личностью его пропитана и моя новенькая проза, и весь последний период моей работы. Ему и только ему я обязан тем, что внёс в литературу период т. н. „зрелого Мандельштама“». 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://www.nkj.ru/upload/iblock/a99/a9996af2f29628766e904ef19fa4e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810000" cy="2609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077072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"Я дружбой был, как выстрелом, разбужен...", - так написал Осип Мандельштам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624736" cy="64807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путешествия на Кавказ (Армения,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Сухум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Тифлис) Осип Мандельштам возвращается к написанию стихов.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Поэтический дар Мандельштама достигает расцвета, однако он почти нигде не печатается.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Заступничество Б. Пастернака и Н. Бухарина дарит поэту небольшие житейские передышки.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Самостоятельно изучает итальянский язык, читает в подлиннике «Божественную комедию». Эссе «Разговор о Данте» пишется в 1933 году.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 «Литературной газете», «Правде», «Звезде» выходят разгромные статьи в связи с публикацией «Путешествия в Армению» («Звезда», 1933, № 5).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book-hall.ru/files/mandelsh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44824"/>
            <a:ext cx="216562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4536504" cy="4846320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ноябре 1933 года Осип Мандельштам пишет 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антисталинскую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эпиграмму «Мы живем, под собою не чуя страны…».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Б. Л. Пастернак этот поступок называл самоубийством.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http://1.bp.blogspot.com/_rnlUXKNOF1Q/SwQq_7x_aJI/AAAAAAAAAJQ/p1fWkJtXSBE/s1600/Mandelstam_Stalin_Epigram-c.jpg"/>
          <p:cNvPicPr>
            <a:picLocks noChangeAspect="1" noChangeArrowheads="1"/>
          </p:cNvPicPr>
          <p:nvPr/>
        </p:nvPicPr>
        <p:blipFill>
          <a:blip r:embed="rId2" cstate="print"/>
          <a:srcRect b="10448"/>
          <a:stretch>
            <a:fillRect/>
          </a:stretch>
        </p:blipFill>
        <p:spPr bwMode="auto">
          <a:xfrm>
            <a:off x="5148064" y="980728"/>
            <a:ext cx="2880320" cy="43204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5445224"/>
            <a:ext cx="4752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Автограф стихотворения «Мы живём,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 собою не чуя страны…», записанный на допросе в тюрьме (ЦГАЛИ)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Особенности поэзии: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7674001" cy="4786346"/>
          </a:xfrm>
        </p:spPr>
        <p:txBody>
          <a:bodyPr/>
          <a:lstStyle/>
          <a:p>
            <a:pPr eaLnBrk="1" hangingPunct="1"/>
            <a:r>
              <a:rPr lang="ru-RU" dirty="0" smtClean="0"/>
              <a:t>Соединение национального русского православия и национальный </a:t>
            </a:r>
            <a:r>
              <a:rPr lang="ru-RU" dirty="0" err="1" smtClean="0"/>
              <a:t>практикуляризм</a:t>
            </a:r>
            <a:r>
              <a:rPr lang="ru-RU" dirty="0" smtClean="0"/>
              <a:t> евреев(универсализм поэзии)</a:t>
            </a:r>
          </a:p>
          <a:p>
            <a:pPr eaLnBrk="1" hangingPunct="1"/>
            <a:r>
              <a:rPr lang="ru-RU" dirty="0" smtClean="0"/>
              <a:t>Ощущение дисгармонии мира, «страшного утробного»</a:t>
            </a:r>
          </a:p>
          <a:p>
            <a:pPr eaLnBrk="1" hangingPunct="1"/>
            <a:r>
              <a:rPr lang="ru-RU" dirty="0" smtClean="0"/>
              <a:t>Тоска по мировой культуре</a:t>
            </a:r>
          </a:p>
          <a:p>
            <a:pPr eaLnBrk="1" hangingPunct="1"/>
            <a:r>
              <a:rPr lang="ru-RU" dirty="0" smtClean="0"/>
              <a:t>Сдержанность преобладает над образностью</a:t>
            </a:r>
          </a:p>
          <a:p>
            <a:pPr eaLnBrk="1" hangingPunct="1"/>
            <a:r>
              <a:rPr lang="ru-RU" dirty="0" smtClean="0"/>
              <a:t>Метафоричность </a:t>
            </a:r>
          </a:p>
          <a:p>
            <a:pPr eaLnBrk="1" hangingPunct="1"/>
            <a:r>
              <a:rPr lang="ru-RU" dirty="0" smtClean="0"/>
              <a:t>Гуманизм </a:t>
            </a:r>
          </a:p>
          <a:p>
            <a:pPr eaLnBrk="1" hangingPunct="1"/>
            <a:r>
              <a:rPr lang="ru-RU" dirty="0" smtClean="0"/>
              <a:t>Трагизм </a:t>
            </a:r>
            <a:r>
              <a:rPr lang="ru-RU" dirty="0" smtClean="0"/>
              <a:t>времени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21625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Темы творчества…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389836" cy="1971676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Русская христианская культура – источник вдохновения, творчества, жизни.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«Я получил блаженное наследство –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Чужих певцов блуждающие сны…»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85752"/>
            <a:ext cx="7929618" cy="6357958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Трагический конфликт поэта и эпохи.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Век мой, зверь мой, кто сумеет</a:t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Заглянуть в твои зрачки</a:t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И своею кровью склеит</a:t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Двух столетий позвонки?</a:t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Мне на плечи кидается век-волкодав,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Но </a:t>
            </a:r>
            <a:r>
              <a:rPr lang="ru-RU" b="1" i="1" u="sng" dirty="0" smtClean="0">
                <a:solidFill>
                  <a:schemeClr val="bg2">
                    <a:lumMod val="50000"/>
                  </a:schemeClr>
                </a:solidFill>
              </a:rPr>
              <a:t>не  волк я по крови своей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Пора вам знать: я тоже современник,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Я человек эпохи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Москвошвея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Смотрите, как на мне топорщится пиджак,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Как я ступать и говорить умею!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Попробуйте меня от века оторвать!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Ручаюсь вам, себе свернёте шею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ru-RU" sz="32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-24"/>
            <a:ext cx="6444208" cy="24288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Осип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Эмильевич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Мандельштам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1891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  1938 </a:t>
            </a:r>
            <a:r>
              <a:rPr lang="ru-RU" sz="3600" b="0" dirty="0" smtClean="0"/>
              <a:t> 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428868"/>
            <a:ext cx="2500330" cy="4286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Личность…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15362" name="AutoShape 2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Mandelst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cs629521.vk.me/v629521104/24fd7/s4V8Bo-of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80831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2928934"/>
            <a:ext cx="56436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Это был человек странный…, трудный…, трогательный… и гениальный! 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bg2"/>
                </a:solidFill>
              </a:rPr>
              <a:t>                  </a:t>
            </a:r>
            <a:r>
              <a:rPr lang="ru-RU" sz="2400" i="1" dirty="0" smtClean="0">
                <a:solidFill>
                  <a:schemeClr val="bg2"/>
                </a:solidFill>
              </a:rPr>
              <a:t>         </a:t>
            </a:r>
            <a:r>
              <a:rPr lang="ru-RU" sz="2400" b="1" i="1" dirty="0" smtClean="0">
                <a:solidFill>
                  <a:schemeClr val="bg2"/>
                </a:solidFill>
              </a:rPr>
              <a:t>В. Шкловский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«</a:t>
            </a:r>
            <a:r>
              <a:rPr lang="ru-RU" sz="2400" b="1" i="1" dirty="0" smtClean="0">
                <a:solidFill>
                  <a:schemeClr val="bg2"/>
                </a:solidFill>
              </a:rPr>
              <a:t>русскоязычный» еврей…(«не стать, а быть русским» О. Мандельштам)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Духовный странник…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Поклонник античности, русской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75253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Мы живем, под собою не чуя страны,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Наши речи за десять шагов не слышны,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 где хватит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полразговорца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Там припомнят кремлёвского горца.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Его толстые пальцы, как черви, жирны,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 слова, как пудовые гири, верны,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Тараканьи смеются усища,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сияют его голенища.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 вокруг него сброд тонкошеих вождей,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Он играет услугами полулюдей.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Кто свистит, кто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мяучит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кто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хнычет,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Он один лишь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бабачит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тычет,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подкову, кует за указом указ: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Кому в пах, кому в лоб, кому в бровь, кому в глаз.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ни казнь у него — то малина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широкая грудь осетина.</a:t>
            </a:r>
            <a:endParaRPr lang="ru-RU" sz="2400" dirty="0"/>
          </a:p>
        </p:txBody>
      </p:sp>
      <p:sp>
        <p:nvSpPr>
          <p:cNvPr id="33794" name="AutoShape 2" descr="https://upload.wikimedia.org/wikipedia/commons/thumb/7/7f/Mandelstam_Stalin_Epigram.jpg/800px-Mandelstam_Stalin_Epi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ночь с 13 на 14 мая 1934 года Мандельштама арестовывают и отправляют в ссылку в Чердынь (Пермский край).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Осипа Мандельштама сопровождает жена, Надежда Яковлевна. В Чердыни О. Э. Мандельштам совершает попытку самоубийства (выбрасывается из окна).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026" name="AutoShape 2" descr="https://upload.wikimedia.org/wikipedia/commons/thumb/7/7f/Mandelstam_Stalin_Epigram.jpg/800px-Mandelstam_Stalin_Epi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thumb/7/7f/Mandelstam_Stalin_Epigram.jpg/200px-Mandelstam_Stalin_Epi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thumb/7/7f/Mandelstam_Stalin_Epigram.jpg/200px-Mandelstam_Stalin_Epi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load.wikimedia.org/wikipedia/commons/7/7f/Mandelstam_Stalin_Epi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img-fotki.yandex.ru/get/6621/39067198.b6/0_6bb9e_5d7ffc4d_XXL.jpg"/>
          <p:cNvPicPr>
            <a:picLocks noChangeAspect="1" noChangeArrowheads="1"/>
          </p:cNvPicPr>
          <p:nvPr/>
        </p:nvPicPr>
        <p:blipFill>
          <a:blip r:embed="rId2" cstate="print"/>
          <a:srcRect l="3192" t="3030" r="2128" b="1515"/>
          <a:stretch>
            <a:fillRect/>
          </a:stretch>
        </p:blipFill>
        <p:spPr bwMode="auto">
          <a:xfrm>
            <a:off x="1403648" y="3212976"/>
            <a:ext cx="51125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4536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Надежда Яковлевна Мандельштам пишет во все советские инстанции и ко всем знакомым. При содействии Николая Бухарина разрешают самостоятельно выбрать место для поселения.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Мандельштамы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выбирают Воронеж. Живут в нищете, изредка им помогают деньгами немногие не отступившиеся друзья. Время от времени О. Э. Мандельштам подрабатывает в местной газете, в театре.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6866" name="Picture 2" descr="http://www.pseudology.org/Mandelshtam/Images/mand_voronezh_dom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92004"/>
            <a:ext cx="2872383" cy="2165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373216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Воронежский домик, где жил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ссылке Осип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Эмильевич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Мандельштам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9288"/>
            <a:ext cx="7920880" cy="64087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гостях у них бывают близкие люди, мать Надежды Яковлевны, артист В. Н. Яхонтов, Анна Ахматова.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Здесь он пишет знаменитый цикл стихотворений («Воронежские тетради»).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мае 1937 года заканчивается срок ссылки, и поэт неожиданно получает разрешение выехать из Воронежа. Они с женой возвращаются ненадолго в Москву.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заявлении секретаря Союза писателей СССР 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Ставского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1938 года на имя наркома внутренних дел Н. И. Ежова предлагалось «решить вопрос о Мандельштаме», его стихи названы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похабными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клеветническими». Иосиф Прут и Валентин Катаев были названы в письме как «выступавшие остро» в защиту Осипа Мандельштама.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84887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начале марта 1938 года супруги Мандельштам переезжают в профсоюзную здравницу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Саматиха</a:t>
            </a:r>
            <a:r>
              <a:rPr lang="ru-RU" dirty="0">
                <a:latin typeface="Arial" pitchFamily="34" charset="0"/>
                <a:cs typeface="Arial" pitchFamily="34" charset="0"/>
              </a:rPr>
              <a:t> (Егорьевский район Московской области, ныне отнесено к Шатурскому району).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Там </a:t>
            </a:r>
            <a:r>
              <a:rPr lang="ru-RU" dirty="0">
                <a:latin typeface="Arial" pitchFamily="34" charset="0"/>
                <a:cs typeface="Arial" pitchFamily="34" charset="0"/>
              </a:rPr>
              <a:t>же в ночь с 1 на 2 мая 1938 года Осип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Эмильевич</a:t>
            </a:r>
            <a:r>
              <a:rPr lang="ru-RU" dirty="0">
                <a:latin typeface="Arial" pitchFamily="34" charset="0"/>
                <a:cs typeface="Arial" pitchFamily="34" charset="0"/>
              </a:rPr>
              <a:t> был арестован вторично и доставлен на железнодорожную станцию Черусти, которая находилась в 25 километрах от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Саматихи</a:t>
            </a:r>
            <a:r>
              <a:rPr lang="ru-RU" dirty="0">
                <a:latin typeface="Arial" pitchFamily="34" charset="0"/>
                <a:cs typeface="Arial" pitchFamily="34" charset="0"/>
              </a:rPr>
              <a:t>. Оттуда его доставили во Внутреннюю тюрьму НКВД. Вскоре его перевели в Бутырскую тюрьму.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Осип Мандельштам. Личное дел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3312368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Выписка из протокола Особого совещания при НКВД СССР. 2 августа 1938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192688" cy="648072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 августа Особое совещание при НКВД СССР приговорило Мандельштама к пяти годам заключения в исправительно-трудовом лагере.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8 сентября он был отправлен этапом на Дальний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Восток.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27 декабря 1938 года Осип Мандельштам скончался в пересыльном лагере.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Тело Мандельштама до весны вместе с другими усопшими лежало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непогребённым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Затем весь «зимний штабель» был захоронен в братской могиле.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578" name="Picture 2" descr="Осип Мандельш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14600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4221088"/>
            <a:ext cx="241176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Последняя фотография О. Мандельштама из личного дела в Бутырской тюрьме. Август 1938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творчества поэта отмечали «конкретное предвидение будущего, столь свойственное Мандельштаму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dirty="0">
                <a:latin typeface="Arial" pitchFamily="34" charset="0"/>
                <a:cs typeface="Arial" pitchFamily="34" charset="0"/>
              </a:rPr>
              <a:t>и то, что «предощущение трагической гибели пронизывает стихи Мандельштама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Предвидением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собственной судьбы стало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переведённое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Мандельштамом ещё в 1921 году стихотворение грузинского поэта Н.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Мицишвили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Когда я свалюсь умирать под забором в какой-нибудь яме,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 некуда будет душе уйти от чугунного хлада –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Я вежливо тихо уйду. Незаметно смешаюсь с тенями.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 собаки меня пожалеют, целуя под ветхой оградой.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Не будет процессии. Меня не украсят фиалки,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 девы цветов не рассыплют над черной могилой…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44508"/>
            <a:ext cx="7772400" cy="59420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Назначение поэта и поэзии.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ПОЭТ должен прислушаться, чтобы понять, что с нами происходит и что готовит грядущий день…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Для поэта страшнее внешней угрозы – угроза потерять чувство внутренней правоты, усомниться в своем отношении к слову…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Поэзия не может дышать воздухом казней…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ayka.org/sites/default/files/688_original.jpg"/>
          <p:cNvPicPr>
            <a:picLocks noChangeAspect="1" noChangeArrowheads="1"/>
          </p:cNvPicPr>
          <p:nvPr/>
        </p:nvPicPr>
        <p:blipFill>
          <a:blip r:embed="rId2" cstate="print"/>
          <a:srcRect r="3492"/>
          <a:stretch>
            <a:fillRect/>
          </a:stretch>
        </p:blipFill>
        <p:spPr bwMode="auto">
          <a:xfrm>
            <a:off x="7092280" y="260648"/>
            <a:ext cx="1872208" cy="2448272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052736"/>
            <a:ext cx="7632848" cy="56166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Осип Мандельштам родился 3 (15) января 1891 года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Варшаве в еврейской семье.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Отец,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Эмилий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Вениаминович Мандельштам (1856—1938), был мастером перчаточного дела, состоял в купцах первой гильдии.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Мать, Флора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Овсеевна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Вербловская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(1866—1916), была музыкантшей.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620688"/>
            <a:ext cx="5256584" cy="604867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В 1897 году семья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Мандельштамов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переехала в Петербург. Осип получил образование в 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Тенишевском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училище (с 1900 по 1907 годы).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В августе 1907 г. подал прошение о приёме вольнослушателем на естественное отделение физико-математического факультета Санкт-Петербургского университета, но, забрав документы из канцелярии, в октябре уехал в Париж. </a:t>
            </a:r>
          </a:p>
          <a:p>
            <a:endParaRPr lang="ru-RU" dirty="0"/>
          </a:p>
        </p:txBody>
      </p:sp>
      <p:pic>
        <p:nvPicPr>
          <p:cNvPr id="4" name="Picture 2" descr="http://dv365.ru/upload/iblock/1e5/1e5d5e1600b1d6b93f39650595a8cd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592288" cy="3626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583264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4600" dirty="0">
                <a:latin typeface="Arial" pitchFamily="34" charset="0"/>
                <a:cs typeface="Arial" pitchFamily="34" charset="0"/>
              </a:rPr>
              <a:t>1908—1910 годы Мандельштам учится в Сорбонне и в </a:t>
            </a:r>
            <a:r>
              <a:rPr lang="ru-RU" sz="4600" dirty="0" err="1">
                <a:latin typeface="Arial" pitchFamily="34" charset="0"/>
                <a:cs typeface="Arial" pitchFamily="34" charset="0"/>
              </a:rPr>
              <a:t>Гейдельбергском</a:t>
            </a:r>
            <a:r>
              <a:rPr lang="ru-RU" sz="4600" dirty="0">
                <a:latin typeface="Arial" pitchFamily="34" charset="0"/>
                <a:cs typeface="Arial" pitchFamily="34" charset="0"/>
              </a:rPr>
              <a:t> университете. </a:t>
            </a:r>
            <a:endParaRPr lang="ru-RU" sz="4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600" dirty="0" smtClean="0">
                <a:latin typeface="Arial" pitchFamily="34" charset="0"/>
                <a:cs typeface="Arial" pitchFamily="34" charset="0"/>
              </a:rPr>
              <a:t>Знакомится </a:t>
            </a:r>
            <a:r>
              <a:rPr lang="ru-RU" sz="4600" dirty="0">
                <a:latin typeface="Arial" pitchFamily="34" charset="0"/>
                <a:cs typeface="Arial" pitchFamily="34" charset="0"/>
              </a:rPr>
              <a:t>с Николаем Гумилёвым, увлечён французской </a:t>
            </a:r>
            <a:r>
              <a:rPr lang="ru-RU" sz="4600" dirty="0" smtClean="0">
                <a:latin typeface="Arial" pitchFamily="34" charset="0"/>
                <a:cs typeface="Arial" pitchFamily="34" charset="0"/>
              </a:rPr>
              <a:t>поэзией. </a:t>
            </a:r>
            <a:endParaRPr lang="ru-RU" sz="4600" dirty="0">
              <a:latin typeface="Arial" pitchFamily="34" charset="0"/>
              <a:cs typeface="Arial" pitchFamily="34" charset="0"/>
            </a:endParaRPr>
          </a:p>
          <a:p>
            <a:r>
              <a:rPr lang="ru-RU" sz="4600" dirty="0">
                <a:latin typeface="Arial" pitchFamily="34" charset="0"/>
                <a:cs typeface="Arial" pitchFamily="34" charset="0"/>
              </a:rPr>
              <a:t>В промежутках между зарубежными поездками бывает в Петербурге, где посещает лекции по стихосложению на «башне» у Вячеслава Иванова</a:t>
            </a:r>
            <a:r>
              <a:rPr lang="ru-RU" sz="4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cdn01.ru/files/users/images/4f/ed/4fedfda3dc52705cae86c2fcb512fe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962300" cy="231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855151" y="6093296"/>
            <a:ext cx="328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Башня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Вячеслава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Иванова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ttp://img1.liveinternet.ru/images/attach/c/3/75/428/7542890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98556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04248" y="2852936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Сорбонна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992888" cy="4846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 1911 году семья начала разоряться, и обучение в Европе сделалось невозможным.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10 сентября 1911 года он зачислен на романо-германское отделение историко-филологического факультета Петербургского университета, где обучается с перерывами до 1917 года. </a:t>
            </a:r>
          </a:p>
          <a:p>
            <a:endParaRPr lang="ru-RU" dirty="0"/>
          </a:p>
        </p:txBody>
      </p:sp>
      <p:pic>
        <p:nvPicPr>
          <p:cNvPr id="29698" name="Picture 2" descr="http://www.xn--90acfomyckpmc.xn--p1ai/pick/0628-186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6286500" cy="337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692696"/>
            <a:ext cx="4896544" cy="59046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1911 году знакомится с Анной Ахматовой, бывает в гостях у четы Гумилёвых.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Первая публикация — журнал «Аполлон», 1910 г., № 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Печатался также в журналах «Гиперборей», «Новый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Сатирикон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» и др.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gdb.rferl.org/197856B2-69A3-4AEA-9839-4F99E6FD39D1_mw1024_n_s.jpg"/>
          <p:cNvPicPr>
            <a:picLocks noChangeAspect="1" noChangeArrowheads="1"/>
          </p:cNvPicPr>
          <p:nvPr/>
        </p:nvPicPr>
        <p:blipFill>
          <a:blip r:embed="rId2" cstate="print"/>
          <a:srcRect l="45896"/>
          <a:stretch>
            <a:fillRect/>
          </a:stretch>
        </p:blipFill>
        <p:spPr bwMode="auto">
          <a:xfrm>
            <a:off x="179512" y="1412776"/>
            <a:ext cx="2842717" cy="3467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04664"/>
            <a:ext cx="5688632" cy="6192688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 ноября 1911 г. Мандельштам регулярно участвует в собраниях Цеха поэтов.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1912 году знакомится с А. Блоком. В конце того же года входит в группу акмеистов.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Поэтические поиски этого периода отразила дебютная книга стихов «Камень» (три издания: 1913, 1916 и 1923 годов, содержание менялось). </a:t>
            </a:r>
          </a:p>
          <a:p>
            <a:endParaRPr lang="ru-RU" dirty="0"/>
          </a:p>
        </p:txBody>
      </p:sp>
      <p:pic>
        <p:nvPicPr>
          <p:cNvPr id="27650" name="Picture 2" descr="Осип Мандельштам. Камен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1981200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509120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Обложка сборника стихов Осипа Мандельштама «Камень». 1913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239000" cy="4846320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Осип Мандельштам находится в центре поэтической жизни, регулярно публично читает стихи, бывает в «Бродячей собаке», знакомится с футуризмом, сближается с Бенедиктом Лившицем.</a:t>
            </a:r>
          </a:p>
          <a:p>
            <a:endParaRPr lang="ru-RU" dirty="0"/>
          </a:p>
        </p:txBody>
      </p:sp>
      <p:pic>
        <p:nvPicPr>
          <p:cNvPr id="4" name="Picture 2" descr="Осип Мандельш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888432" cy="2625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581128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Слева направо: Осип Мандельштам, Корней Чуковский, Бенедикт Лившиц, Юрий Анненков.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Петербург. 1914 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512</TotalTime>
  <Words>623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«О.Э. Мандельштам. Слово о поэте»</vt:lpstr>
      <vt:lpstr>Осип  Эмильевич Мандельштам  1891 —  1938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Особенности поэзии:</vt:lpstr>
      <vt:lpstr>Темы творчества…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Осип Эмильевич Мандельштам</dc:title>
  <dc:creator>Семья</dc:creator>
  <cp:lastModifiedBy>Пользователь Windows</cp:lastModifiedBy>
  <cp:revision>56</cp:revision>
  <dcterms:created xsi:type="dcterms:W3CDTF">2016-02-15T18:19:43Z</dcterms:created>
  <dcterms:modified xsi:type="dcterms:W3CDTF">2020-03-30T15:54:14Z</dcterms:modified>
</cp:coreProperties>
</file>