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D0D"/>
    <a:srgbClr val="76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012402A-BEF7-4A1C-88C5-DB13E05633BF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361A342-91F0-4286-B52F-6DF6C7B936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3%D0%BD%D0%B8%D0%BD,_%D0%9D%D0%B8%D0%BA%D0%BE%D0%BB%D0%B0%D0%B9_%D0%9D%D0%B8%D0%BA%D0%BE%D0%BB%D0%B0%D0%B5%D0%B2%D0%B8%D1%87" TargetMode="External"/><Relationship Id="rId2" Type="http://schemas.openxmlformats.org/officeDocument/2006/relationships/hyperlink" Target="https://ru.wikipedia.org/wiki/%D0%93%D1%83%D0%BC%D0%B8%D0%BB%D1%91%D0%B2,_%D0%9D%D0%B8%D0%BA%D0%BE%D0%BB%D0%B0%D0%B9_%D0%A1%D1%82%D0%B5%D0%BF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5%D0%BA%D0%B2%D0%B8%D0%B5%D0%BC_(%D0%BF%D0%BE%D1%8D%D0%BC%D0%B0)" TargetMode="External"/><Relationship Id="rId5" Type="http://schemas.openxmlformats.org/officeDocument/2006/relationships/hyperlink" Target="https://ru.wikipedia.org/wiki/%D0%92%D1%80%D0%B0%D0%B3_%D0%BD%D0%B0%D1%80%D0%BE%D0%B4%D0%B0" TargetMode="External"/><Relationship Id="rId4" Type="http://schemas.openxmlformats.org/officeDocument/2006/relationships/hyperlink" Target="https://ru.wikipedia.org/wiki/%D0%93%D1%83%D0%BC%D0%B8%D0%BB%D1%91%D0%B2,_%D0%9B%D0%B5%D0%B2_%D0%9D%D0%B8%D0%BA%D0%BE%D0%BB%D0%B0%D0%B5%D0%B2%D0%B8%D1%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194421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       </a:t>
            </a:r>
            <a:r>
              <a:rPr lang="ru-RU" sz="54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Любовная  лирика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sz="5400" dirty="0" smtClean="0">
                <a:solidFill>
                  <a:srgbClr val="002060"/>
                </a:solidFill>
                <a:latin typeface="+mn-lt"/>
              </a:rPr>
              <a:t>                              </a:t>
            </a: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Анны   </a:t>
            </a:r>
            <a:b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                        Ахматовой</a:t>
            </a:r>
            <a:endParaRPr lang="ru-RU" sz="54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420888"/>
            <a:ext cx="5040560" cy="3024336"/>
          </a:xfrm>
        </p:spPr>
        <p:txBody>
          <a:bodyPr/>
          <a:lstStyle/>
          <a:p>
            <a:pPr algn="l"/>
            <a:r>
              <a:rPr lang="ru-RU" sz="3200" dirty="0" smtClean="0"/>
              <a:t> </a:t>
            </a:r>
            <a:r>
              <a:rPr lang="ru-RU" sz="2800" b="1" i="1" dirty="0" smtClean="0">
                <a:solidFill>
                  <a:srgbClr val="FFFF00"/>
                </a:solidFill>
                <a:latin typeface="Cambria" pitchFamily="18" charset="0"/>
              </a:rPr>
              <a:t>Любовь – пятое время года</a:t>
            </a:r>
          </a:p>
          <a:p>
            <a:r>
              <a:rPr lang="ru-RU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                                       </a:t>
            </a:r>
            <a:r>
              <a:rPr lang="ru-RU" b="1" i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Анна Ахматова</a:t>
            </a:r>
            <a:endParaRPr lang="ru-RU" b="1" i="1" dirty="0">
              <a:solidFill>
                <a:schemeClr val="accent3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C:\Users\krash.ольга-ПК\Desktop\ПРЕЗЕНТАЦИИ\f4509e988566e1b5abeca69a30585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2829837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То пятое время года…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6146" name="Picture 2" descr="C:\Users\krash.ольга-ПК\Desktop\ПРЕЗЕНТАЦИИ\love_celebration-norm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672408" cy="29104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12777"/>
            <a:ext cx="4146824" cy="48836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То пятое время года,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Только его славословь.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Дыши последней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                            свободой,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Оттого, что это - любовь.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Высоко небо взлетело,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Легки очертанья вещей,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И уже не празднует тело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mbria" pitchFamily="18" charset="0"/>
              </a:rPr>
              <a:t>Годовщину грусти своей.</a:t>
            </a:r>
            <a:endParaRPr lang="ru-RU" b="1" dirty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          «О, ангел мой, не знай, не ведай </a:t>
            </a:r>
            <a:b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              Моей теперешней тоски…»</a:t>
            </a:r>
            <a:endParaRPr lang="ru-RU" sz="28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248472" cy="509971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Сборник"Подорожник»</a:t>
            </a:r>
          </a:p>
          <a:p>
            <a:pPr algn="ctr">
              <a:buNone/>
            </a:pPr>
            <a:r>
              <a:rPr lang="ru-RU" sz="45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/1921/</a:t>
            </a:r>
          </a:p>
          <a:p>
            <a:pPr>
              <a:buNone/>
            </a:pPr>
            <a:r>
              <a:rPr lang="ru-RU" sz="4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"Это просто, это ясно", "О нет , я не </a:t>
            </a:r>
          </a:p>
          <a:p>
            <a:pPr>
              <a:buNone/>
            </a:pPr>
            <a:r>
              <a:rPr lang="ru-RU" sz="4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тебя любила", "Не с теми я, кто</a:t>
            </a:r>
          </a:p>
          <a:p>
            <a:pPr>
              <a:buNone/>
            </a:pPr>
            <a:r>
              <a:rPr lang="ru-RU" sz="4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бросил землю", "Долгим взглядом </a:t>
            </a:r>
          </a:p>
          <a:p>
            <a:pPr>
              <a:buNone/>
            </a:pPr>
            <a:r>
              <a:rPr lang="ru-RU" sz="4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твоим истомлённая»</a:t>
            </a:r>
          </a:p>
          <a:p>
            <a:pPr>
              <a:buNone/>
            </a:pPr>
            <a:r>
              <a:rPr lang="ru-RU" sz="45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 </a:t>
            </a: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Лирические стихотворения этого 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сборника проникнуты  патриотизмом</a:t>
            </a:r>
            <a:endParaRPr lang="ru-RU" sz="4500" i="1" dirty="0" smtClean="0">
              <a:solidFill>
                <a:schemeClr val="accent6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В стихах о любви устанавливается 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некое равновесие, что становится 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возможным  сюжет, нет прежних 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драматических финалов, появляется</a:t>
            </a:r>
          </a:p>
          <a:p>
            <a:pPr>
              <a:buNone/>
            </a:pPr>
            <a:r>
              <a:rPr lang="ru-RU" sz="4500" dirty="0" smtClean="0">
                <a:solidFill>
                  <a:schemeClr val="accent6"/>
                </a:solidFill>
                <a:latin typeface="Cambria" pitchFamily="18" charset="0"/>
              </a:rPr>
              <a:t> диалог.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C000"/>
                </a:solidFill>
                <a:latin typeface="Cambria" pitchFamily="18" charset="0"/>
              </a:rPr>
              <a:t>     Теперь любовь становится уже </a:t>
            </a:r>
          </a:p>
          <a:p>
            <a:pPr>
              <a:buNone/>
            </a:pPr>
            <a:r>
              <a:rPr lang="ru-RU" sz="4500" b="1" dirty="0" smtClean="0">
                <a:solidFill>
                  <a:srgbClr val="FFC000"/>
                </a:solidFill>
                <a:latin typeface="Cambria" pitchFamily="18" charset="0"/>
              </a:rPr>
              <a:t> "испытанием железом и огнём".</a:t>
            </a:r>
          </a:p>
          <a:p>
            <a:pPr>
              <a:buNone/>
            </a:pPr>
            <a:endParaRPr lang="ru-RU" sz="32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84785"/>
            <a:ext cx="3702870" cy="481168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Резче отчуждение в любви, но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сильнее в Ахматовой сознание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Родины. Образ возлюбленного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будет в памяти, как образ героя.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Героиня уже не проклинает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пытку чувств, а благословляет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верность любви.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  </a:t>
            </a: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Удел   лирической героини –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странничество. У неё появилась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Воля преодолеть  ужас бытия,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смуты  сердца и  времени.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Лирическая героиня находит  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упоение в искусстве, античности,</a:t>
            </a:r>
          </a:p>
          <a:p>
            <a:pPr>
              <a:buNone/>
            </a:pPr>
            <a:r>
              <a:rPr lang="ru-RU" sz="45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 в молитве.</a:t>
            </a:r>
          </a:p>
          <a:p>
            <a:pPr>
              <a:buNone/>
            </a:pPr>
            <a:endParaRPr lang="ru-RU" sz="4200" b="1" i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endParaRPr lang="ru-RU" sz="4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71600" y="2492896"/>
            <a:ext cx="7722344" cy="38035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И целый день, своих пугаясь стонов,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 тоске смертельной мечется  толпа,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А за рекой на траурных знамёнах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 Зловещие смеются черепа.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Вот для чего я пела и мечтала,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Мне сердце разорвали пополам,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Как после залпа сразу тихо стало,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Cambria" pitchFamily="18" charset="0"/>
              </a:rPr>
              <a:t>Смерть выслала дозорных по дворам</a:t>
            </a:r>
            <a:r>
              <a:rPr lang="ru-RU" sz="2400" dirty="0" smtClean="0"/>
              <a:t>. </a:t>
            </a:r>
            <a:endParaRPr lang="ru-RU" sz="2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170" name="Picture 2" descr="C:\Users\krash.ольга-ПК\Desktop\ПРЕЗЕНТАЦИИ\s3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52"/>
            <a:ext cx="6984776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Cambria" pitchFamily="18" charset="0"/>
              </a:rPr>
              <a:t>Художественное своеобразие любовной лирики А.Ахматовой</a:t>
            </a:r>
            <a:endParaRPr lang="ru-RU" sz="2800" b="1" dirty="0">
              <a:solidFill>
                <a:srgbClr val="00B05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Эволюция лирической героини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Доверительность, интимность, нежность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Психологизм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Мотив величия, властности, смерти</a:t>
            </a: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Синтез тем любви к человеку и Родине</a:t>
            </a:r>
          </a:p>
          <a:p>
            <a:r>
              <a:rPr lang="ru-RU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Сюжетность</a:t>
            </a:r>
            <a:endParaRPr lang="ru-RU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Афористичность речи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008112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Каждый ищет истину в сердце своём…</a:t>
            </a:r>
            <a: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ambria" pitchFamily="18" charset="0"/>
              </a:rPr>
            </a:br>
            <a:endParaRPr lang="ru-RU" dirty="0"/>
          </a:p>
        </p:txBody>
      </p:sp>
      <p:pic>
        <p:nvPicPr>
          <p:cNvPr id="8194" name="Picture 2" descr="C:\Users\krash.ольга-ПК\Desktop\ПРЕЗЕНТАЦИИ\Gorenk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900332" cy="4672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412777"/>
            <a:ext cx="3715346" cy="48836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Поэзия Ахматовой – это исповедь.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Но это не только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исповедь влюбленной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женщины, это исповедь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человека, живущего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всеми бедами, болями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и 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страстями своего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времени и своей земли.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Пусть камнем надгробным ляжет</a:t>
            </a:r>
            <a:b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На жизни моей   ЛЮБОВЬ.  (А. А. Ахматова)</a:t>
            </a:r>
            <a:b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</a:br>
            <a:endParaRPr lang="ru-RU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9218" name="Picture 2" descr="C:\Users\krash.ольга-ПК\Desktop\ПРЕЗЕНТАЦИИ\1439748066_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56937" cy="463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krash.ольга-ПК\Desktop\ПРЕЗЕНТАЦИИ\4623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1484784"/>
            <a:ext cx="4729853" cy="475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Cambria" pitchFamily="18" charset="0"/>
              </a:rPr>
              <a:t>        </a:t>
            </a: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Анна Андреевна Ахматова</a:t>
            </a:r>
            <a:b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Cambria" pitchFamily="18" charset="0"/>
              </a:rPr>
              <a:t>                     (1889 – 1966)</a:t>
            </a:r>
            <a:endParaRPr lang="ru-RU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83560"/>
            <a:ext cx="7460902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   Её судьба была трагична.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Репрессиям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были подвергнуты трое близких ей людей: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 первый муж, 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  <a:hlinkClick r:id="rId2" tooltip="Гумилёв, Николай Степанович"/>
              </a:rPr>
              <a:t>Николай Гумилёв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, был расстрелян в 1921 году; 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третий муж, </a:t>
            </a:r>
            <a:r>
              <a:rPr lang="ru-RU" b="1" u="sng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  <a:hlinkClick r:id="rId3" tooltip="Пунин, Николай Николаевич"/>
              </a:rPr>
              <a:t>Николай Пунин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, был трижды арестован и погиб в лагере в 1953 году;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единственный сын, 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  <a:hlinkClick r:id="rId4" tooltip="Гумилёв, Лев Николаевич"/>
              </a:rPr>
              <a:t>Лев Гумилёв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, провёл в заключении в 1930—1940-х и в 1940—1950-х годах более 10 лет. 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Горе жен и матерей «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hlinkClick r:id="rId5" tooltip="Враг народа"/>
              </a:rPr>
              <a:t>врагов народа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» было отражено в одном из наиболее значительных произведений Ахматовой — поэме «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  <a:hlinkClick r:id="rId6" tooltip="Реквием (поэма)"/>
              </a:rPr>
              <a:t>Реквием</a:t>
            </a:r>
            <a:r>
              <a:rPr lang="ru-RU" b="1" i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».</a:t>
            </a:r>
            <a:endParaRPr lang="ru-RU" b="1" i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    О любви пишут все…Но так, как писала о ней</a:t>
            </a:r>
            <a:b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                  Анна Ахматова, не писал никто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770501"/>
            <a:ext cx="4502944" cy="45259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Cambria" pitchFamily="18" charset="0"/>
              </a:rPr>
              <a:t>« Великая земная любовь » </a:t>
            </a: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— именно так можно определить суть лирики Ахматовой.   </a:t>
            </a:r>
          </a:p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  Поэт изображает не романтические преувеличенные чувства — она говорит о простом и земном человеческом счастье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krash.ольга-ПК\Desktop\ПРЕЗЕНТАЦИИ\102113299_ahmatova04222008173858BF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299054" cy="4019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  <a:t>Основная особенность любовной лирики  состояла в том, что ее главной темой становятся переживания женщины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770501"/>
            <a:ext cx="482453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Ахматова стала первой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 женщиной – поэтом,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заговорившей о своих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чувствах с небывалой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силой и лиризмом.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Любовь у  Ахматовой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изображена  как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неотъемлемая  часть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человеческого бытия,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основа  гуманистических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ценностей.</a:t>
            </a:r>
          </a:p>
          <a:p>
            <a:endParaRPr lang="ru-RU" dirty="0"/>
          </a:p>
        </p:txBody>
      </p:sp>
      <p:pic>
        <p:nvPicPr>
          <p:cNvPr id="3074" name="Picture 2" descr="C:\Users\krash.ольга-ПК\Desktop\ПРЕЗЕНТАЦИИ\Ahmatova-Anna-Andreev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916832"/>
            <a:ext cx="3600399" cy="3600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938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Cambria" pitchFamily="18" charset="0"/>
              </a:rPr>
              <a:t>    Ранняя любовная лирика воспринималась как своеобразный лирический дневник.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70501"/>
            <a:ext cx="4032448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Сборник "Вечер" 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   /1912/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"Любовь", "В Царском Селе", "Музе", "Сердце к сердцу не приковано"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   </a:t>
            </a: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Стихотворения похожи на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финалы повестей о любви,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 они сюжетны. В них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наблюдается сходство с 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балладой, новеллой 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   </a:t>
            </a: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Любовь, по Ахматовой,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уводит   "от радости и от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покоя",  "покоряет     обманно.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770501"/>
            <a:ext cx="421655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Лирическая героиня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–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героиня несбывшейся,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безнадежной любви. Любовь в её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поэзии предстаёт как "поединок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роковой", "любовная пытка"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  Ахматова почти никогда не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изображает любовь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безмятежной, идиллической, а 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наоборот,  в  момент  разрыва,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разлуки, утраты  чувств. В образе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лирической героини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просле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–</a:t>
            </a:r>
          </a:p>
          <a:p>
            <a:pPr>
              <a:buNone/>
            </a:pP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живаются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автобиографические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черты поэта.</a:t>
            </a:r>
          </a:p>
          <a:p>
            <a:pPr>
              <a:buNone/>
            </a:pP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«</a:t>
            </a:r>
            <a:r>
              <a:rPr lang="ru-RU" b="1" dirty="0" smtClean="0">
                <a:latin typeface="Cambria" pitchFamily="18" charset="0"/>
              </a:rPr>
              <a:t>ЛЮБОВЬ»    </a:t>
            </a:r>
            <a:r>
              <a:rPr lang="ru-RU" sz="2400" dirty="0" smtClean="0">
                <a:latin typeface="Cambria" pitchFamily="18" charset="0"/>
              </a:rPr>
              <a:t>1912 г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4098" name="Picture 2" descr="C:\Users\krash.ольга-ПК\Desktop\ПРЕЗЕНТАЦИИ\99619837_BBYUYUB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44152"/>
            <a:ext cx="3960440" cy="43812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4785"/>
            <a:ext cx="4218262" cy="481168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То змейкой, свернувшись клубком,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У самого сердца колдует,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То целые дни голубком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На белом окошке воркует, 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То в инее ярком блеснет,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Почудится в дреме левкоя...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Но верно и тайно ведет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От радости и от покоя. 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/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Умеет так сладко рыдать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В молитве тоскующей скрипки,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И страшно ее угадать</a:t>
            </a:r>
            <a:b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</a:br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itchFamily="18" charset="0"/>
              </a:rPr>
              <a:t>В еще незнакомой улыбке.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6581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  <a:t>    Лирическая героиня Ахматовой взрослеет - теперь в трагедии любви она винит и себя, ищет в себе причину разрыва</a:t>
            </a:r>
            <a:endParaRPr lang="ru-RU" sz="24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484785"/>
            <a:ext cx="4038600" cy="481168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Сборник «Вечер»</a:t>
            </a:r>
          </a:p>
          <a:p>
            <a:pPr>
              <a:buNone/>
            </a:pPr>
            <a:r>
              <a:rPr lang="ru-RU" sz="5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           /1914/</a:t>
            </a:r>
          </a:p>
          <a:p>
            <a:pPr>
              <a:buNone/>
            </a:pPr>
            <a:r>
              <a:rPr lang="ru-RU" sz="5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"Настоящую нежность не </a:t>
            </a:r>
          </a:p>
          <a:p>
            <a:pPr>
              <a:buNone/>
            </a:pPr>
            <a:r>
              <a:rPr lang="ru-RU" sz="5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спутаешь", "Проводила друга до</a:t>
            </a:r>
          </a:p>
          <a:p>
            <a:pPr>
              <a:buNone/>
            </a:pPr>
            <a:r>
              <a:rPr lang="ru-RU" sz="5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передней", "Сколько просьб у </a:t>
            </a:r>
          </a:p>
          <a:p>
            <a:pPr>
              <a:buNone/>
            </a:pPr>
            <a:r>
              <a:rPr lang="ru-RU" sz="5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любимой всегда" и другие.</a:t>
            </a:r>
          </a:p>
          <a:p>
            <a:pPr>
              <a:buNone/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</a:t>
            </a:r>
            <a:endParaRPr lang="ru-RU" sz="5000" i="1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Стихи этого периода близки </a:t>
            </a:r>
          </a:p>
          <a:p>
            <a:pPr>
              <a:buNone/>
            </a:pPr>
            <a:r>
              <a:rPr lang="ru-RU" sz="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народно-песенному творчеству, </a:t>
            </a:r>
          </a:p>
          <a:p>
            <a:pPr>
              <a:buNone/>
            </a:pPr>
            <a:r>
              <a:rPr lang="ru-RU" sz="5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афористичны.</a:t>
            </a:r>
          </a:p>
          <a:p>
            <a:pPr>
              <a:buNone/>
            </a:pPr>
            <a:r>
              <a:rPr lang="ru-RU" sz="5000" dirty="0" smtClean="0">
                <a:latin typeface="Cambria" pitchFamily="18" charset="0"/>
              </a:rPr>
              <a:t>     </a:t>
            </a:r>
            <a:r>
              <a:rPr lang="ru-RU" sz="5000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Любовь, по Ахматовой, - </a:t>
            </a:r>
          </a:p>
          <a:p>
            <a:pPr>
              <a:buNone/>
            </a:pPr>
            <a:r>
              <a:rPr lang="ru-RU" sz="5000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чистилище, потому она </a:t>
            </a:r>
          </a:p>
          <a:p>
            <a:pPr>
              <a:buNone/>
            </a:pPr>
            <a:r>
              <a:rPr lang="ru-RU" sz="5000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показывает  тончайшие </a:t>
            </a:r>
          </a:p>
          <a:p>
            <a:pPr>
              <a:buNone/>
            </a:pPr>
            <a:r>
              <a:rPr lang="ru-RU" sz="5000" b="1" dirty="0" smtClean="0">
                <a:solidFill>
                  <a:schemeClr val="tx2">
                    <a:lumMod val="90000"/>
                  </a:schemeClr>
                </a:solidFill>
                <a:latin typeface="Cambria" pitchFamily="18" charset="0"/>
              </a:rPr>
              <a:t>оттенки   чувств.</a:t>
            </a:r>
          </a:p>
          <a:p>
            <a:pPr>
              <a:buNone/>
            </a:pPr>
            <a:endParaRPr lang="ru-RU" sz="5000" dirty="0" smtClean="0">
              <a:latin typeface="Cambria" pitchFamily="18" charset="0"/>
            </a:endParaRPr>
          </a:p>
          <a:p>
            <a:pPr>
              <a:buNone/>
            </a:pPr>
            <a:endParaRPr lang="ru-RU" sz="50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412776"/>
            <a:ext cx="3774308" cy="5040559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Лирическая героиня сдержанная,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нежная, гордая женщина. Любовь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для неё - плотные сети, не дающие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покоя. Душевное состояние героини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передано через экспрессивно окрашенные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художественные детали: "золотая пыль", 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"бесцветный ледок".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    В стихах данного периода звучит протест</a:t>
            </a:r>
          </a:p>
          <a:p>
            <a:pPr>
              <a:buNone/>
            </a:pPr>
            <a:r>
              <a:rPr lang="ru-RU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героини:</a:t>
            </a:r>
          </a:p>
          <a:p>
            <a:pPr>
              <a:buNone/>
            </a:pPr>
            <a:r>
              <a:rPr lang="ru-RU" sz="35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         Брошена! Придуманное слово,</a:t>
            </a:r>
            <a:br>
              <a:rPr lang="ru-RU" sz="35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5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Разве я цветок или письмо?</a:t>
            </a:r>
            <a:endParaRPr lang="ru-RU" sz="35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3800" b="1" dirty="0" smtClean="0">
                <a:latin typeface="Cambria" pitchFamily="18" charset="0"/>
              </a:rPr>
              <a:t>    </a:t>
            </a: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 её характере проявляется величие,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властность. 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Лирическая героиня заявляет о  своей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избранности .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    В стихах Ахматовой    появляется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новый   мотив - властность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rash.ольга-ПК\Desktop\ПРЕЗЕНТАЦИИ\25302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386137" cy="253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214422"/>
            <a:ext cx="4291410" cy="52260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  Настоящую нежность не спутаешь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Ни с чем, и она тиха.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Ты напрасно бережно 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                                    кутаешь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Мне плечи и грудь в меха.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И напрасно слова  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                          покорные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Cambria" pitchFamily="18" charset="0"/>
              </a:rPr>
              <a:t>Говоришь о первой любви.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D0D"/>
                </a:solidFill>
                <a:latin typeface="Cambria" pitchFamily="18" charset="0"/>
              </a:rPr>
              <a:t>Как я знаю эти упорные</a:t>
            </a:r>
          </a:p>
          <a:p>
            <a:pPr>
              <a:buNone/>
            </a:pPr>
            <a:r>
              <a:rPr lang="ru-RU" sz="3400" b="1" i="1" dirty="0" smtClean="0">
                <a:solidFill>
                  <a:srgbClr val="FF0D0D"/>
                </a:solidFill>
                <a:latin typeface="Cambria" pitchFamily="18" charset="0"/>
              </a:rPr>
              <a:t>Несытые  взгляды твои</a:t>
            </a:r>
            <a:r>
              <a:rPr lang="ru-RU" sz="3400" b="1" i="1" dirty="0" smtClean="0">
                <a:solidFill>
                  <a:srgbClr val="FF0D0D"/>
                </a:solidFill>
                <a:latin typeface="Cambria" pitchFamily="18" charset="0"/>
              </a:rPr>
              <a:t>!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37824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«Но  живы  мы  </a:t>
            </a:r>
            <a:r>
              <a:rPr lang="ru-RU" sz="2400" b="1" i="1" dirty="0" err="1" smtClean="0">
                <a:solidFill>
                  <a:srgbClr val="FF0000"/>
                </a:solidFill>
                <a:latin typeface="Cambria" pitchFamily="18" charset="0"/>
              </a:rPr>
              <a:t>любовию</a:t>
            </a:r>
            <a:r>
              <a:rPr lang="ru-RU" sz="2400" b="1" i="1" dirty="0" smtClean="0">
                <a:solidFill>
                  <a:srgbClr val="FF0000"/>
                </a:solidFill>
                <a:latin typeface="Cambria" pitchFamily="18" charset="0"/>
              </a:rPr>
              <a:t>  одною …»</a:t>
            </a:r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Cambria" pitchFamily="18" charset="0"/>
              </a:rPr>
              <a:t>  Стихотворения, посвященные любви, идут по самым вершинам человеческого духа.</a:t>
            </a:r>
            <a:endParaRPr lang="ru-RU" sz="2400" b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484784"/>
            <a:ext cx="3819624" cy="504055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Сборник   "Белая стая"  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mbria" pitchFamily="18" charset="0"/>
              </a:rPr>
              <a:t>                    /1917/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"Муза ушла по дороге", "Я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улыбаться перестала", "То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пятое время года", "Целый </a:t>
            </a:r>
          </a:p>
          <a:p>
            <a:pPr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год ты со мной неразлучен".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ru-RU" sz="3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Стихам этого периода 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характерен психологизм. Боль утраты  не 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ослабела, но  она теперь </a:t>
            </a:r>
          </a:p>
          <a:p>
            <a:pPr>
              <a:buNone/>
            </a:pPr>
            <a:r>
              <a:rPr lang="ru-RU" sz="3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mbria" pitchFamily="18" charset="0"/>
              </a:rPr>
              <a:t>как песня.</a:t>
            </a:r>
          </a:p>
          <a:p>
            <a:pPr>
              <a:buNone/>
            </a:pPr>
            <a:r>
              <a:rPr lang="ru-RU" sz="3400" b="1" dirty="0" smtClean="0">
                <a:latin typeface="Cambria" pitchFamily="18" charset="0"/>
              </a:rPr>
              <a:t>   </a:t>
            </a:r>
            <a:r>
              <a:rPr lang="ru-RU" sz="3400" b="1" dirty="0" smtClean="0">
                <a:solidFill>
                  <a:srgbClr val="FFC000"/>
                </a:solidFill>
                <a:latin typeface="Cambria" pitchFamily="18" charset="0"/>
              </a:rPr>
              <a:t>Для  Ахматовой любовь – </a:t>
            </a:r>
          </a:p>
          <a:p>
            <a:pPr>
              <a:buNone/>
            </a:pPr>
            <a:r>
              <a:rPr lang="ru-RU" sz="3400" b="1" dirty="0" smtClean="0">
                <a:solidFill>
                  <a:srgbClr val="FFC000"/>
                </a:solidFill>
                <a:latin typeface="Cambria" pitchFamily="18" charset="0"/>
              </a:rPr>
              <a:t>"пятое время года".</a:t>
            </a:r>
            <a:endParaRPr lang="ru-RU" sz="34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412777"/>
            <a:ext cx="3858792" cy="488368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    Лирическая героиня восходит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вверх. Она становится мудрее,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ценит обретённую свободу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чувства и творчества 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  Теперь из мира  замкнутой любви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лирическая героиня вырывается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к любви подлинной, великой.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      Внутренний мир любящей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женщины расширяется до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глобальных, общечеловеческих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масштабов, и потому в мир стихов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Ахматовой входит любовь к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людям, к родной земле, к Родине. </a:t>
            </a:r>
            <a:endParaRPr lang="ru-RU" b="1" dirty="0">
              <a:solidFill>
                <a:schemeClr val="accent3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905</Words>
  <Application>Microsoft Office PowerPoint</Application>
  <PresentationFormat>Экран (4:3)</PresentationFormat>
  <Paragraphs>185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          Любовная  лирика                                Анны                            Ахматовой</vt:lpstr>
      <vt:lpstr>        Анна Андреевна Ахматова                      (1889 – 1966)</vt:lpstr>
      <vt:lpstr>     О любви пишут все…Но так, как писала о ней                    Анна Ахматова, не писал никто.</vt:lpstr>
      <vt:lpstr>Основная особенность любовной лирики  состояла в том, что ее главной темой становятся переживания женщины</vt:lpstr>
      <vt:lpstr>    Ранняя любовная лирика воспринималась как своеобразный лирический дневник. </vt:lpstr>
      <vt:lpstr>        «ЛЮБОВЬ»    1912 г</vt:lpstr>
      <vt:lpstr>    Лирическая героиня Ахматовой взрослеет - теперь в трагедии любви она винит и себя, ищет в себе причину разрыва</vt:lpstr>
      <vt:lpstr>Слайд 8</vt:lpstr>
      <vt:lpstr>   «Но  живы  мы  любовию  одною …»   Стихотворения, посвященные любви, идут по самым вершинам человеческого духа.</vt:lpstr>
      <vt:lpstr>     То пятое время года…</vt:lpstr>
      <vt:lpstr>           «О, ангел мой, не знай, не ведай                 Моей теперешней тоски…»</vt:lpstr>
      <vt:lpstr>Слайд 12</vt:lpstr>
      <vt:lpstr>Художественное своеобразие любовной лирики А.Ахматовой</vt:lpstr>
      <vt:lpstr>Каждый ищет истину в сердце своём… </vt:lpstr>
      <vt:lpstr>Пусть камнем надгробным ляжет На жизни моей   ЛЮБОВЬ.  (А. А. Ахматова)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Любовная лирика А.Ахматовой</dc:title>
  <dc:creator>krash</dc:creator>
  <cp:lastModifiedBy>Пользователь Windows</cp:lastModifiedBy>
  <cp:revision>17</cp:revision>
  <dcterms:created xsi:type="dcterms:W3CDTF">2016-11-17T15:53:01Z</dcterms:created>
  <dcterms:modified xsi:type="dcterms:W3CDTF">2020-03-30T13:20:39Z</dcterms:modified>
</cp:coreProperties>
</file>