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2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3" r:id="rId16"/>
    <p:sldId id="284" r:id="rId17"/>
    <p:sldId id="285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-99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F5DEA-0A17-4C57-A872-E66B4F898D9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C261-8FCE-4B2C-946A-CDE7027CCF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C261-8FCE-4B2C-946A-CDE7027CCF2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6931-57FF-47D2-95F5-0614513CF0C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D32DD-B66F-4737-92E3-C49F82896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Monotype Corsiva" pitchFamily="66" charset="0"/>
              </a:rPr>
              <a:t>Владимир Сергеевич Соловьёв.</a:t>
            </a:r>
            <a:br>
              <a:rPr lang="ru-RU" sz="4800" b="1" i="1" dirty="0" smtClean="0">
                <a:latin typeface="Monotype Corsiva" pitchFamily="66" charset="0"/>
              </a:rPr>
            </a:br>
            <a:r>
              <a:rPr lang="ru-RU" sz="4800" b="1" i="1" dirty="0" smtClean="0">
                <a:latin typeface="Monotype Corsiva" pitchFamily="66" charset="0"/>
              </a:rPr>
              <a:t>Биография.</a:t>
            </a:r>
            <a:endParaRPr lang="ru-RU" sz="4800" b="1" i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071810"/>
            <a:ext cx="2500330" cy="196691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Monotype Corsiva" pitchFamily="66" charset="0"/>
              </a:rPr>
              <a:t>«Русская идея</a:t>
            </a:r>
            <a:r>
              <a:rPr lang="ru-RU" sz="5400" b="1" dirty="0" smtClean="0">
                <a:latin typeface="Monotype Corsiva" pitchFamily="66" charset="0"/>
              </a:rPr>
              <a:t>»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9716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Национальная идея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это определенное задание, данное Богом; это долг народа, объединенного в государстве, перед Богом. Одновременно это вклад, который нация призвана внести в копилку общечеловеческих достижений.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786190"/>
            <a:ext cx="821537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Таким образом, «русская идея» в понимании Соловьева — это миссия России в составе мирового сообщества. Она выступает долгом или моральным обязательством, а не вытекает непосредственно из материальных условий существования России.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4900" b="1" dirty="0" smtClean="0">
                <a:latin typeface="Monotype Corsiva" pitchFamily="66" charset="0"/>
              </a:rPr>
              <a:t>Личность </a:t>
            </a:r>
            <a:r>
              <a:rPr lang="ru-RU" sz="4900" b="1" dirty="0">
                <a:latin typeface="Monotype Corsiva" pitchFamily="66" charset="0"/>
              </a:rPr>
              <a:t>человека - на первом плане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2145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Вл. Соловьев дает целую теорию семьи, где личность хотя и на первом плане, но находится в согласии с другим рядом личностей, или предков, или потомков.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3857628"/>
            <a:ext cx="821537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Личность есть полнота, но для завершения этой полноты она нуждается в обществе. Общество есть полнота, но завершение этой полноты не просто в обществе, а во всем историческом процессе, т.е. в человечестве.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Monotype Corsiva" pitchFamily="66" charset="0"/>
              </a:rPr>
              <a:t>Понятие </a:t>
            </a:r>
            <a:r>
              <a:rPr lang="ru-RU" b="1" dirty="0" smtClean="0">
                <a:latin typeface="Monotype Corsiva" pitchFamily="66" charset="0"/>
              </a:rPr>
              <a:t>жизни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>
                <a:latin typeface="Monotype Corsiva" pitchFamily="66" charset="0"/>
              </a:rPr>
              <a:t>в творчестве Владимира Соловьева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/>
              <a:t>Жизнь есть жестокая борьба за выживание. Это относится к жизни во всех ее проявлениях.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Жизнь </a:t>
            </a:r>
            <a:r>
              <a:rPr lang="ru-RU" dirty="0"/>
              <a:t>живых существ основывается на пожирании и истреблении одних существ другими: хищники пожирают травоядных и друг друга, травоядные питаются растениями; человек, как живое существо нуждается в пище органического происхождения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Monotype Corsiva" pitchFamily="66" charset="0"/>
              </a:rPr>
              <a:t>Философия </a:t>
            </a:r>
            <a:r>
              <a:rPr lang="ru-RU" sz="5400" b="1" dirty="0" smtClean="0">
                <a:latin typeface="Monotype Corsiva" pitchFamily="66" charset="0"/>
              </a:rPr>
              <a:t>любви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/>
              <a:t>Высшую задачу любви Соловьев, как и Федоров, выводит </a:t>
            </a:r>
            <a:r>
              <a:rPr lang="ru-RU" dirty="0" smtClean="0"/>
              <a:t>к </a:t>
            </a:r>
            <a:r>
              <a:rPr lang="ru-RU" b="1" dirty="0" smtClean="0"/>
              <a:t>«общему делу» </a:t>
            </a:r>
            <a:r>
              <a:rPr lang="ru-RU" dirty="0"/>
              <a:t>борьбы со </a:t>
            </a:r>
            <a:r>
              <a:rPr lang="ru-RU" dirty="0" smtClean="0"/>
              <a:t>смертью</a:t>
            </a:r>
            <a:r>
              <a:rPr lang="ru-RU" dirty="0"/>
              <a:t>, увековечивания и преображения высшей ценности - личности, наконец, к делу возвращения всех сознательных и чувствующих жертв природного порядка за все время его господства, т.е. </a:t>
            </a:r>
            <a:r>
              <a:rPr lang="ru-RU" dirty="0" smtClean="0"/>
              <a:t>воскрешение </a:t>
            </a:r>
            <a:r>
              <a:rPr lang="ru-RU" dirty="0"/>
              <a:t>всех умерших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9"/>
            <a:ext cx="8229600" cy="164307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«Человек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достигший высшего совершенства, не может принять такого недос­тойного дара; если он не в состоянии вырвать у смерти всю ее добычу, он лучше откажется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бессмертия»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2214554"/>
            <a:ext cx="8229600" cy="43577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«Действительно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спастись, т.е. возродить и увековечить свою индивидуальную жизнь в истин­ной любви, единичный человек может только сообща или вместе со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всеми»,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стремясь к идеалу совер­шенного всеединства, где торжествует та нераздельность всех и их личностная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неслиянность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та равноценность частей и целого, общего и единичного, которая составляет, по Федорову, проектив­ный для человеческого общества идеал Троичного божественного бытия.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Научные труды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Основные произведения :</a:t>
            </a:r>
          </a:p>
          <a:p>
            <a:r>
              <a:rPr lang="ru-RU" dirty="0" smtClean="0"/>
              <a:t>"Чтения о Богочеловечестве" (1877-1878), "Критика отвлеченных начал" (1880)</a:t>
            </a:r>
          </a:p>
          <a:p>
            <a:r>
              <a:rPr lang="ru-RU" dirty="0" smtClean="0"/>
              <a:t>«История и будущность теократии" (1887),</a:t>
            </a:r>
          </a:p>
          <a:p>
            <a:r>
              <a:rPr lang="ru-RU" dirty="0" smtClean="0"/>
              <a:t>"Жизненная драма Платона" (1888)</a:t>
            </a:r>
          </a:p>
          <a:p>
            <a:r>
              <a:rPr lang="ru-RU" dirty="0" smtClean="0"/>
              <a:t>"Россия и вселенская церковь" (1889)</a:t>
            </a:r>
          </a:p>
          <a:p>
            <a:r>
              <a:rPr lang="ru-RU" dirty="0" smtClean="0"/>
              <a:t>"Смысл любви" (1892-1884)</a:t>
            </a:r>
          </a:p>
          <a:p>
            <a:r>
              <a:rPr lang="ru-RU" dirty="0" smtClean="0"/>
              <a:t>"Оправдание добра" (1897-1899)</a:t>
            </a:r>
          </a:p>
          <a:p>
            <a:r>
              <a:rPr lang="ru-RU" dirty="0" smtClean="0"/>
              <a:t>"Три разговора" (1900)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Кризис западной философии (против Позитивистов) 1874 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«Новейшая философия с логическим совершенством западной формы стремится соединить полноту содержания духовных созерцаний Востока.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Опираясь, с одной стороны, на положительные науки, эта философия, с другой стороны, подает руку религии.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dirty="0" smtClean="0"/>
              <a:t>Осуществление этого универсального синтеза науки, философии и религии - должно быть высшею целью и последним результатом умственного развития»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В одном из лучших его стихотворений</a:t>
            </a:r>
            <a:r>
              <a:rPr lang="ru-RU" sz="3300" b="1" i="1" dirty="0" smtClean="0"/>
              <a:t> «</a:t>
            </a:r>
            <a:r>
              <a:rPr lang="ru-RU" sz="3300" b="1" i="1" dirty="0" err="1" smtClean="0"/>
              <a:t>Ex</a:t>
            </a:r>
            <a:r>
              <a:rPr lang="ru-RU" sz="3300" b="1" i="1" dirty="0" smtClean="0"/>
              <a:t> </a:t>
            </a:r>
            <a:r>
              <a:rPr lang="ru-RU" sz="3300" b="1" i="1" dirty="0" err="1" smtClean="0"/>
              <a:t>oriente</a:t>
            </a:r>
            <a:r>
              <a:rPr lang="ru-RU" sz="3300" b="1" i="1" dirty="0" smtClean="0"/>
              <a:t> </a:t>
            </a:r>
            <a:r>
              <a:rPr lang="ru-RU" sz="3300" b="1" i="1" dirty="0" err="1" smtClean="0"/>
              <a:t>lux</a:t>
            </a:r>
            <a:r>
              <a:rPr lang="ru-RU" sz="3300" b="1" i="1" dirty="0" smtClean="0"/>
              <a:t>» (1890) </a:t>
            </a:r>
            <a:r>
              <a:rPr lang="ru-RU" dirty="0" smtClean="0"/>
              <a:t>России жестко предложено сделать выбор между воинственностью древнеперсидского царя в нем начинают звучать проповеднические </a:t>
            </a:r>
            <a:r>
              <a:rPr lang="ru-RU" dirty="0" err="1" smtClean="0"/>
              <a:t>нотки:Ксеркса</a:t>
            </a:r>
            <a:r>
              <a:rPr lang="ru-RU" dirty="0" smtClean="0"/>
              <a:t> и жертвенностью Христа. Голос лирического героя становится от строфы к строфе все тверже и тверже:</a:t>
            </a:r>
          </a:p>
          <a:p>
            <a:pPr algn="ctr">
              <a:buNone/>
            </a:pPr>
            <a:r>
              <a:rPr lang="ru-RU" i="1" dirty="0" smtClean="0"/>
              <a:t>О Русь! в предвиденье высоком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Ты мыслью гордой занята;</a:t>
            </a:r>
          </a:p>
          <a:p>
            <a:pPr algn="ctr">
              <a:buNone/>
            </a:pPr>
            <a:r>
              <a:rPr lang="ru-RU" i="1" dirty="0" smtClean="0"/>
              <a:t>Каким же хочешь быть Востоком:</a:t>
            </a:r>
          </a:p>
          <a:p>
            <a:pPr algn="ctr">
              <a:buNone/>
            </a:pPr>
            <a:r>
              <a:rPr lang="ru-RU" i="1" dirty="0" smtClean="0"/>
              <a:t>Востоком Ксеркса иль Христа?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Последние годы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178594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Владимир Соловьев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«бездомный» человек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без семьи, без определенных занятий. Большую часть времени проживал в имениях своих друзей или за границей.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4143380"/>
            <a:ext cx="5857916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«Худой аскет, с виду похожий на духовное лицо, странник и бродяга, у которого нет ни кола ни двора, постоянный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раздаватель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всех получаемых им денег – это уже и без всего прочего было весьма колоритной фигурой, с которой многие не знали даже, как вести себя».</a:t>
            </a:r>
          </a:p>
          <a:p>
            <a:pPr algn="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Лосев, А. Ф</a:t>
            </a:r>
            <a:r>
              <a:rPr lang="ru-RU" i="1" dirty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6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27860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Владимир Соловьев 13 августа 1900 г. от многочисленных болезней и общего истощения организма. Похоронен на Новодевичьем кладбище, вблизи могилы его отца.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364331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3571876"/>
            <a:ext cx="5715040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/>
              <a:t>«Соловьев не любил и не умел "высказывать" себя, а современники плохо его понимали. Он был человеком "закрытым": окруженный друзьями, учениками, почитателями, он прожил беспредельно одинокую жизнь. Во всей русской литературе нет личности более загадочной; его можно сравнить только с Гоголем. У Соловьева было множество ликов, но настоящее лицо его почти неуловимо».</a:t>
            </a:r>
          </a:p>
          <a:p>
            <a:pPr algn="r"/>
            <a:r>
              <a:rPr lang="ru-RU" b="1" i="1" dirty="0" smtClean="0"/>
              <a:t>Мочульский К</a:t>
            </a:r>
            <a:r>
              <a:rPr lang="ru-RU" b="1" i="1" dirty="0"/>
              <a:t>.</a:t>
            </a: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Владимир Сергеевич Соловьёв.</a:t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>(1853 – 1900 гг.) </a:t>
            </a:r>
            <a:endParaRPr lang="ru-RU" dirty="0"/>
          </a:p>
        </p:txBody>
      </p:sp>
      <p:pic>
        <p:nvPicPr>
          <p:cNvPr id="5" name="Содержимое 4" descr="nb_pinacoteca_kramskoy_portrait_of_the_philosopher_and_poet_vladimir_solovyov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15140" y="214290"/>
            <a:ext cx="2208083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71472" y="1643050"/>
            <a:ext cx="607223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мыслитель,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поэт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публицист, литературный критик; почётный академик Императорской Академии наук по разряду изящной словесности (1900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000372"/>
            <a:ext cx="607223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Стоял у истоков русского «духовного возрождения» начала XX века.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3786190"/>
            <a:ext cx="7286676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направление, известное как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христианская философия.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Владимир Соловьёв возражал против разделения христианства на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католичество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 православие и отстаивал идеи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экуменизма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идеология всехристианского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единства).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5214950"/>
            <a:ext cx="792961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новый подход к исследованию человека, который стал преобладающим в российской философии и психологии конца XIX — начала XX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6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22860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Владимир Соловьев был избран 8 января 1900 г. почетным академиком Академии наук по разряду изящной словесности Отделения русского языка и словесности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2928934"/>
            <a:ext cx="6643734" cy="31700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они, русские философы до Соловьева, были как бы отделами энциклопедического словаря по предмету философии, без всякого интереса и без всякого решительного взгляда на что бы то ни было. Соловьев, можно сказать, разбил эту собирательную и бездушную энциклопедию и заменил ее правильною и единичною книгою, местами даже книгою страстною. По одному этому он и стал «философом».</a:t>
            </a:r>
          </a:p>
          <a:p>
            <a:pPr algn="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Розанов В. В.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atin typeface="Monotype Corsiva" pitchFamily="66" charset="0"/>
              </a:rPr>
              <a:t>СПАСИБО ЗА ВНИМАНИЕ!</a:t>
            </a:r>
            <a:endParaRPr lang="ru-RU" sz="72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58138" cy="857256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Биография В.С. Соловьёва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21431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Владимир Сергеевич Соловьев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родился в Москве 16 января 1853 г. в семье известного русского историка Сергея Михайловича Соловьева (1820—1879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Поликсена Владимировна происходила из украинской семьи и была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родственницей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старчику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Г.С. Сковороде (учение «о трёх мирах» и «трех натурах»)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3643314"/>
            <a:ext cx="8229600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Обстановка ранних лет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Владимира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Соловьева сложилась весьма благоприятно для его последующего духовного развития.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786322"/>
            <a:ext cx="8229600" cy="1143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пошел по следам отца, избрав научную и профессорскую карьеру; от отца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ему досталась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громадная работоспособность, усидчивость, добросовестность, плодовитость. 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85775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Образование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В.С. Соловьёва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1214422"/>
            <a:ext cx="4714908" cy="161448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75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1864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-1869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г. 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-</a:t>
            </a:r>
            <a:r>
              <a:rPr lang="ru-RU" altLang="en-US" sz="4400" dirty="0">
                <a:latin typeface="Times New Roman" pitchFamily="18" charset="0"/>
                <a:cs typeface="Times New Roman" pitchFamily="18" charset="0"/>
                <a:sym typeface="+mn-ea"/>
              </a:rPr>
              <a:t> М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осковск</a:t>
            </a:r>
            <a:r>
              <a:rPr lang="ru-RU" altLang="en-US" sz="4400" dirty="0">
                <a:latin typeface="Times New Roman" pitchFamily="18" charset="0"/>
                <a:cs typeface="Times New Roman" pitchFamily="18" charset="0"/>
              </a:rPr>
              <a:t>ая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ru-RU" altLang="en-US" sz="4400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гимнази</a:t>
            </a:r>
            <a:r>
              <a:rPr lang="ru-RU" altLang="en-US" sz="4400" dirty="0" smtClean="0"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1869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-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1873 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. -</a:t>
            </a:r>
            <a:r>
              <a:rPr lang="ru-RU" altLang="en-US" sz="4400" dirty="0"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Московск</a:t>
            </a:r>
            <a:r>
              <a:rPr lang="ru-RU" altLang="en-US" sz="4400" dirty="0" err="1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университет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1874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г</a:t>
            </a:r>
            <a:r>
              <a:rPr lang="ru-RU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. - </a:t>
            </a:r>
            <a:r>
              <a:rPr lang="ru-RU" alt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защита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магистерск</a:t>
            </a:r>
            <a:r>
              <a:rPr lang="ru-RU" alt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ой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диссертаци</a:t>
            </a:r>
            <a:r>
              <a:rPr lang="ru-RU" alt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и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Picture 7" descr="slide_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57496"/>
            <a:ext cx="4681855" cy="32486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6143644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Московский университет 1869 </a:t>
            </a:r>
            <a:r>
              <a:rPr lang="ru-RU" dirty="0" smtClean="0"/>
              <a:t>г. </a:t>
            </a:r>
            <a:endParaRPr lang="ru-RU" dirty="0"/>
          </a:p>
        </p:txBody>
      </p:sp>
      <p:pic>
        <p:nvPicPr>
          <p:cNvPr id="8" name="Picture 4" descr="n20141127_0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5840" y="428604"/>
            <a:ext cx="4328160" cy="2940685"/>
          </a:xfrm>
          <a:prstGeom prst="rect">
            <a:avLst/>
          </a:prstGeom>
        </p:spPr>
      </p:pic>
      <p:sp>
        <p:nvSpPr>
          <p:cNvPr id="10" name="Vertical Scroll 5"/>
          <p:cNvSpPr/>
          <p:nvPr/>
        </p:nvSpPr>
        <p:spPr>
          <a:xfrm flipH="1">
            <a:off x="5286380" y="3786190"/>
            <a:ext cx="3437890" cy="263271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l">
              <a:buFont typeface="Wingdings" panose="05000000000000000000" charset="0"/>
              <a:buChar char="Ø"/>
            </a:pPr>
            <a:r>
              <a:rPr lang="en-US" sz="3200" dirty="0" err="1">
                <a:solidFill>
                  <a:schemeClr val="tx1"/>
                </a:solidFill>
                <a:sym typeface="+mn-ea"/>
              </a:rPr>
              <a:t>Хомяков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 </a:t>
            </a: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en-US" sz="3200" dirty="0" err="1">
                <a:solidFill>
                  <a:schemeClr val="tx1"/>
                </a:solidFill>
                <a:sym typeface="+mn-ea"/>
              </a:rPr>
              <a:t>Шеллинг</a:t>
            </a:r>
            <a:endParaRPr lang="en-US" sz="3200" dirty="0">
              <a:solidFill>
                <a:schemeClr val="tx1"/>
              </a:solidFill>
              <a:sym typeface="+mn-ea"/>
            </a:endParaRP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en-US" sz="3200" dirty="0" err="1">
                <a:solidFill>
                  <a:schemeClr val="tx1"/>
                </a:solidFill>
                <a:sym typeface="+mn-ea"/>
              </a:rPr>
              <a:t>Гегель</a:t>
            </a:r>
            <a:endParaRPr lang="en-US" sz="3200" dirty="0">
              <a:solidFill>
                <a:schemeClr val="tx1"/>
              </a:solidFill>
              <a:sym typeface="+mn-ea"/>
            </a:endParaRP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ru-RU" altLang="en-US" sz="3200" dirty="0">
                <a:solidFill>
                  <a:schemeClr val="tx1"/>
                </a:solidFill>
                <a:sym typeface="+mn-ea"/>
              </a:rPr>
              <a:t>Фёдоров</a:t>
            </a:r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en-US" sz="3200" dirty="0" err="1">
                <a:solidFill>
                  <a:schemeClr val="tx1"/>
                </a:solidFill>
                <a:sym typeface="+mn-ea"/>
              </a:rPr>
              <a:t>Шопенгауэр</a:t>
            </a:r>
            <a:endParaRPr lang="en-US" sz="3200" dirty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04389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Monotype Corsiva" pitchFamily="66" charset="0"/>
              </a:rPr>
              <a:t>Философия Всеединства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В.С. Соловьёва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i="1" u="sng" dirty="0"/>
              <a:t>Учение о </a:t>
            </a:r>
            <a:r>
              <a:rPr lang="ru-RU" i="1" u="sng" dirty="0" smtClean="0"/>
              <a:t>Всеединстве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Идея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всеединства является центральной в философии Соловьева, поэтому всю его систему часто называют философией всеединства. Она оказалась для него столь значительной по многим причинам, одна из них –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обостренно бережное отношение философа к культуре, стремление сохранить в ней все лучшее, добытое, не потерять, не утратить приобретенное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60" y="0"/>
            <a:ext cx="910354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7"/>
            <a:ext cx="8229600" cy="100013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800" b="1" dirty="0"/>
              <a:t>«Все существует во всем» — такова самая общая формулировка принципа всеединства.</a:t>
            </a:r>
            <a:endParaRPr lang="ru-RU" sz="2800" dirty="0"/>
          </a:p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1500174"/>
            <a:ext cx="8229600" cy="1714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Всеединство — это гармония и согласованность всех частей Вселенной. Но абсолютное всеединство — это идеал, к которому мир лишь стремится. Абсолютное всеединство — это Бог, а мир — всеединство в состоянии становления.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429000"/>
            <a:ext cx="8072494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Соловьев различает три способа познания: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Эмпирический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ознание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опытное. В нем главную роль играют органы чувств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514350" indent="-514350">
              <a:buAutoNum type="arabicParenR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ациональный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существляется разумом)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Мистический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внутреннее познание, осуществляемое с помощью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42872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Учение о «Вселенской теократии»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2878" y="1288718"/>
            <a:ext cx="8229600" cy="23288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Принцип всеединства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находит свое продолжение в учении Соловьева о вселенской теократии.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Теократия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(буквально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боговластие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»), по замыслу философа, должна объединить все христианские народы, прежде всего, в единство духовное.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929066"/>
            <a:ext cx="8229600" cy="23288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Предполагалось, что во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главе нового духовного объединения станет Папа Римский. Папа стал бы главой духовной власти всех христиан. Светскую власть объединенных народов возглавил бы российский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император.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b="1" i="1" dirty="0" smtClean="0">
                <a:latin typeface="Monotype Corsiva" pitchFamily="66" charset="0"/>
              </a:rPr>
              <a:t>Образ </a:t>
            </a:r>
            <a:r>
              <a:rPr lang="ru-RU" b="1" i="1" dirty="0">
                <a:latin typeface="Monotype Corsiva" pitchFamily="66" charset="0"/>
              </a:rPr>
              <a:t>Софии в философии </a:t>
            </a:r>
            <a:r>
              <a:rPr lang="ru-RU" b="1" i="1" dirty="0" smtClean="0">
                <a:latin typeface="Monotype Corsiva" pitchFamily="66" charset="0"/>
              </a:rPr>
              <a:t/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>Владимира </a:t>
            </a:r>
            <a:r>
              <a:rPr lang="ru-RU" b="1" i="1" dirty="0">
                <a:latin typeface="Monotype Corsiva" pitchFamily="66" charset="0"/>
              </a:rPr>
              <a:t>Соловьева</a:t>
            </a: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София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не только понятие, но и образ, придающий философским взглядам русского мыслителя романтическую приподнятость и поэтическую возвышенность.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3429000"/>
            <a:ext cx="8229600" cy="26146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образе Софии нашли свое отражение различные идеи и представления, известные в истории мысли. Соловьев синтезировал идею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дуальности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(двойственности) Платона, понятие Души мира неоплатоников, христианское учение о Премудрости Божией, представления о познании средневековых мистиков, образ беспорочной красоты Девы Марии (Матери Божией).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СЕССИЯ ЗИМНЯЯ\Новая папка\fon-dlya-prezentacii-1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latin typeface="Monotype Corsiva" pitchFamily="66" charset="0"/>
              </a:rPr>
              <a:t>Идея «богочеловеческого</a:t>
            </a:r>
            <a:r>
              <a:rPr lang="ru-RU" sz="4800" b="1" i="1" dirty="0" smtClean="0">
                <a:latin typeface="Monotype Corsiva" pitchFamily="66" charset="0"/>
              </a:rPr>
              <a:t>»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19716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Соловьева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Богочеловек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это единовременно и универсальное существо, охватывающее все человечество посредством Бога. В нем выражается единство добра, истины и красоты.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643314"/>
            <a:ext cx="8229600" cy="29289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Преследуя цель совершенствования человека, Бог проявился в земном историческом процессе в виде Богочеловека – Иисуса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Христа.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«Своим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словом и подвигом своей жизни, начинал с победы над всеми искушениями нравственного зла и заканчивал воскрешением, т.е. победой над злом физически – над законом смерти и тления, - действительный Богочеловек открыл людям царство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Божие».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1216</Words>
  <Application>Microsoft Office PowerPoint</Application>
  <PresentationFormat>Экран (4:3)</PresentationFormat>
  <Paragraphs>82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Владимир Сергеевич Соловьёв. Биография.</vt:lpstr>
      <vt:lpstr>Владимир Сергеевич Соловьёв. (1853 – 1900 гг.) </vt:lpstr>
      <vt:lpstr>Биография В.С. Соловьёва</vt:lpstr>
      <vt:lpstr>Образование  В.С. Соловьёва</vt:lpstr>
      <vt:lpstr> Философия Всеединства  В.С. Соловьёва </vt:lpstr>
      <vt:lpstr>Слайд 6</vt:lpstr>
      <vt:lpstr>Учение о «Вселенской теократии»</vt:lpstr>
      <vt:lpstr> Образ Софии в философии  Владимира Соловьева </vt:lpstr>
      <vt:lpstr>Идея «богочеловеческого»</vt:lpstr>
      <vt:lpstr>«Русская идея»</vt:lpstr>
      <vt:lpstr> Личность человека - на первом плане </vt:lpstr>
      <vt:lpstr>Понятие жизни  в творчестве Владимира Соловьева</vt:lpstr>
      <vt:lpstr>Философия любви</vt:lpstr>
      <vt:lpstr>Слайд 14</vt:lpstr>
      <vt:lpstr>Научные труды</vt:lpstr>
      <vt:lpstr>Кризис западной философии (против Позитивистов) 1874 г.</vt:lpstr>
      <vt:lpstr>Слайд 17</vt:lpstr>
      <vt:lpstr>Последние годы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Сергеевич Соловьёв 1853 – 1900 гг.</dc:title>
  <dc:creator>Acer</dc:creator>
  <cp:lastModifiedBy>учитель</cp:lastModifiedBy>
  <cp:revision>26</cp:revision>
  <dcterms:created xsi:type="dcterms:W3CDTF">2017-01-23T17:39:10Z</dcterms:created>
  <dcterms:modified xsi:type="dcterms:W3CDTF">2017-02-08T10:58:57Z</dcterms:modified>
</cp:coreProperties>
</file>