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ECDDCE0-94E9-489E-96E3-D002E68A2A14}" type="datetimeFigureOut">
              <a:rPr lang="ru-RU" smtClean="0"/>
              <a:pPr/>
              <a:t>24.03.2020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CDDCE0-94E9-489E-96E3-D002E68A2A14}" type="datetimeFigureOut">
              <a:rPr lang="ru-RU" smtClean="0"/>
              <a:pPr/>
              <a:t>24.03.2020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CDDCE0-94E9-489E-96E3-D002E68A2A14}" type="datetimeFigureOut">
              <a:rPr lang="ru-RU" smtClean="0"/>
              <a:pPr/>
              <a:t>24.03.2020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CDDCE0-94E9-489E-96E3-D002E68A2A14}" type="datetimeFigureOut">
              <a:rPr lang="ru-RU" smtClean="0"/>
              <a:pPr/>
              <a:t>24.03.2020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ECDDCE0-94E9-489E-96E3-D002E68A2A14}" type="datetimeFigureOut">
              <a:rPr lang="ru-RU" smtClean="0"/>
              <a:pPr/>
              <a:t>24.03.2020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ECDDCE0-94E9-489E-96E3-D002E68A2A14}" type="datetimeFigureOut">
              <a:rPr lang="ru-RU" smtClean="0"/>
              <a:pPr/>
              <a:t>24.03.2020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ECDDCE0-94E9-489E-96E3-D002E68A2A14}" type="datetimeFigureOut">
              <a:rPr lang="ru-RU" smtClean="0"/>
              <a:pPr/>
              <a:t>24.03.2020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ECDDCE0-94E9-489E-96E3-D002E68A2A14}" type="datetimeFigureOut">
              <a:rPr lang="ru-RU" smtClean="0"/>
              <a:pPr/>
              <a:t>24.03.2020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ECDDCE0-94E9-489E-96E3-D002E68A2A14}" type="datetimeFigureOut">
              <a:rPr lang="ru-RU" smtClean="0"/>
              <a:pPr/>
              <a:t>24.03.2020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ECDDCE0-94E9-489E-96E3-D002E68A2A14}" type="datetimeFigureOut">
              <a:rPr lang="ru-RU" smtClean="0"/>
              <a:pPr/>
              <a:t>24.03.2020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ECDDCE0-94E9-489E-96E3-D002E68A2A14}" type="datetimeFigureOut">
              <a:rPr lang="ru-RU" smtClean="0"/>
              <a:pPr/>
              <a:t>24.03.2020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00B916-92FA-4D31-A7DE-2AD8DF4579F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DDCE0-94E9-489E-96E3-D002E68A2A14}" type="datetimeFigureOut">
              <a:rPr lang="ru-RU" smtClean="0"/>
              <a:pPr/>
              <a:t>24.03.2020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0B916-92FA-4D31-A7DE-2AD8DF4579F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ordoalena@yandex.r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42918"/>
            <a:ext cx="7772400" cy="3143272"/>
          </a:xfrm>
        </p:spPr>
        <p:txBody>
          <a:bodyPr>
            <a:normAutofit/>
          </a:bodyPr>
          <a:lstStyle/>
          <a:p>
            <a:r>
              <a:rPr lang="en-US" b="1" dirty="0" smtClean="0">
                <a:solidFill>
                  <a:schemeClr val="accent6">
                    <a:lumMod val="75000"/>
                  </a:schemeClr>
                </a:solidFill>
                <a:latin typeface="Times New Roman" pitchFamily="18" charset="0"/>
                <a:cs typeface="Times New Roman" pitchFamily="18" charset="0"/>
              </a:rPr>
              <a:t>Direct and reported speech</a:t>
            </a:r>
            <a:r>
              <a:rPr lang="ru-RU" b="1" dirty="0" smtClean="0">
                <a:solidFill>
                  <a:schemeClr val="accent6">
                    <a:lumMod val="75000"/>
                  </a:schemeClr>
                </a:solidFill>
                <a:latin typeface="Times New Roman" pitchFamily="18" charset="0"/>
                <a:cs typeface="Times New Roman" pitchFamily="18" charset="0"/>
              </a:rPr>
              <a:t> (Прямая и косвенная речь)</a:t>
            </a:r>
            <a:endParaRPr lang="ru-RU" b="1" dirty="0">
              <a:solidFill>
                <a:schemeClr val="accent6">
                  <a:lumMod val="75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4786322"/>
            <a:ext cx="6400800" cy="1714512"/>
          </a:xfrm>
        </p:spPr>
        <p:txBody>
          <a:bodyPr>
            <a:normAutofit/>
          </a:bodyPr>
          <a:lstStyle/>
          <a:p>
            <a:r>
              <a:rPr lang="ru-RU" sz="2800" b="1" dirty="0" smtClean="0">
                <a:solidFill>
                  <a:srgbClr val="0070C0"/>
                </a:solidFill>
                <a:latin typeface="Times New Roman" pitchFamily="18" charset="0"/>
                <a:cs typeface="Times New Roman" pitchFamily="18" charset="0"/>
              </a:rPr>
              <a:t>Готовые задания скидывать на</a:t>
            </a:r>
            <a:r>
              <a:rPr lang="en-US" sz="2800" b="1" dirty="0" smtClean="0">
                <a:solidFill>
                  <a:srgbClr val="0070C0"/>
                </a:solidFill>
                <a:latin typeface="Times New Roman" pitchFamily="18" charset="0"/>
                <a:cs typeface="Times New Roman" pitchFamily="18" charset="0"/>
              </a:rPr>
              <a:t> </a:t>
            </a:r>
            <a:r>
              <a:rPr lang="en-US" sz="2800" b="1" dirty="0" smtClean="0">
                <a:solidFill>
                  <a:srgbClr val="0070C0"/>
                </a:solidFill>
                <a:latin typeface="Times New Roman" pitchFamily="18" charset="0"/>
                <a:cs typeface="Times New Roman" pitchFamily="18" charset="0"/>
                <a:hlinkClick r:id="rId2"/>
              </a:rPr>
              <a:t>Gordoalena@yandex.ru</a:t>
            </a:r>
            <a:r>
              <a:rPr lang="en-US" sz="2800" b="1" dirty="0" smtClean="0">
                <a:solidFill>
                  <a:srgbClr val="0070C0"/>
                </a:solidFill>
                <a:latin typeface="Times New Roman" pitchFamily="18" charset="0"/>
                <a:cs typeface="Times New Roman" pitchFamily="18" charset="0"/>
              </a:rPr>
              <a:t> </a:t>
            </a:r>
            <a:r>
              <a:rPr lang="ru-RU" sz="2800" b="1" dirty="0" smtClean="0">
                <a:solidFill>
                  <a:srgbClr val="0070C0"/>
                </a:solidFill>
                <a:latin typeface="Times New Roman" pitchFamily="18" charset="0"/>
                <a:cs typeface="Times New Roman" pitchFamily="18" charset="0"/>
              </a:rPr>
              <a:t>или </a:t>
            </a:r>
            <a:r>
              <a:rPr lang="en-US" sz="2800" b="1" smtClean="0">
                <a:solidFill>
                  <a:srgbClr val="0070C0"/>
                </a:solidFill>
                <a:latin typeface="Times New Roman" pitchFamily="18" charset="0"/>
                <a:cs typeface="Times New Roman" pitchFamily="18" charset="0"/>
              </a:rPr>
              <a:t>VK</a:t>
            </a:r>
            <a:r>
              <a:rPr lang="ru-RU" sz="2800" b="1" smtClean="0">
                <a:solidFill>
                  <a:srgbClr val="0070C0"/>
                </a:solidFill>
                <a:latin typeface="Times New Roman" pitchFamily="18" charset="0"/>
                <a:cs typeface="Times New Roman" pitchFamily="18" charset="0"/>
              </a:rPr>
              <a:t> </a:t>
            </a:r>
            <a:endParaRPr lang="ru-RU" sz="2800" b="1" dirty="0">
              <a:solidFill>
                <a:srgbClr val="0070C0"/>
              </a:solidFill>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style>
          <a:lnRef idx="1">
            <a:schemeClr val="accent6"/>
          </a:lnRef>
          <a:fillRef idx="2">
            <a:schemeClr val="accent6"/>
          </a:fillRef>
          <a:effectRef idx="1">
            <a:schemeClr val="accent6"/>
          </a:effectRef>
          <a:fontRef idx="minor">
            <a:schemeClr val="dk1"/>
          </a:fontRef>
        </p:style>
        <p:txBody>
          <a:bodyPr>
            <a:normAutofit/>
          </a:bodyPr>
          <a:lstStyle/>
          <a:p>
            <a:pPr algn="l"/>
            <a:r>
              <a:rPr lang="en-US" sz="2000" b="1" dirty="0" smtClean="0">
                <a:latin typeface="Times New Roman" pitchFamily="18" charset="0"/>
                <a:cs typeface="Times New Roman" pitchFamily="18" charset="0"/>
              </a:rPr>
              <a:t>III. Turn the speaker’s words into Reported Questions.(General Questions)</a:t>
            </a:r>
            <a:br>
              <a:rPr lang="en-US" sz="2000" b="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 I asked: ‘Are you cold?’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2) She asked: ‘Do you want a drink?’</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3) They wanted to know: ‘Can you speak German?’</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4) She asked: ‘Ken, are you on duty?’</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5) He asked: ‘Nelly, did you say that?’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6) the man asked: ‘Will it take you long to repair the car?’</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7) Nick asked: ‘Have you got a double room?’</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8) A man asked: ‘May I come in?’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9) Hob asked: ‘Shall I taste your cake?’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10) The teacher asked the pupils: ‘Can you do this exercise?’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11) My mother asked: ‘Will you taste my pie?’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12) He asked: ‘Have you ever been to Venice?’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13) </a:t>
            </a:r>
            <a:r>
              <a:rPr lang="en-US" sz="2000" dirty="0" err="1" smtClean="0">
                <a:latin typeface="Times New Roman" pitchFamily="18" charset="0"/>
                <a:cs typeface="Times New Roman" pitchFamily="18" charset="0"/>
              </a:rPr>
              <a:t>Mrs.Wiggins</a:t>
            </a:r>
            <a:r>
              <a:rPr lang="en-US" sz="2000" dirty="0" smtClean="0">
                <a:latin typeface="Times New Roman" pitchFamily="18" charset="0"/>
                <a:cs typeface="Times New Roman" pitchFamily="18" charset="0"/>
              </a:rPr>
              <a:t>: ‘James, did you hear what Grandpa said?’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14) My father wanted to know: ‘Will you tell me the truth?’</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15)The teacher asked  us: ‘Do you understand?’</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style>
          <a:lnRef idx="1">
            <a:schemeClr val="accent4"/>
          </a:lnRef>
          <a:fillRef idx="2">
            <a:schemeClr val="accent4"/>
          </a:fillRef>
          <a:effectRef idx="1">
            <a:schemeClr val="accent4"/>
          </a:effectRef>
          <a:fontRef idx="minor">
            <a:schemeClr val="dk1"/>
          </a:fontRef>
        </p:style>
        <p:txBody>
          <a:bodyPr>
            <a:normAutofit/>
          </a:bodyPr>
          <a:lstStyle/>
          <a:p>
            <a:pPr algn="l"/>
            <a:r>
              <a:rPr lang="en-US" sz="2000" b="1" dirty="0" smtClean="0">
                <a:latin typeface="Times New Roman" pitchFamily="18" charset="0"/>
                <a:cs typeface="Times New Roman" pitchFamily="18" charset="0"/>
              </a:rPr>
              <a:t>IV. Turn the speaker’s words into Reported Questions.( Special Questions)</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 The policeman asked: ‘What are you doing, men?’</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2) She asked: ‘How is your brother?’</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3) The woman asked me: ‘What do you want?’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4) Nick asked: ‘Why are you carrying a camera?’</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5) An officer asked a girl: ‘What is your name?’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6) I asked the doctor: ‘How many times a day should I take the medicine?’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7) He asked a cinema attendant: ‘What time does the film finish?’</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8) The old man asked: ‘How much will the artist pay me?’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9) Pedro asked: ‘How much longer are you staying in England, Olaf?’</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10) Grandma asked me: ‘Where is the cup of tea?’</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11) Olaf asked: ‘Girls, where are you going for your holidays?’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12) My father asked: ‘When will you get back?’</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13) Andrew asked a shop-keeper: ‘How much is that bicycle?’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14) The man asked: ‘When will my watch be repaired?’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15) ‘What time did you get home?’ they asked him.</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543956" cy="6072230"/>
          </a:xfrm>
        </p:spPr>
        <p:txBody>
          <a:bodyPr>
            <a:normAutofit fontScale="90000"/>
          </a:bodyPr>
          <a:lstStyle/>
          <a:p>
            <a:pPr algn="l"/>
            <a:r>
              <a:rPr lang="en-US" sz="2400" b="1" dirty="0" smtClean="0">
                <a:solidFill>
                  <a:srgbClr val="FF0000"/>
                </a:solidFill>
                <a:latin typeface="Times New Roman" pitchFamily="18" charset="0"/>
                <a:cs typeface="Times New Roman" pitchFamily="18" charset="0"/>
              </a:rPr>
              <a:t/>
            </a:r>
            <a:br>
              <a:rPr lang="en-US" sz="2400" b="1" dirty="0" smtClean="0">
                <a:solidFill>
                  <a:srgbClr val="FF0000"/>
                </a:solidFill>
                <a:latin typeface="Times New Roman" pitchFamily="18" charset="0"/>
                <a:cs typeface="Times New Roman" pitchFamily="18" charset="0"/>
              </a:rPr>
            </a:br>
            <a:r>
              <a:rPr lang="en-US" sz="2400" b="1" dirty="0">
                <a:solidFill>
                  <a:srgbClr val="FF0000"/>
                </a:solidFill>
                <a:latin typeface="Times New Roman" pitchFamily="18" charset="0"/>
                <a:cs typeface="Times New Roman" pitchFamily="18" charset="0"/>
              </a:rPr>
              <a:t/>
            </a:r>
            <a:br>
              <a:rPr lang="en-US" sz="2400" b="1" dirty="0">
                <a:solidFill>
                  <a:srgbClr val="FF0000"/>
                </a:solidFill>
                <a:latin typeface="Times New Roman" pitchFamily="18" charset="0"/>
                <a:cs typeface="Times New Roman" pitchFamily="18" charset="0"/>
              </a:rPr>
            </a:br>
            <a:r>
              <a:rPr lang="ru-RU" sz="2400" b="1" dirty="0" smtClean="0">
                <a:solidFill>
                  <a:srgbClr val="FF0000"/>
                </a:solidFill>
                <a:latin typeface="Times New Roman" pitchFamily="18" charset="0"/>
                <a:cs typeface="Times New Roman" pitchFamily="18" charset="0"/>
              </a:rPr>
              <a:t>Прямая речь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речь</a:t>
            </a:r>
            <a:r>
              <a:rPr lang="ru-RU" sz="2400" dirty="0" smtClean="0">
                <a:latin typeface="Times New Roman" pitchFamily="18" charset="0"/>
                <a:cs typeface="Times New Roman" pitchFamily="18" charset="0"/>
              </a:rPr>
              <a:t> какого-либо лица, передаваемая буквально так, как она была  произнесена.</a:t>
            </a:r>
            <a:br>
              <a:rPr lang="ru-RU" sz="2400" dirty="0" smtClean="0">
                <a:latin typeface="Times New Roman" pitchFamily="18" charset="0"/>
                <a:cs typeface="Times New Roman" pitchFamily="18" charset="0"/>
              </a:rPr>
            </a:br>
            <a:r>
              <a:rPr lang="ru-RU" sz="2400" b="1" dirty="0" smtClean="0">
                <a:solidFill>
                  <a:srgbClr val="FF0000"/>
                </a:solidFill>
                <a:latin typeface="Times New Roman" pitchFamily="18" charset="0"/>
                <a:cs typeface="Times New Roman" pitchFamily="18" charset="0"/>
              </a:rPr>
              <a:t>Косвенная речь</a:t>
            </a:r>
            <a:r>
              <a:rPr lang="ru-RU" sz="2400" dirty="0" smtClean="0">
                <a:latin typeface="Times New Roman" pitchFamily="18" charset="0"/>
                <a:cs typeface="Times New Roman" pitchFamily="18" charset="0"/>
              </a:rPr>
              <a:t>- речь, передаваемая не слово в слово, а только по содержанию, в виде дополнительных придаточных предложений.</a:t>
            </a:r>
            <a:br>
              <a:rPr lang="ru-RU" sz="2400" dirty="0" smtClean="0">
                <a:latin typeface="Times New Roman" pitchFamily="18" charset="0"/>
                <a:cs typeface="Times New Roman" pitchFamily="18" charset="0"/>
              </a:rPr>
            </a:br>
            <a:r>
              <a:rPr lang="ru-RU" sz="2400" b="1" u="sng" dirty="0" smtClean="0">
                <a:latin typeface="Times New Roman" pitchFamily="18" charset="0"/>
                <a:cs typeface="Times New Roman" pitchFamily="18" charset="0"/>
              </a:rPr>
              <a:t>Прямая речь</a:t>
            </a:r>
            <a:r>
              <a:rPr lang="en-US" sz="2400" b="1" u="sng" dirty="0" smtClean="0">
                <a:latin typeface="Times New Roman" pitchFamily="18" charset="0"/>
                <a:cs typeface="Times New Roman" pitchFamily="18" charset="0"/>
              </a:rPr>
              <a:t> </a:t>
            </a:r>
            <a:r>
              <a:rPr lang="ru-RU" sz="2400" b="1" u="sng"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         </a:t>
            </a:r>
            <a:r>
              <a:rPr lang="ru-RU" sz="2400" b="1" u="sng" dirty="0" smtClean="0">
                <a:latin typeface="Times New Roman" pitchFamily="18" charset="0"/>
                <a:cs typeface="Times New Roman" pitchFamily="18" charset="0"/>
              </a:rPr>
              <a:t>Косвенная речь</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John </a:t>
            </a:r>
            <a:r>
              <a:rPr lang="en-US" sz="2400" dirty="0" err="1" smtClean="0">
                <a:latin typeface="Times New Roman" pitchFamily="18" charset="0"/>
                <a:cs typeface="Times New Roman" pitchFamily="18" charset="0"/>
              </a:rPr>
              <a:t>says,”</a:t>
            </a:r>
            <a:r>
              <a:rPr lang="en-US" sz="2400" b="1" dirty="0" err="1" smtClean="0">
                <a:solidFill>
                  <a:srgbClr val="FF0000"/>
                </a:solidFill>
                <a:latin typeface="Times New Roman" pitchFamily="18" charset="0"/>
                <a:cs typeface="Times New Roman" pitchFamily="18" charset="0"/>
              </a:rPr>
              <a:t>I</a:t>
            </a:r>
            <a:r>
              <a:rPr lang="en-US" sz="2400" dirty="0" smtClean="0">
                <a:latin typeface="Times New Roman" pitchFamily="18" charset="0"/>
                <a:cs typeface="Times New Roman" pitchFamily="18" charset="0"/>
              </a:rPr>
              <a:t> enjoy reading.”</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John says </a:t>
            </a:r>
            <a:r>
              <a:rPr lang="en-US" sz="2400" b="1" u="sng" dirty="0" smtClean="0">
                <a:solidFill>
                  <a:srgbClr val="00B050"/>
                </a:solidFill>
                <a:latin typeface="Times New Roman" pitchFamily="18" charset="0"/>
                <a:cs typeface="Times New Roman" pitchFamily="18" charset="0"/>
              </a:rPr>
              <a:t>that</a:t>
            </a:r>
            <a:r>
              <a:rPr lang="en-US" sz="2400"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he</a:t>
            </a:r>
            <a:r>
              <a:rPr lang="en-US" sz="2400" dirty="0" smtClean="0">
                <a:latin typeface="Times New Roman" pitchFamily="18" charset="0"/>
                <a:cs typeface="Times New Roman" pitchFamily="18" charset="0"/>
              </a:rPr>
              <a:t> enjoys reading</a:t>
            </a:r>
            <a:br>
              <a:rPr lang="en-US"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b="1" dirty="0" smtClean="0">
                <a:solidFill>
                  <a:srgbClr val="C00000"/>
                </a:solidFill>
                <a:latin typeface="Times New Roman" pitchFamily="18" charset="0"/>
                <a:cs typeface="Times New Roman" pitchFamily="18" charset="0"/>
              </a:rPr>
              <a:t>Запомни!</a:t>
            </a:r>
            <a:br>
              <a:rPr lang="ru-RU" sz="2400" b="1" dirty="0" smtClean="0">
                <a:solidFill>
                  <a:srgbClr val="C00000"/>
                </a:solidFill>
                <a:latin typeface="Times New Roman" pitchFamily="18" charset="0"/>
                <a:cs typeface="Times New Roman" pitchFamily="18" charset="0"/>
              </a:rPr>
            </a:br>
            <a:r>
              <a:rPr lang="ru-RU" sz="2400" dirty="0" smtClean="0">
                <a:latin typeface="Times New Roman" pitchFamily="18" charset="0"/>
                <a:cs typeface="Times New Roman" pitchFamily="18" charset="0"/>
              </a:rPr>
              <a:t>Из прямой речи в косвенную произведи следующие изменения: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косвенная речь вводится глаголом </a:t>
            </a:r>
            <a:r>
              <a:rPr lang="en-US" sz="2400"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to say </a:t>
            </a:r>
            <a:r>
              <a:rPr lang="ru-RU" sz="2400" b="1" dirty="0" smtClean="0">
                <a:solidFill>
                  <a:srgbClr val="FF0000"/>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и союзом</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a:t>
            </a:r>
            <a:r>
              <a:rPr lang="en-US" sz="2400" b="1" dirty="0" smtClean="0">
                <a:solidFill>
                  <a:srgbClr val="FF0000"/>
                </a:solidFill>
                <a:latin typeface="Times New Roman" pitchFamily="18" charset="0"/>
                <a:cs typeface="Times New Roman" pitchFamily="18" charset="0"/>
              </a:rPr>
              <a:t>that)</a:t>
            </a:r>
            <a:br>
              <a:rPr lang="en-US" sz="2400" b="1" dirty="0" smtClean="0">
                <a:solidFill>
                  <a:srgbClr val="FF0000"/>
                </a:solidFill>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кавычки опускаются;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-личные  и притяжательные местоимения прямой речи заменяются по смыслу, как и в русском языке.</a:t>
            </a:r>
            <a:br>
              <a:rPr lang="ru-RU"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Robert:” Reading plays an important role in </a:t>
            </a:r>
            <a:r>
              <a:rPr lang="en-US" sz="2400" b="1" dirty="0" smtClean="0">
                <a:solidFill>
                  <a:srgbClr val="C00000"/>
                </a:solidFill>
                <a:latin typeface="Times New Roman" pitchFamily="18" charset="0"/>
                <a:cs typeface="Times New Roman" pitchFamily="18" charset="0"/>
              </a:rPr>
              <a:t>my</a:t>
            </a:r>
            <a:r>
              <a:rPr lang="en-US" sz="2400" dirty="0" smtClean="0">
                <a:latin typeface="Times New Roman" pitchFamily="18" charset="0"/>
                <a:cs typeface="Times New Roman" pitchFamily="18" charset="0"/>
              </a:rPr>
              <a:t> life.”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Robert </a:t>
            </a:r>
            <a:r>
              <a:rPr lang="en-US" sz="2400" b="1" dirty="0" smtClean="0">
                <a:solidFill>
                  <a:srgbClr val="C00000"/>
                </a:solidFill>
                <a:latin typeface="Times New Roman" pitchFamily="18" charset="0"/>
                <a:cs typeface="Times New Roman" pitchFamily="18" charset="0"/>
              </a:rPr>
              <a:t>says</a:t>
            </a:r>
            <a:r>
              <a:rPr lang="en-US" sz="2400" dirty="0" smtClean="0">
                <a:latin typeface="Times New Roman" pitchFamily="18" charset="0"/>
                <a:cs typeface="Times New Roman" pitchFamily="18" charset="0"/>
              </a:rPr>
              <a:t> </a:t>
            </a:r>
            <a:r>
              <a:rPr lang="en-US" sz="2400" b="1" dirty="0" smtClean="0">
                <a:solidFill>
                  <a:srgbClr val="00B050"/>
                </a:solidFill>
                <a:latin typeface="Times New Roman" pitchFamily="18" charset="0"/>
                <a:cs typeface="Times New Roman" pitchFamily="18" charset="0"/>
              </a:rPr>
              <a:t>that</a:t>
            </a:r>
            <a:r>
              <a:rPr lang="en-US" sz="2400" dirty="0" smtClean="0">
                <a:latin typeface="Times New Roman" pitchFamily="18" charset="0"/>
                <a:cs typeface="Times New Roman" pitchFamily="18" charset="0"/>
              </a:rPr>
              <a:t> reading plays an important role in </a:t>
            </a:r>
            <a:r>
              <a:rPr lang="en-US" sz="2400" b="1" dirty="0" smtClean="0">
                <a:solidFill>
                  <a:srgbClr val="C00000"/>
                </a:solidFill>
                <a:latin typeface="Times New Roman" pitchFamily="18" charset="0"/>
                <a:cs typeface="Times New Roman" pitchFamily="18" charset="0"/>
              </a:rPr>
              <a:t>his</a:t>
            </a:r>
            <a:r>
              <a:rPr lang="en-US" sz="2400" dirty="0" smtClean="0">
                <a:latin typeface="Times New Roman" pitchFamily="18" charset="0"/>
                <a:cs typeface="Times New Roman" pitchFamily="18" charset="0"/>
              </a:rPr>
              <a:t> life.</a:t>
            </a:r>
            <a:br>
              <a:rPr lang="en-US" sz="24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endParaRPr lang="ru-RU" sz="2700" dirty="0">
              <a:latin typeface="Times New Roman" pitchFamily="18" charset="0"/>
              <a:cs typeface="Times New Roman" pitchFamily="18" charset="0"/>
            </a:endParaRPr>
          </a:p>
        </p:txBody>
      </p:sp>
      <p:sp>
        <p:nvSpPr>
          <p:cNvPr id="7" name="Выгнутая вниз стрелка 6"/>
          <p:cNvSpPr/>
          <p:nvPr/>
        </p:nvSpPr>
        <p:spPr>
          <a:xfrm>
            <a:off x="1857356" y="2500306"/>
            <a:ext cx="4000528" cy="64294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cxnSp>
        <p:nvCxnSpPr>
          <p:cNvPr id="9" name="Прямая со стрелкой 8"/>
          <p:cNvCxnSpPr/>
          <p:nvPr/>
        </p:nvCxnSpPr>
        <p:spPr>
          <a:xfrm>
            <a:off x="5715008" y="5500702"/>
            <a:ext cx="785818" cy="7143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85728"/>
            <a:ext cx="8715436" cy="6357982"/>
          </a:xfrm>
        </p:spPr>
        <p:txBody>
          <a:bodyPr>
            <a:normAutofit fontScale="90000"/>
          </a:bodyPr>
          <a:lstStyle/>
          <a:p>
            <a:pPr algn="l"/>
            <a:r>
              <a:rPr lang="en-US" sz="2800" b="1" dirty="0" smtClean="0">
                <a:solidFill>
                  <a:srgbClr val="7030A0"/>
                </a:solidFill>
                <a:latin typeface="Times New Roman" pitchFamily="18" charset="0"/>
                <a:cs typeface="Times New Roman" pitchFamily="18" charset="0"/>
              </a:rPr>
              <a:t/>
            </a:r>
            <a:br>
              <a:rPr lang="en-US" sz="2800" b="1" dirty="0" smtClean="0">
                <a:solidFill>
                  <a:srgbClr val="7030A0"/>
                </a:solidFill>
                <a:latin typeface="Times New Roman" pitchFamily="18" charset="0"/>
                <a:cs typeface="Times New Roman" pitchFamily="18" charset="0"/>
              </a:rPr>
            </a:br>
            <a:r>
              <a:rPr lang="en-US" sz="2800" b="1" dirty="0" smtClean="0">
                <a:solidFill>
                  <a:srgbClr val="7030A0"/>
                </a:solidFill>
                <a:latin typeface="Times New Roman" pitchFamily="18" charset="0"/>
                <a:cs typeface="Times New Roman" pitchFamily="18" charset="0"/>
              </a:rPr>
              <a:t>                             </a:t>
            </a:r>
            <a:r>
              <a:rPr lang="en-US" sz="2200" b="1" dirty="0" smtClean="0">
                <a:solidFill>
                  <a:srgbClr val="7030A0"/>
                </a:solidFill>
                <a:latin typeface="Times New Roman" pitchFamily="18" charset="0"/>
                <a:cs typeface="Times New Roman" pitchFamily="18" charset="0"/>
              </a:rPr>
              <a:t>Sequence of tenses(</a:t>
            </a:r>
            <a:r>
              <a:rPr lang="ru-RU" sz="2200" b="1" dirty="0" smtClean="0">
                <a:solidFill>
                  <a:srgbClr val="7030A0"/>
                </a:solidFill>
                <a:latin typeface="Times New Roman" pitchFamily="18" charset="0"/>
                <a:cs typeface="Times New Roman" pitchFamily="18" charset="0"/>
              </a:rPr>
              <a:t>Согласование времен)</a:t>
            </a:r>
            <a:r>
              <a:rPr lang="ru-RU" sz="2800" b="1" dirty="0" smtClean="0">
                <a:solidFill>
                  <a:srgbClr val="7030A0"/>
                </a:solidFill>
                <a:latin typeface="Times New Roman" pitchFamily="18" charset="0"/>
                <a:cs typeface="Times New Roman" pitchFamily="18" charset="0"/>
              </a:rPr>
              <a:t/>
            </a:r>
            <a:br>
              <a:rPr lang="ru-RU" sz="2800" b="1" dirty="0" smtClean="0">
                <a:solidFill>
                  <a:srgbClr val="7030A0"/>
                </a:solidFill>
                <a:latin typeface="Times New Roman" pitchFamily="18" charset="0"/>
                <a:cs typeface="Times New Roman" pitchFamily="18" charset="0"/>
              </a:rPr>
            </a:br>
            <a:r>
              <a:rPr lang="en-US" sz="1800" b="1" dirty="0" smtClean="0">
                <a:solidFill>
                  <a:schemeClr val="accent6">
                    <a:lumMod val="75000"/>
                  </a:schemeClr>
                </a:solidFill>
                <a:latin typeface="Times New Roman" pitchFamily="18" charset="0"/>
                <a:cs typeface="Times New Roman" pitchFamily="18" charset="0"/>
              </a:rPr>
              <a:t>Direct speech                                                                                                 Reported speech</a:t>
            </a:r>
            <a:br>
              <a:rPr lang="en-US" sz="1800" b="1" dirty="0" smtClean="0">
                <a:solidFill>
                  <a:schemeClr val="accent6">
                    <a:lumMod val="75000"/>
                  </a:schemeClr>
                </a:solidFill>
                <a:latin typeface="Times New Roman" pitchFamily="18" charset="0"/>
                <a:cs typeface="Times New Roman" pitchFamily="18" charset="0"/>
              </a:rPr>
            </a:br>
            <a:r>
              <a:rPr lang="en-US" sz="1800" b="1" dirty="0" smtClean="0">
                <a:latin typeface="Times New Roman" pitchFamily="18" charset="0"/>
                <a:cs typeface="Times New Roman" pitchFamily="18" charset="0"/>
              </a:rPr>
              <a:t>Present Simple                                                                                              Past Simple</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don’t like </a:t>
            </a:r>
            <a:r>
              <a:rPr lang="en-US" sz="1800" dirty="0" smtClean="0">
                <a:latin typeface="Times New Roman" pitchFamily="18" charset="0"/>
                <a:cs typeface="Times New Roman" pitchFamily="18" charset="0"/>
              </a:rPr>
              <a:t>watching TV.                                                            He </a:t>
            </a:r>
            <a:r>
              <a:rPr lang="en-US" sz="1800" b="1" dirty="0" smtClean="0">
                <a:solidFill>
                  <a:srgbClr val="00B050"/>
                </a:solidFill>
                <a:latin typeface="Times New Roman" pitchFamily="18" charset="0"/>
                <a:cs typeface="Times New Roman" pitchFamily="18" charset="0"/>
              </a:rPr>
              <a:t>said that </a:t>
            </a:r>
            <a:r>
              <a:rPr lang="en-US" sz="1800" dirty="0" smtClean="0">
                <a:latin typeface="Times New Roman" pitchFamily="18" charset="0"/>
                <a:cs typeface="Times New Roman" pitchFamily="18" charset="0"/>
              </a:rPr>
              <a:t>he </a:t>
            </a:r>
            <a:r>
              <a:rPr lang="en-US" sz="1800" b="1" dirty="0" smtClean="0">
                <a:solidFill>
                  <a:srgbClr val="FF0000"/>
                </a:solidFill>
                <a:latin typeface="Times New Roman" pitchFamily="18" charset="0"/>
                <a:cs typeface="Times New Roman" pitchFamily="18" charset="0"/>
              </a:rPr>
              <a:t>didn’t like </a:t>
            </a:r>
            <a:r>
              <a:rPr lang="en-US" sz="1800" dirty="0" smtClean="0">
                <a:latin typeface="Times New Roman" pitchFamily="18" charset="0"/>
                <a:cs typeface="Times New Roman" pitchFamily="18" charset="0"/>
              </a:rPr>
              <a:t>watching TV.</a:t>
            </a:r>
            <a:br>
              <a:rPr lang="en-US" sz="1800"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Present Progressive                                                                                      Past Progressive</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am watching </a:t>
            </a:r>
            <a:r>
              <a:rPr lang="en-US" sz="1800" dirty="0" smtClean="0">
                <a:latin typeface="Times New Roman" pitchFamily="18" charset="0"/>
                <a:cs typeface="Times New Roman" pitchFamily="18" charset="0"/>
              </a:rPr>
              <a:t>TV.                                                                          He </a:t>
            </a:r>
            <a:r>
              <a:rPr lang="en-US" sz="1800" b="1" dirty="0" smtClean="0">
                <a:solidFill>
                  <a:srgbClr val="00B050"/>
                </a:solidFill>
                <a:latin typeface="Times New Roman" pitchFamily="18" charset="0"/>
                <a:cs typeface="Times New Roman" pitchFamily="18" charset="0"/>
              </a:rPr>
              <a:t>said that </a:t>
            </a:r>
            <a:r>
              <a:rPr lang="en-US" sz="1800" dirty="0" smtClean="0">
                <a:latin typeface="Times New Roman" pitchFamily="18" charset="0"/>
                <a:cs typeface="Times New Roman" pitchFamily="18" charset="0"/>
              </a:rPr>
              <a:t>he </a:t>
            </a:r>
            <a:r>
              <a:rPr lang="en-US" sz="1800" b="1" dirty="0" smtClean="0">
                <a:solidFill>
                  <a:srgbClr val="FF0000"/>
                </a:solidFill>
                <a:latin typeface="Times New Roman" pitchFamily="18" charset="0"/>
                <a:cs typeface="Times New Roman" pitchFamily="18" charset="0"/>
              </a:rPr>
              <a:t>was watching </a:t>
            </a:r>
            <a:r>
              <a:rPr lang="en-US" sz="1800" dirty="0" smtClean="0">
                <a:latin typeface="Times New Roman" pitchFamily="18" charset="0"/>
                <a:cs typeface="Times New Roman" pitchFamily="18" charset="0"/>
              </a:rPr>
              <a:t>TV.</a:t>
            </a:r>
            <a:br>
              <a:rPr lang="en-US" sz="1800"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Present Perfect                                                                                              Past Perfect</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have seen </a:t>
            </a:r>
            <a:r>
              <a:rPr lang="en-US" sz="1800" b="1" dirty="0" smtClean="0">
                <a:solidFill>
                  <a:srgbClr val="00B050"/>
                </a:solidFill>
                <a:latin typeface="Times New Roman" pitchFamily="18" charset="0"/>
                <a:cs typeface="Times New Roman" pitchFamily="18" charset="0"/>
              </a:rPr>
              <a:t>this</a:t>
            </a:r>
            <a:r>
              <a:rPr lang="en-US" sz="1800" dirty="0" smtClean="0">
                <a:latin typeface="Times New Roman" pitchFamily="18" charset="0"/>
                <a:cs typeface="Times New Roman" pitchFamily="18" charset="0"/>
              </a:rPr>
              <a:t> show.                                                                        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he </a:t>
            </a:r>
            <a:r>
              <a:rPr lang="en-US" sz="1800" b="1" dirty="0" smtClean="0">
                <a:solidFill>
                  <a:srgbClr val="FF0000"/>
                </a:solidFill>
                <a:latin typeface="Times New Roman" pitchFamily="18" charset="0"/>
                <a:cs typeface="Times New Roman" pitchFamily="18" charset="0"/>
              </a:rPr>
              <a:t>had seen </a:t>
            </a:r>
            <a:r>
              <a:rPr lang="en-US" sz="1800" b="1" dirty="0" smtClean="0">
                <a:solidFill>
                  <a:srgbClr val="00B050"/>
                </a:solidFill>
                <a:latin typeface="Times New Roman" pitchFamily="18" charset="0"/>
                <a:cs typeface="Times New Roman" pitchFamily="18" charset="0"/>
              </a:rPr>
              <a:t>that</a:t>
            </a:r>
            <a:r>
              <a:rPr lang="en-US" sz="1800" dirty="0" smtClean="0">
                <a:latin typeface="Times New Roman" pitchFamily="18" charset="0"/>
                <a:cs typeface="Times New Roman" pitchFamily="18" charset="0"/>
              </a:rPr>
              <a:t> show.</a:t>
            </a:r>
            <a:br>
              <a:rPr lang="en-US" sz="1800"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Present Perfect Progressive                                                                          Past Perfect Progressive</a:t>
            </a:r>
            <a:br>
              <a:rPr lang="en-US" sz="1800" b="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have been watching </a:t>
            </a:r>
            <a:r>
              <a:rPr lang="en-US" sz="1800" dirty="0" smtClean="0">
                <a:latin typeface="Times New Roman" pitchFamily="18" charset="0"/>
                <a:cs typeface="Times New Roman" pitchFamily="18" charset="0"/>
              </a:rPr>
              <a:t>TV for 2 hours.                       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he </a:t>
            </a:r>
            <a:r>
              <a:rPr lang="en-US" sz="1800" b="1" dirty="0" smtClean="0">
                <a:solidFill>
                  <a:srgbClr val="FF0000"/>
                </a:solidFill>
                <a:latin typeface="Times New Roman" pitchFamily="18" charset="0"/>
                <a:cs typeface="Times New Roman" pitchFamily="18" charset="0"/>
              </a:rPr>
              <a:t>had been watching </a:t>
            </a:r>
            <a:r>
              <a:rPr lang="en-US" sz="1800" dirty="0" smtClean="0">
                <a:latin typeface="Times New Roman" pitchFamily="18" charset="0"/>
                <a:cs typeface="Times New Roman" pitchFamily="18" charset="0"/>
              </a:rPr>
              <a:t>TV for 2 hours</a:t>
            </a:r>
            <a:br>
              <a:rPr lang="en-US" sz="1800"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Past Simple                                                                                                    Past Perfect</a:t>
            </a:r>
            <a:br>
              <a:rPr lang="en-US" sz="1800" b="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saw</a:t>
            </a:r>
            <a:r>
              <a:rPr lang="en-US" sz="1800" dirty="0" smtClean="0">
                <a:latin typeface="Times New Roman" pitchFamily="18" charset="0"/>
                <a:cs typeface="Times New Roman" pitchFamily="18" charset="0"/>
              </a:rPr>
              <a:t> </a:t>
            </a:r>
            <a:r>
              <a:rPr lang="en-US" sz="1800" b="1" dirty="0" smtClean="0">
                <a:solidFill>
                  <a:srgbClr val="00B050"/>
                </a:solidFill>
                <a:latin typeface="Times New Roman" pitchFamily="18" charset="0"/>
                <a:cs typeface="Times New Roman" pitchFamily="18" charset="0"/>
              </a:rPr>
              <a:t>this</a:t>
            </a:r>
            <a:r>
              <a:rPr lang="en-US" sz="1800" dirty="0" smtClean="0">
                <a:latin typeface="Times New Roman" pitchFamily="18" charset="0"/>
                <a:cs typeface="Times New Roman" pitchFamily="18" charset="0"/>
              </a:rPr>
              <a:t> show </a:t>
            </a:r>
            <a:r>
              <a:rPr lang="en-US" sz="1800" b="1" dirty="0" smtClean="0">
                <a:solidFill>
                  <a:srgbClr val="00B050"/>
                </a:solidFill>
                <a:latin typeface="Times New Roman" pitchFamily="18" charset="0"/>
                <a:cs typeface="Times New Roman" pitchFamily="18" charset="0"/>
              </a:rPr>
              <a:t>yesterday</a:t>
            </a:r>
            <a:r>
              <a:rPr lang="en-US" sz="1800" dirty="0" smtClean="0">
                <a:latin typeface="Times New Roman" pitchFamily="18" charset="0"/>
                <a:cs typeface="Times New Roman" pitchFamily="18" charset="0"/>
              </a:rPr>
              <a:t>.                                        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he </a:t>
            </a:r>
            <a:r>
              <a:rPr lang="en-US" sz="1800" b="1" dirty="0" smtClean="0">
                <a:solidFill>
                  <a:srgbClr val="FF0000"/>
                </a:solidFill>
                <a:latin typeface="Times New Roman" pitchFamily="18" charset="0"/>
                <a:cs typeface="Times New Roman" pitchFamily="18" charset="0"/>
              </a:rPr>
              <a:t>had seen </a:t>
            </a:r>
            <a:r>
              <a:rPr lang="en-US" sz="1800" b="1" dirty="0" smtClean="0">
                <a:solidFill>
                  <a:srgbClr val="00B050"/>
                </a:solidFill>
                <a:latin typeface="Times New Roman" pitchFamily="18" charset="0"/>
                <a:cs typeface="Times New Roman" pitchFamily="18" charset="0"/>
              </a:rPr>
              <a:t>that</a:t>
            </a:r>
            <a:r>
              <a:rPr lang="en-US" sz="1800" dirty="0" smtClean="0">
                <a:latin typeface="Times New Roman" pitchFamily="18" charset="0"/>
                <a:cs typeface="Times New Roman" pitchFamily="18" charset="0"/>
              </a:rPr>
              <a:t> show </a:t>
            </a:r>
            <a:r>
              <a:rPr lang="en-US" sz="1800" b="1" dirty="0" smtClean="0">
                <a:solidFill>
                  <a:srgbClr val="00B050"/>
                </a:solidFill>
                <a:latin typeface="Times New Roman" pitchFamily="18" charset="0"/>
                <a:cs typeface="Times New Roman" pitchFamily="18" charset="0"/>
              </a:rPr>
              <a:t>the day before.</a:t>
            </a:r>
            <a:br>
              <a:rPr lang="en-US" sz="1800" b="1" dirty="0" smtClean="0">
                <a:solidFill>
                  <a:srgbClr val="00B050"/>
                </a:solidFill>
                <a:latin typeface="Times New Roman" pitchFamily="18" charset="0"/>
                <a:cs typeface="Times New Roman" pitchFamily="18" charset="0"/>
              </a:rPr>
            </a:br>
            <a:r>
              <a:rPr lang="en-US" sz="1800" dirty="0" smtClean="0">
                <a:latin typeface="Times New Roman" pitchFamily="18" charset="0"/>
                <a:cs typeface="Times New Roman" pitchFamily="18" charset="0"/>
              </a:rPr>
              <a:t>The show </a:t>
            </a:r>
            <a:r>
              <a:rPr lang="en-US" sz="1800" b="1" dirty="0" smtClean="0">
                <a:solidFill>
                  <a:srgbClr val="FF0000"/>
                </a:solidFill>
                <a:latin typeface="Times New Roman" pitchFamily="18" charset="0"/>
                <a:cs typeface="Times New Roman" pitchFamily="18" charset="0"/>
              </a:rPr>
              <a:t>started</a:t>
            </a:r>
            <a:r>
              <a:rPr lang="en-US" sz="1800" dirty="0" smtClean="0">
                <a:latin typeface="Times New Roman" pitchFamily="18" charset="0"/>
                <a:cs typeface="Times New Roman" pitchFamily="18" charset="0"/>
              </a:rPr>
              <a:t> </a:t>
            </a:r>
            <a:r>
              <a:rPr lang="en-US" sz="1800" b="1" dirty="0" smtClean="0">
                <a:solidFill>
                  <a:srgbClr val="00B050"/>
                </a:solidFill>
                <a:latin typeface="Times New Roman" pitchFamily="18" charset="0"/>
                <a:cs typeface="Times New Roman" pitchFamily="18" charset="0"/>
              </a:rPr>
              <a:t>in 2000.  </a:t>
            </a:r>
            <a:r>
              <a:rPr lang="ru-RU" sz="1800" b="1" dirty="0" smtClean="0">
                <a:solidFill>
                  <a:srgbClr val="00B050"/>
                </a:solidFill>
                <a:latin typeface="Times New Roman" pitchFamily="18" charset="0"/>
                <a:cs typeface="Times New Roman" pitchFamily="18" charset="0"/>
              </a:rPr>
              <a:t>                       </a:t>
            </a:r>
            <a:r>
              <a:rPr lang="en-US" sz="1800" b="1" dirty="0" smtClean="0">
                <a:solidFill>
                  <a:srgbClr val="00B050"/>
                </a:solidFill>
                <a:latin typeface="Times New Roman" pitchFamily="18" charset="0"/>
                <a:cs typeface="Times New Roman" pitchFamily="18" charset="0"/>
              </a:rPr>
              <a:t>                                       </a:t>
            </a:r>
            <a:r>
              <a:rPr lang="en-US" sz="1800" dirty="0" smtClean="0">
                <a:latin typeface="Times New Roman" pitchFamily="18" charset="0"/>
                <a:cs typeface="Times New Roman" pitchFamily="18" charset="0"/>
              </a:rPr>
              <a:t>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show </a:t>
            </a:r>
            <a:r>
              <a:rPr lang="en-US" sz="1800" b="1" dirty="0" smtClean="0">
                <a:solidFill>
                  <a:srgbClr val="FF0000"/>
                </a:solidFill>
                <a:latin typeface="Times New Roman" pitchFamily="18" charset="0"/>
                <a:cs typeface="Times New Roman" pitchFamily="18" charset="0"/>
              </a:rPr>
              <a:t>started</a:t>
            </a:r>
            <a:r>
              <a:rPr lang="en-US" sz="1800" dirty="0" smtClean="0">
                <a:latin typeface="Times New Roman" pitchFamily="18" charset="0"/>
                <a:cs typeface="Times New Roman" pitchFamily="18" charset="0"/>
              </a:rPr>
              <a:t> </a:t>
            </a:r>
            <a:r>
              <a:rPr lang="en-US" sz="1800" b="1" dirty="0" smtClean="0">
                <a:solidFill>
                  <a:srgbClr val="00B050"/>
                </a:solidFill>
                <a:latin typeface="Times New Roman" pitchFamily="18" charset="0"/>
                <a:cs typeface="Times New Roman" pitchFamily="18" charset="0"/>
              </a:rPr>
              <a:t>in 2000</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если указано     время совершения действия)</a:t>
            </a:r>
            <a:br>
              <a:rPr lang="ru-RU" sz="1800"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Past Progressive                                                                                            Past Perfect Progressive</a:t>
            </a:r>
            <a:br>
              <a:rPr lang="en-US" sz="1800" b="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Yesterday at 5p.m.. I </a:t>
            </a:r>
            <a:r>
              <a:rPr lang="en-US" sz="1800" b="1" dirty="0" smtClean="0">
                <a:solidFill>
                  <a:srgbClr val="FF0000"/>
                </a:solidFill>
                <a:latin typeface="Times New Roman" pitchFamily="18" charset="0"/>
                <a:cs typeface="Times New Roman" pitchFamily="18" charset="0"/>
              </a:rPr>
              <a:t>was watching </a:t>
            </a:r>
            <a:r>
              <a:rPr lang="en-US" sz="1800" dirty="0" smtClean="0">
                <a:latin typeface="Times New Roman" pitchFamily="18" charset="0"/>
                <a:cs typeface="Times New Roman" pitchFamily="18" charset="0"/>
              </a:rPr>
              <a:t>my </a:t>
            </a:r>
            <a:r>
              <a:rPr lang="en-US" sz="1800" dirty="0" err="1" smtClean="0">
                <a:latin typeface="Times New Roman" pitchFamily="18" charset="0"/>
                <a:cs typeface="Times New Roman" pitchFamily="18" charset="0"/>
              </a:rPr>
              <a:t>favourite</a:t>
            </a:r>
            <a:r>
              <a:rPr lang="en-US" sz="1800" dirty="0" smtClean="0">
                <a:latin typeface="Times New Roman" pitchFamily="18" charset="0"/>
                <a:cs typeface="Times New Roman" pitchFamily="18" charset="0"/>
              </a:rPr>
              <a:t> show .   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he </a:t>
            </a:r>
            <a:r>
              <a:rPr lang="en-US" sz="1800" b="1" dirty="0" smtClean="0">
                <a:solidFill>
                  <a:srgbClr val="FF0000"/>
                </a:solidFill>
                <a:latin typeface="Times New Roman" pitchFamily="18" charset="0"/>
                <a:cs typeface="Times New Roman" pitchFamily="18" charset="0"/>
              </a:rPr>
              <a:t>had been watching</a:t>
            </a:r>
            <a:r>
              <a:rPr lang="en-US" sz="1800" dirty="0" smtClean="0">
                <a:latin typeface="Times New Roman" pitchFamily="18" charset="0"/>
                <a:cs typeface="Times New Roman" pitchFamily="18" charset="0"/>
              </a:rPr>
              <a:t> his </a:t>
            </a:r>
            <a:r>
              <a:rPr lang="en-US" sz="1800" dirty="0" err="1" smtClean="0">
                <a:latin typeface="Times New Roman" pitchFamily="18" charset="0"/>
                <a:cs typeface="Times New Roman" pitchFamily="18" charset="0"/>
              </a:rPr>
              <a:t>favourite</a:t>
            </a:r>
            <a:r>
              <a:rPr lang="en-US" sz="1800" dirty="0" smtClean="0">
                <a:latin typeface="Times New Roman" pitchFamily="18" charset="0"/>
                <a:cs typeface="Times New Roman" pitchFamily="18" charset="0"/>
              </a:rPr>
              <a:t> show at 5 p.m</a:t>
            </a:r>
            <a:r>
              <a:rPr lang="en-US" sz="1800" b="1" dirty="0" smtClean="0">
                <a:solidFill>
                  <a:srgbClr val="00B050"/>
                </a:solidFill>
                <a:latin typeface="Times New Roman" pitchFamily="18" charset="0"/>
                <a:cs typeface="Times New Roman" pitchFamily="18" charset="0"/>
              </a:rPr>
              <a:t>. the day before</a:t>
            </a:r>
            <a:r>
              <a:rPr lang="en-US" sz="1800" dirty="0" smtClean="0">
                <a:latin typeface="Times New Roman" pitchFamily="18" charset="0"/>
                <a:cs typeface="Times New Roman" pitchFamily="18" charset="0"/>
              </a:rPr>
              <a:t>.                                              </a:t>
            </a:r>
            <a:br>
              <a:rPr lang="en-US" sz="1800"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Past Perfect                                                                                                   Past Perfect</a:t>
            </a:r>
            <a:br>
              <a:rPr lang="en-US" sz="1800" b="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had watched </a:t>
            </a:r>
            <a:r>
              <a:rPr lang="en-US" sz="1800" dirty="0" smtClean="0">
                <a:latin typeface="Times New Roman" pitchFamily="18" charset="0"/>
                <a:cs typeface="Times New Roman" pitchFamily="18" charset="0"/>
              </a:rPr>
              <a:t>2 of my </a:t>
            </a:r>
            <a:r>
              <a:rPr lang="en-US" sz="1800" dirty="0" err="1" smtClean="0">
                <a:latin typeface="Times New Roman" pitchFamily="18" charset="0"/>
                <a:cs typeface="Times New Roman" pitchFamily="18" charset="0"/>
              </a:rPr>
              <a:t>favourite</a:t>
            </a:r>
            <a:r>
              <a:rPr lang="en-US" sz="1800" dirty="0" smtClean="0">
                <a:latin typeface="Times New Roman" pitchFamily="18" charset="0"/>
                <a:cs typeface="Times New Roman" pitchFamily="18" charset="0"/>
              </a:rPr>
              <a:t> TV shows by 4 p.m.    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he </a:t>
            </a:r>
            <a:r>
              <a:rPr lang="en-US" sz="1800" b="1" dirty="0" smtClean="0">
                <a:solidFill>
                  <a:srgbClr val="FF0000"/>
                </a:solidFill>
                <a:latin typeface="Times New Roman" pitchFamily="18" charset="0"/>
                <a:cs typeface="Times New Roman" pitchFamily="18" charset="0"/>
              </a:rPr>
              <a:t>had watched</a:t>
            </a:r>
            <a:r>
              <a:rPr lang="en-US" sz="1800" dirty="0" smtClean="0">
                <a:latin typeface="Times New Roman" pitchFamily="18" charset="0"/>
                <a:cs typeface="Times New Roman" pitchFamily="18" charset="0"/>
              </a:rPr>
              <a:t> 2 of his </a:t>
            </a:r>
            <a:r>
              <a:rPr lang="en-US" sz="1800" dirty="0" err="1" smtClean="0">
                <a:latin typeface="Times New Roman" pitchFamily="18" charset="0"/>
                <a:cs typeface="Times New Roman" pitchFamily="18" charset="0"/>
              </a:rPr>
              <a:t>favourite</a:t>
            </a:r>
            <a:r>
              <a:rPr lang="en-US" sz="1800" dirty="0" smtClean="0">
                <a:latin typeface="Times New Roman" pitchFamily="18" charset="0"/>
                <a:cs typeface="Times New Roman" pitchFamily="18" charset="0"/>
              </a:rPr>
              <a:t> TV shows by 4 p.m.</a:t>
            </a:r>
            <a:br>
              <a:rPr lang="en-US" sz="1800"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Future Simple                                                                                                </a:t>
            </a:r>
            <a:r>
              <a:rPr lang="en-US" sz="1800" b="1" dirty="0" err="1" smtClean="0">
                <a:latin typeface="Times New Roman" pitchFamily="18" charset="0"/>
                <a:cs typeface="Times New Roman" pitchFamily="18" charset="0"/>
              </a:rPr>
              <a:t>Simple</a:t>
            </a:r>
            <a:r>
              <a:rPr lang="en-US" sz="1800" b="1" dirty="0" smtClean="0">
                <a:latin typeface="Times New Roman" pitchFamily="18" charset="0"/>
                <a:cs typeface="Times New Roman" pitchFamily="18" charset="0"/>
              </a:rPr>
              <a:t> Future in the Past</a:t>
            </a:r>
            <a:br>
              <a:rPr lang="en-US" sz="1800" b="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will</a:t>
            </a:r>
            <a:r>
              <a:rPr lang="en-US" sz="1800" dirty="0" smtClean="0">
                <a:latin typeface="Times New Roman" pitchFamily="18" charset="0"/>
                <a:cs typeface="Times New Roman" pitchFamily="18" charset="0"/>
              </a:rPr>
              <a:t> watch </a:t>
            </a:r>
            <a:r>
              <a:rPr lang="en-US" sz="1800" b="1" dirty="0" smtClean="0">
                <a:solidFill>
                  <a:srgbClr val="00B050"/>
                </a:solidFill>
                <a:latin typeface="Times New Roman" pitchFamily="18" charset="0"/>
                <a:cs typeface="Times New Roman" pitchFamily="18" charset="0"/>
              </a:rPr>
              <a:t>this</a:t>
            </a:r>
            <a:r>
              <a:rPr lang="en-US" sz="1800" dirty="0" smtClean="0">
                <a:latin typeface="Times New Roman" pitchFamily="18" charset="0"/>
                <a:cs typeface="Times New Roman" pitchFamily="18" charset="0"/>
              </a:rPr>
              <a:t> show </a:t>
            </a:r>
            <a:r>
              <a:rPr lang="en-US" sz="1800" b="1" dirty="0" smtClean="0">
                <a:solidFill>
                  <a:srgbClr val="00B050"/>
                </a:solidFill>
                <a:latin typeface="Times New Roman" pitchFamily="18" charset="0"/>
                <a:cs typeface="Times New Roman" pitchFamily="18" charset="0"/>
              </a:rPr>
              <a:t>tomorrow.</a:t>
            </a:r>
            <a:r>
              <a:rPr lang="en-US" sz="1800" dirty="0" smtClean="0">
                <a:latin typeface="Times New Roman" pitchFamily="18" charset="0"/>
                <a:cs typeface="Times New Roman" pitchFamily="18" charset="0"/>
              </a:rPr>
              <a:t>                           He said that he </a:t>
            </a:r>
            <a:r>
              <a:rPr lang="en-US" sz="1800" b="1" dirty="0" smtClean="0">
                <a:solidFill>
                  <a:srgbClr val="FF0000"/>
                </a:solidFill>
                <a:latin typeface="Times New Roman" pitchFamily="18" charset="0"/>
                <a:cs typeface="Times New Roman" pitchFamily="18" charset="0"/>
              </a:rPr>
              <a:t>would</a:t>
            </a:r>
            <a:r>
              <a:rPr lang="en-US" sz="1800" dirty="0" smtClean="0">
                <a:latin typeface="Times New Roman" pitchFamily="18" charset="0"/>
                <a:cs typeface="Times New Roman" pitchFamily="18" charset="0"/>
              </a:rPr>
              <a:t> watch </a:t>
            </a:r>
            <a:r>
              <a:rPr lang="en-US" sz="1800" b="1" dirty="0" smtClean="0">
                <a:solidFill>
                  <a:srgbClr val="00B050"/>
                </a:solidFill>
                <a:latin typeface="Times New Roman" pitchFamily="18" charset="0"/>
                <a:cs typeface="Times New Roman" pitchFamily="18" charset="0"/>
              </a:rPr>
              <a:t>that</a:t>
            </a:r>
            <a:r>
              <a:rPr lang="en-US" sz="1800" dirty="0" smtClean="0">
                <a:latin typeface="Times New Roman" pitchFamily="18" charset="0"/>
                <a:cs typeface="Times New Roman" pitchFamily="18" charset="0"/>
              </a:rPr>
              <a:t> show </a:t>
            </a:r>
            <a:r>
              <a:rPr lang="en-US" sz="1800" b="1" dirty="0" smtClean="0">
                <a:solidFill>
                  <a:srgbClr val="00B050"/>
                </a:solidFill>
                <a:latin typeface="Times New Roman" pitchFamily="18" charset="0"/>
                <a:cs typeface="Times New Roman" pitchFamily="18" charset="0"/>
              </a:rPr>
              <a:t>the next day.</a:t>
            </a:r>
            <a:br>
              <a:rPr lang="en-US" sz="1800" b="1" dirty="0" smtClean="0">
                <a:solidFill>
                  <a:srgbClr val="00B050"/>
                </a:solidFill>
                <a:latin typeface="Times New Roman" pitchFamily="18" charset="0"/>
                <a:cs typeface="Times New Roman" pitchFamily="18" charset="0"/>
              </a:rPr>
            </a:br>
            <a:r>
              <a:rPr lang="en-US" sz="1800" b="1" dirty="0" smtClean="0">
                <a:latin typeface="Times New Roman" pitchFamily="18" charset="0"/>
                <a:cs typeface="Times New Roman" pitchFamily="18" charset="0"/>
              </a:rPr>
              <a:t>To be going to                </a:t>
            </a:r>
            <a:br>
              <a:rPr lang="en-US" sz="1800" b="1" dirty="0" smtClean="0">
                <a:latin typeface="Times New Roman" pitchFamily="18" charset="0"/>
                <a:cs typeface="Times New Roman" pitchFamily="18" charset="0"/>
              </a:rPr>
            </a:br>
            <a:r>
              <a:rPr lang="en-US" sz="1800" b="1" dirty="0" smtClean="0">
                <a:solidFill>
                  <a:srgbClr val="FF0000"/>
                </a:solidFill>
                <a:latin typeface="Times New Roman" pitchFamily="18" charset="0"/>
                <a:cs typeface="Times New Roman" pitchFamily="18" charset="0"/>
              </a:rPr>
              <a:t>I’m going to </a:t>
            </a:r>
            <a:r>
              <a:rPr lang="en-US" sz="1800" dirty="0" smtClean="0">
                <a:latin typeface="Times New Roman" pitchFamily="18" charset="0"/>
                <a:cs typeface="Times New Roman" pitchFamily="18" charset="0"/>
              </a:rPr>
              <a:t>watch TV </a:t>
            </a:r>
            <a:r>
              <a:rPr lang="en-US" sz="1800" b="1" dirty="0" smtClean="0">
                <a:solidFill>
                  <a:srgbClr val="00B050"/>
                </a:solidFill>
                <a:latin typeface="Times New Roman" pitchFamily="18" charset="0"/>
                <a:cs typeface="Times New Roman" pitchFamily="18" charset="0"/>
              </a:rPr>
              <a:t>tonight.                             </a:t>
            </a:r>
            <a:r>
              <a:rPr lang="en-US" sz="1800" dirty="0" smtClean="0">
                <a:latin typeface="Times New Roman" pitchFamily="18" charset="0"/>
                <a:cs typeface="Times New Roman" pitchFamily="18" charset="0"/>
              </a:rPr>
              <a:t>She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she </a:t>
            </a:r>
            <a:r>
              <a:rPr lang="en-US" sz="1800" b="1" dirty="0" smtClean="0">
                <a:solidFill>
                  <a:srgbClr val="FF0000"/>
                </a:solidFill>
                <a:latin typeface="Times New Roman" pitchFamily="18" charset="0"/>
                <a:cs typeface="Times New Roman" pitchFamily="18" charset="0"/>
              </a:rPr>
              <a:t>was going to </a:t>
            </a:r>
            <a:r>
              <a:rPr lang="en-US" sz="1800" dirty="0" smtClean="0">
                <a:latin typeface="Times New Roman" pitchFamily="18" charset="0"/>
                <a:cs typeface="Times New Roman" pitchFamily="18" charset="0"/>
              </a:rPr>
              <a:t>watch TV </a:t>
            </a:r>
            <a:r>
              <a:rPr lang="en-US" sz="1800" b="1" dirty="0" smtClean="0">
                <a:solidFill>
                  <a:srgbClr val="00B050"/>
                </a:solidFill>
                <a:latin typeface="Times New Roman" pitchFamily="18" charset="0"/>
                <a:cs typeface="Times New Roman" pitchFamily="18" charset="0"/>
              </a:rPr>
              <a:t>that night</a:t>
            </a:r>
            <a:r>
              <a:rPr lang="en-US" sz="1800" dirty="0" smtClean="0">
                <a:latin typeface="Times New Roman" pitchFamily="18" charset="0"/>
                <a:cs typeface="Times New Roman" pitchFamily="18" charset="0"/>
              </a:rPr>
              <a:t>.</a:t>
            </a:r>
            <a:br>
              <a:rPr lang="en-US" sz="18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endParaRPr lang="ru-RU" sz="2200" b="1" dirty="0">
              <a:latin typeface="Times New Roman" pitchFamily="18" charset="0"/>
              <a:cs typeface="Times New Roman" pitchFamily="18" charset="0"/>
            </a:endParaRPr>
          </a:p>
        </p:txBody>
      </p:sp>
      <p:cxnSp>
        <p:nvCxnSpPr>
          <p:cNvPr id="4" name="Прямая со стрелкой 3"/>
          <p:cNvCxnSpPr/>
          <p:nvPr/>
        </p:nvCxnSpPr>
        <p:spPr>
          <a:xfrm>
            <a:off x="1785918" y="1071546"/>
            <a:ext cx="4500594"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2143108" y="1643050"/>
            <a:ext cx="4214842"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1714480" y="2071678"/>
            <a:ext cx="464347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2786050" y="2571744"/>
            <a:ext cx="35719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1500166" y="3071810"/>
            <a:ext cx="4857784"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1785918" y="4071942"/>
            <a:ext cx="4500594"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1500166" y="4786322"/>
            <a:ext cx="4786346"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a:off x="1643042" y="5500702"/>
            <a:ext cx="464347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43956" cy="6369072"/>
          </a:xfrm>
        </p:spPr>
        <p:txBody>
          <a:bodyPr>
            <a:normAutofit fontScale="90000"/>
          </a:bodyPr>
          <a:lstStyle/>
          <a:p>
            <a:r>
              <a:rPr lang="en-US" sz="2000" b="1" dirty="0" smtClean="0">
                <a:solidFill>
                  <a:srgbClr val="0070C0"/>
                </a:solidFill>
                <a:latin typeface="Times New Roman" pitchFamily="18" charset="0"/>
                <a:cs typeface="Times New Roman" pitchFamily="18" charset="0"/>
              </a:rPr>
              <a:t/>
            </a:r>
            <a:br>
              <a:rPr lang="en-US" sz="2000" b="1" dirty="0" smtClean="0">
                <a:solidFill>
                  <a:srgbClr val="0070C0"/>
                </a:solidFill>
                <a:latin typeface="Times New Roman" pitchFamily="18" charset="0"/>
                <a:cs typeface="Times New Roman" pitchFamily="18" charset="0"/>
              </a:rPr>
            </a:br>
            <a:r>
              <a:rPr lang="en-US" sz="2000" b="1" dirty="0">
                <a:solidFill>
                  <a:srgbClr val="0070C0"/>
                </a:solidFill>
                <a:latin typeface="Times New Roman" pitchFamily="18" charset="0"/>
                <a:cs typeface="Times New Roman" pitchFamily="18" charset="0"/>
              </a:rPr>
              <a:t/>
            </a:r>
            <a:br>
              <a:rPr lang="en-US" sz="2000" b="1" dirty="0">
                <a:solidFill>
                  <a:srgbClr val="0070C0"/>
                </a:solidFill>
                <a:latin typeface="Times New Roman" pitchFamily="18" charset="0"/>
                <a:cs typeface="Times New Roman" pitchFamily="18" charset="0"/>
              </a:rPr>
            </a:br>
            <a:r>
              <a:rPr lang="en-US" sz="2000" b="1" dirty="0" smtClean="0">
                <a:solidFill>
                  <a:srgbClr val="0070C0"/>
                </a:solidFill>
                <a:latin typeface="Times New Roman" pitchFamily="18" charset="0"/>
                <a:cs typeface="Times New Roman" pitchFamily="18" charset="0"/>
              </a:rPr>
              <a:t/>
            </a:r>
            <a:br>
              <a:rPr lang="en-US" sz="2000" b="1" dirty="0" smtClean="0">
                <a:solidFill>
                  <a:srgbClr val="0070C0"/>
                </a:solidFill>
                <a:latin typeface="Times New Roman" pitchFamily="18" charset="0"/>
                <a:cs typeface="Times New Roman" pitchFamily="18" charset="0"/>
              </a:rPr>
            </a:br>
            <a:r>
              <a:rPr lang="en-US" sz="2000" b="1" dirty="0" smtClean="0">
                <a:solidFill>
                  <a:srgbClr val="0070C0"/>
                </a:solidFill>
                <a:latin typeface="Times New Roman" pitchFamily="18" charset="0"/>
                <a:cs typeface="Times New Roman" pitchFamily="18" charset="0"/>
              </a:rPr>
              <a:t/>
            </a:r>
            <a:br>
              <a:rPr lang="en-US" sz="2000" b="1" dirty="0" smtClean="0">
                <a:solidFill>
                  <a:srgbClr val="0070C0"/>
                </a:solidFill>
                <a:latin typeface="Times New Roman" pitchFamily="18" charset="0"/>
                <a:cs typeface="Times New Roman" pitchFamily="18" charset="0"/>
              </a:rPr>
            </a:br>
            <a:r>
              <a:rPr lang="ru-RU" sz="1800" b="1" dirty="0" smtClean="0">
                <a:solidFill>
                  <a:srgbClr val="0070C0"/>
                </a:solidFill>
                <a:latin typeface="Times New Roman" pitchFamily="18" charset="0"/>
                <a:cs typeface="Times New Roman" pitchFamily="18" charset="0"/>
              </a:rPr>
              <a:t>Измени следующие модальные глаголы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en-US" sz="1800" b="1" dirty="0" smtClean="0">
                <a:solidFill>
                  <a:srgbClr val="FF0000"/>
                </a:solidFill>
                <a:latin typeface="Times New Roman" pitchFamily="18" charset="0"/>
                <a:cs typeface="Times New Roman" pitchFamily="18" charset="0"/>
              </a:rPr>
              <a:t>can   </a:t>
            </a:r>
            <a:r>
              <a:rPr lang="en-US" sz="1800" dirty="0" smtClean="0">
                <a:latin typeface="Times New Roman" pitchFamily="18" charset="0"/>
                <a:cs typeface="Times New Roman" pitchFamily="18" charset="0"/>
              </a:rPr>
              <a:t>                                                                                   </a:t>
            </a:r>
            <a:r>
              <a:rPr lang="en-US" sz="1800" b="1" dirty="0" smtClean="0">
                <a:solidFill>
                  <a:srgbClr val="FF0000"/>
                </a:solidFill>
                <a:latin typeface="Times New Roman" pitchFamily="18" charset="0"/>
                <a:cs typeface="Times New Roman" pitchFamily="18" charset="0"/>
              </a:rPr>
              <a:t>could</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cannot</a:t>
            </a:r>
            <a:r>
              <a:rPr lang="en-US" sz="1800" dirty="0" smtClean="0">
                <a:latin typeface="Times New Roman" pitchFamily="18" charset="0"/>
                <a:cs typeface="Times New Roman" pitchFamily="18" charset="0"/>
              </a:rPr>
              <a:t> take part in </a:t>
            </a:r>
            <a:r>
              <a:rPr lang="en-US" sz="1800" b="1" dirty="0" smtClean="0">
                <a:solidFill>
                  <a:srgbClr val="00B050"/>
                </a:solidFill>
                <a:latin typeface="Times New Roman" pitchFamily="18" charset="0"/>
                <a:cs typeface="Times New Roman" pitchFamily="18" charset="0"/>
              </a:rPr>
              <a:t>this</a:t>
            </a:r>
            <a:r>
              <a:rPr lang="en-US" sz="1800" dirty="0" smtClean="0">
                <a:latin typeface="Times New Roman" pitchFamily="18" charset="0"/>
                <a:cs typeface="Times New Roman" pitchFamily="18" charset="0"/>
              </a:rPr>
              <a:t> reality show </a:t>
            </a:r>
            <a:r>
              <a:rPr lang="en-US" sz="1800" b="1" dirty="0" smtClean="0">
                <a:solidFill>
                  <a:srgbClr val="00B050"/>
                </a:solidFill>
                <a:latin typeface="Times New Roman" pitchFamily="18" charset="0"/>
                <a:cs typeface="Times New Roman" pitchFamily="18" charset="0"/>
              </a:rPr>
              <a:t>next week</a:t>
            </a:r>
            <a:r>
              <a:rPr lang="en-US" sz="1800" dirty="0" smtClean="0">
                <a:latin typeface="Times New Roman" pitchFamily="18" charset="0"/>
                <a:cs typeface="Times New Roman" pitchFamily="18" charset="0"/>
              </a:rPr>
              <a:t>. 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he </a:t>
            </a:r>
            <a:r>
              <a:rPr lang="en-US" sz="1800" b="1" dirty="0" smtClean="0">
                <a:solidFill>
                  <a:srgbClr val="FF0000"/>
                </a:solidFill>
                <a:latin typeface="Times New Roman" pitchFamily="18" charset="0"/>
                <a:cs typeface="Times New Roman" pitchFamily="18" charset="0"/>
              </a:rPr>
              <a:t>could not </a:t>
            </a:r>
            <a:r>
              <a:rPr lang="en-US" sz="1800" dirty="0" smtClean="0">
                <a:latin typeface="Times New Roman" pitchFamily="18" charset="0"/>
                <a:cs typeface="Times New Roman" pitchFamily="18" charset="0"/>
              </a:rPr>
              <a:t>take part in    </a:t>
            </a:r>
            <a:r>
              <a:rPr lang="en-US" sz="1800" b="1" dirty="0" smtClean="0">
                <a:solidFill>
                  <a:srgbClr val="00B050"/>
                </a:solidFill>
                <a:latin typeface="Times New Roman" pitchFamily="18" charset="0"/>
                <a:cs typeface="Times New Roman" pitchFamily="18" charset="0"/>
              </a:rPr>
              <a:t>that</a:t>
            </a:r>
            <a:r>
              <a:rPr lang="en-US" sz="1800" dirty="0" smtClean="0">
                <a:latin typeface="Times New Roman" pitchFamily="18" charset="0"/>
                <a:cs typeface="Times New Roman" pitchFamily="18" charset="0"/>
              </a:rPr>
              <a:t> reality show </a:t>
            </a:r>
            <a:r>
              <a:rPr lang="en-US" sz="1800" b="1" dirty="0" smtClean="0">
                <a:solidFill>
                  <a:srgbClr val="00B050"/>
                </a:solidFill>
                <a:latin typeface="Times New Roman" pitchFamily="18" charset="0"/>
                <a:cs typeface="Times New Roman" pitchFamily="18" charset="0"/>
              </a:rPr>
              <a:t>the following week</a:t>
            </a:r>
            <a:r>
              <a:rPr lang="en-US" sz="1800" dirty="0" smtClean="0">
                <a:latin typeface="Times New Roman" pitchFamily="18" charset="0"/>
                <a:cs typeface="Times New Roman" pitchFamily="18" charset="0"/>
              </a:rPr>
              <a:t>.</a:t>
            </a:r>
            <a:br>
              <a:rPr lang="en-US" sz="1800" dirty="0" smtClean="0">
                <a:latin typeface="Times New Roman" pitchFamily="18" charset="0"/>
                <a:cs typeface="Times New Roman" pitchFamily="18" charset="0"/>
              </a:rPr>
            </a:br>
            <a:r>
              <a:rPr lang="en-US" sz="1800" b="1" dirty="0">
                <a:solidFill>
                  <a:srgbClr val="FF0000"/>
                </a:solidFill>
                <a:latin typeface="Times New Roman" pitchFamily="18" charset="0"/>
                <a:cs typeface="Times New Roman" pitchFamily="18" charset="0"/>
              </a:rPr>
              <a:t>m</a:t>
            </a:r>
            <a:r>
              <a:rPr lang="en-US" sz="1800" b="1" dirty="0" smtClean="0">
                <a:solidFill>
                  <a:srgbClr val="FF0000"/>
                </a:solidFill>
                <a:latin typeface="Times New Roman" pitchFamily="18" charset="0"/>
                <a:cs typeface="Times New Roman" pitchFamily="18" charset="0"/>
              </a:rPr>
              <a:t>ay                                                                                    might</a:t>
            </a:r>
            <a:br>
              <a:rPr lang="en-US" sz="1800" b="1" dirty="0" smtClean="0">
                <a:solidFill>
                  <a:srgbClr val="FF0000"/>
                </a:solidFill>
                <a:latin typeface="Times New Roman" pitchFamily="18" charset="0"/>
                <a:cs typeface="Times New Roman" pitchFamily="18" charset="0"/>
              </a:rPr>
            </a:br>
            <a:r>
              <a:rPr lang="en-US" sz="1800" dirty="0" smtClean="0">
                <a:latin typeface="Times New Roman" pitchFamily="18" charset="0"/>
                <a:cs typeface="Times New Roman" pitchFamily="18" charset="0"/>
              </a:rPr>
              <a:t>You </a:t>
            </a:r>
            <a:r>
              <a:rPr lang="en-US" sz="1800" b="1" dirty="0" smtClean="0">
                <a:solidFill>
                  <a:srgbClr val="FF0000"/>
                </a:solidFill>
                <a:latin typeface="Times New Roman" pitchFamily="18" charset="0"/>
                <a:cs typeface="Times New Roman" pitchFamily="18" charset="0"/>
              </a:rPr>
              <a:t>may</a:t>
            </a:r>
            <a:r>
              <a:rPr lang="en-US" sz="1800" dirty="0" smtClean="0">
                <a:latin typeface="Times New Roman" pitchFamily="18" charset="0"/>
                <a:cs typeface="Times New Roman" pitchFamily="18" charset="0"/>
              </a:rPr>
              <a:t> watch </a:t>
            </a:r>
            <a:r>
              <a:rPr lang="en-US" sz="1800" b="1" dirty="0" smtClean="0">
                <a:solidFill>
                  <a:srgbClr val="00B050"/>
                </a:solidFill>
                <a:latin typeface="Times New Roman" pitchFamily="18" charset="0"/>
                <a:cs typeface="Times New Roman" pitchFamily="18" charset="0"/>
              </a:rPr>
              <a:t>this</a:t>
            </a:r>
            <a:r>
              <a:rPr lang="en-US" sz="1800" dirty="0" smtClean="0">
                <a:latin typeface="Times New Roman" pitchFamily="18" charset="0"/>
                <a:cs typeface="Times New Roman" pitchFamily="18" charset="0"/>
              </a:rPr>
              <a:t> show.                                          She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I </a:t>
            </a:r>
            <a:r>
              <a:rPr lang="en-US" sz="1800" b="1" dirty="0" smtClean="0">
                <a:solidFill>
                  <a:srgbClr val="FF0000"/>
                </a:solidFill>
                <a:latin typeface="Times New Roman" pitchFamily="18" charset="0"/>
                <a:cs typeface="Times New Roman" pitchFamily="18" charset="0"/>
              </a:rPr>
              <a:t>might </a:t>
            </a:r>
            <a:r>
              <a:rPr lang="en-US" sz="1800" dirty="0" smtClean="0">
                <a:latin typeface="Times New Roman" pitchFamily="18" charset="0"/>
                <a:cs typeface="Times New Roman" pitchFamily="18" charset="0"/>
              </a:rPr>
              <a:t>watch </a:t>
            </a:r>
            <a:r>
              <a:rPr lang="en-US" sz="1800" b="1" dirty="0" smtClean="0">
                <a:solidFill>
                  <a:srgbClr val="00B050"/>
                </a:solidFill>
                <a:latin typeface="Times New Roman" pitchFamily="18" charset="0"/>
                <a:cs typeface="Times New Roman" pitchFamily="18" charset="0"/>
              </a:rPr>
              <a:t>that </a:t>
            </a:r>
            <a:r>
              <a:rPr lang="en-US" sz="1800" dirty="0" smtClean="0">
                <a:latin typeface="Times New Roman" pitchFamily="18" charset="0"/>
                <a:cs typeface="Times New Roman" pitchFamily="18" charset="0"/>
              </a:rPr>
              <a:t>show.</a:t>
            </a:r>
            <a:br>
              <a:rPr lang="en-US" sz="1800" dirty="0" smtClean="0">
                <a:latin typeface="Times New Roman" pitchFamily="18" charset="0"/>
                <a:cs typeface="Times New Roman" pitchFamily="18" charset="0"/>
              </a:rPr>
            </a:br>
            <a:r>
              <a:rPr lang="en-US" sz="1800" b="1" dirty="0">
                <a:solidFill>
                  <a:srgbClr val="FF0000"/>
                </a:solidFill>
                <a:latin typeface="Times New Roman" pitchFamily="18" charset="0"/>
                <a:cs typeface="Times New Roman" pitchFamily="18" charset="0"/>
              </a:rPr>
              <a:t>h</a:t>
            </a:r>
            <a:r>
              <a:rPr lang="en-US" sz="1800" b="1" dirty="0" smtClean="0">
                <a:solidFill>
                  <a:srgbClr val="FF0000"/>
                </a:solidFill>
                <a:latin typeface="Times New Roman" pitchFamily="18" charset="0"/>
                <a:cs typeface="Times New Roman" pitchFamily="18" charset="0"/>
              </a:rPr>
              <a:t>ave to / has to                                                                       had to</a:t>
            </a:r>
            <a:br>
              <a:rPr lang="en-US" sz="1800" b="1" dirty="0" smtClean="0">
                <a:solidFill>
                  <a:srgbClr val="FF0000"/>
                </a:solidFill>
                <a:latin typeface="Times New Roman" pitchFamily="18" charset="0"/>
                <a:cs typeface="Times New Roman" pitchFamily="18" charset="0"/>
              </a:rPr>
            </a:br>
            <a:r>
              <a:rPr lang="en-US" sz="1800" dirty="0" smtClean="0">
                <a:latin typeface="Times New Roman" pitchFamily="18" charset="0"/>
                <a:cs typeface="Times New Roman" pitchFamily="18" charset="0"/>
              </a:rPr>
              <a:t>I </a:t>
            </a:r>
            <a:r>
              <a:rPr lang="en-US" sz="1800" b="1" dirty="0" smtClean="0">
                <a:solidFill>
                  <a:srgbClr val="FF0000"/>
                </a:solidFill>
                <a:latin typeface="Times New Roman" pitchFamily="18" charset="0"/>
                <a:cs typeface="Times New Roman" pitchFamily="18" charset="0"/>
              </a:rPr>
              <a:t>have to </a:t>
            </a:r>
            <a:r>
              <a:rPr lang="en-US" sz="1800" dirty="0" smtClean="0">
                <a:latin typeface="Times New Roman" pitchFamily="18" charset="0"/>
                <a:cs typeface="Times New Roman" pitchFamily="18" charset="0"/>
              </a:rPr>
              <a:t>switch to another channel.   She </a:t>
            </a:r>
            <a:r>
              <a:rPr lang="en-US" sz="1800" b="1" dirty="0" smtClean="0">
                <a:solidFill>
                  <a:srgbClr val="00B050"/>
                </a:solidFill>
                <a:latin typeface="Times New Roman" pitchFamily="18" charset="0"/>
                <a:cs typeface="Times New Roman" pitchFamily="18" charset="0"/>
              </a:rPr>
              <a:t>said</a:t>
            </a:r>
            <a:r>
              <a:rPr lang="en-US" sz="1800" dirty="0" smtClean="0">
                <a:latin typeface="Times New Roman" pitchFamily="18" charset="0"/>
                <a:cs typeface="Times New Roman" pitchFamily="18" charset="0"/>
              </a:rPr>
              <a:t> that she </a:t>
            </a:r>
            <a:r>
              <a:rPr lang="en-US" sz="1800" b="1" dirty="0" smtClean="0">
                <a:solidFill>
                  <a:srgbClr val="FF0000"/>
                </a:solidFill>
                <a:latin typeface="Times New Roman" pitchFamily="18" charset="0"/>
                <a:cs typeface="Times New Roman" pitchFamily="18" charset="0"/>
              </a:rPr>
              <a:t>had to </a:t>
            </a:r>
            <a:r>
              <a:rPr lang="en-US" sz="1800" dirty="0" smtClean="0">
                <a:latin typeface="Times New Roman" pitchFamily="18" charset="0"/>
                <a:cs typeface="Times New Roman" pitchFamily="18" charset="0"/>
              </a:rPr>
              <a:t>switch to another channel.</a:t>
            </a:r>
            <a:br>
              <a:rPr lang="en-US" sz="1800" dirty="0" smtClean="0">
                <a:latin typeface="Times New Roman" pitchFamily="18" charset="0"/>
                <a:cs typeface="Times New Roman" pitchFamily="18" charset="0"/>
              </a:rPr>
            </a:br>
            <a:r>
              <a:rPr lang="ru-RU" sz="1800" b="1" dirty="0" smtClean="0">
                <a:solidFill>
                  <a:srgbClr val="C00000"/>
                </a:solidFill>
                <a:latin typeface="Times New Roman" pitchFamily="18" charset="0"/>
                <a:cs typeface="Times New Roman" pitchFamily="18" charset="0"/>
              </a:rPr>
              <a:t>НЕ</a:t>
            </a:r>
            <a:r>
              <a:rPr lang="ru-RU" sz="1800" dirty="0" smtClean="0">
                <a:latin typeface="Times New Roman" pitchFamily="18" charset="0"/>
                <a:cs typeface="Times New Roman" pitchFamily="18" charset="0"/>
              </a:rPr>
              <a:t> меняются следующие модальные глаголы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b="1" dirty="0" smtClean="0">
                <a:solidFill>
                  <a:srgbClr val="FF0000"/>
                </a:solidFill>
                <a:latin typeface="Times New Roman" pitchFamily="18" charset="0"/>
                <a:cs typeface="Times New Roman" pitchFamily="18" charset="0"/>
              </a:rPr>
              <a:t>should/could/might/had to/ought/must/need/needn’t</a:t>
            </a:r>
            <a:br>
              <a:rPr lang="en-US" sz="1800" b="1" dirty="0" smtClean="0">
                <a:solidFill>
                  <a:srgbClr val="FF0000"/>
                </a:solidFill>
                <a:latin typeface="Times New Roman" pitchFamily="18" charset="0"/>
                <a:cs typeface="Times New Roman" pitchFamily="18" charset="0"/>
              </a:rPr>
            </a:br>
            <a:r>
              <a:rPr lang="ru-RU" sz="1800" b="1" dirty="0" smtClean="0">
                <a:solidFill>
                  <a:srgbClr val="0070C0"/>
                </a:solidFill>
                <a:latin typeface="Times New Roman" pitchFamily="18" charset="0"/>
                <a:cs typeface="Times New Roman" pitchFamily="18" charset="0"/>
              </a:rPr>
              <a:t>Измени указательные местоимения и наречия времени и места:</a:t>
            </a: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this                                                that</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these                                            those</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here                                            there</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now                                              then</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today                                          that day/at the time</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the day after tomorrow                         two days later/ in two days’ time</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yesterday                                      the day before/ on the previous  day</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last night                                       (on)the previous night</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last week/year                                       the previous week/year</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ago                                                    before</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tomorrow                                         the next day</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this year                                               that year</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this week                                           that week</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next week                                     the following week</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next year                                            the next year/the following year</a:t>
            </a:r>
            <a:br>
              <a:rPr lang="en-US" sz="18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
            </a:r>
            <a:br>
              <a:rPr lang="en-US" sz="2000" b="1" dirty="0" smtClean="0">
                <a:solidFill>
                  <a:srgbClr val="FF0000"/>
                </a:solidFill>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b="1" dirty="0">
              <a:solidFill>
                <a:srgbClr val="FF0000"/>
              </a:solidFill>
              <a:latin typeface="Times New Roman" pitchFamily="18" charset="0"/>
              <a:cs typeface="Times New Roman" pitchFamily="18" charset="0"/>
            </a:endParaRPr>
          </a:p>
        </p:txBody>
      </p:sp>
      <p:cxnSp>
        <p:nvCxnSpPr>
          <p:cNvPr id="4" name="Прямая со стрелкой 3"/>
          <p:cNvCxnSpPr/>
          <p:nvPr/>
        </p:nvCxnSpPr>
        <p:spPr>
          <a:xfrm>
            <a:off x="3714744" y="3071810"/>
            <a:ext cx="192882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3714744" y="3286124"/>
            <a:ext cx="200026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3643306" y="3571876"/>
            <a:ext cx="21431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3714744" y="3786190"/>
            <a:ext cx="207170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3714744" y="4071942"/>
            <a:ext cx="192882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a:off x="4500562" y="4286256"/>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3714744" y="4572008"/>
            <a:ext cx="150019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4143372" y="4786322"/>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4286248" y="5072074"/>
            <a:ext cx="164307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3357554" y="5286388"/>
            <a:ext cx="250033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3714744" y="5500702"/>
            <a:ext cx="17859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a:off x="3643306" y="5786454"/>
            <a:ext cx="21431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a:off x="3714744" y="6000768"/>
            <a:ext cx="200026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a:off x="4143372" y="6286520"/>
            <a:ext cx="15716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p:nvPr/>
        </p:nvCxnSpPr>
        <p:spPr>
          <a:xfrm>
            <a:off x="3643306" y="6500834"/>
            <a:ext cx="192882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p:nvPr/>
        </p:nvCxnSpPr>
        <p:spPr>
          <a:xfrm>
            <a:off x="2571736" y="642918"/>
            <a:ext cx="41434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p:nvPr/>
        </p:nvCxnSpPr>
        <p:spPr>
          <a:xfrm>
            <a:off x="2643174" y="1428736"/>
            <a:ext cx="40719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p:nvPr/>
        </p:nvCxnSpPr>
        <p:spPr>
          <a:xfrm>
            <a:off x="3286116" y="1857364"/>
            <a:ext cx="350046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fontScale="90000"/>
          </a:bodyPr>
          <a:lstStyle/>
          <a:p>
            <a:pPr algn="l"/>
            <a:r>
              <a:rPr lang="en-US" sz="2000" b="1" dirty="0" smtClean="0">
                <a:solidFill>
                  <a:srgbClr val="FF0000"/>
                </a:solidFill>
                <a:latin typeface="Times New Roman" pitchFamily="18" charset="0"/>
                <a:cs typeface="Times New Roman" pitchFamily="18" charset="0"/>
              </a:rPr>
              <a:t/>
            </a:r>
            <a:br>
              <a:rPr lang="en-US" sz="2000" b="1" dirty="0" smtClean="0">
                <a:solidFill>
                  <a:srgbClr val="FF0000"/>
                </a:solidFill>
                <a:latin typeface="Times New Roman" pitchFamily="18" charset="0"/>
                <a:cs typeface="Times New Roman" pitchFamily="18" charset="0"/>
              </a:rPr>
            </a:br>
            <a:r>
              <a:rPr lang="en-US" sz="2200" b="1" dirty="0" smtClean="0">
                <a:solidFill>
                  <a:srgbClr val="FF0000"/>
                </a:solidFill>
                <a:latin typeface="Times New Roman" pitchFamily="18" charset="0"/>
                <a:cs typeface="Times New Roman" pitchFamily="18" charset="0"/>
              </a:rPr>
              <a:t>                                                         </a:t>
            </a:r>
            <a:r>
              <a:rPr lang="ru-RU" sz="2200" b="1" dirty="0" smtClean="0">
                <a:solidFill>
                  <a:srgbClr val="FF0000"/>
                </a:solidFill>
                <a:latin typeface="Times New Roman" pitchFamily="18" charset="0"/>
                <a:cs typeface="Times New Roman" pitchFamily="18" charset="0"/>
              </a:rPr>
              <a:t/>
            </a:r>
            <a:br>
              <a:rPr lang="ru-RU" sz="2200" b="1" dirty="0" smtClean="0">
                <a:solidFill>
                  <a:srgbClr val="FF0000"/>
                </a:solidFill>
                <a:latin typeface="Times New Roman" pitchFamily="18" charset="0"/>
                <a:cs typeface="Times New Roman" pitchFamily="18" charset="0"/>
              </a:rPr>
            </a:br>
            <a:r>
              <a:rPr lang="ru-RU" sz="2200" b="1" dirty="0" smtClean="0">
                <a:solidFill>
                  <a:srgbClr val="FF0000"/>
                </a:solidFill>
                <a:latin typeface="Times New Roman" pitchFamily="18" charset="0"/>
                <a:cs typeface="Times New Roman" pitchFamily="18" charset="0"/>
              </a:rPr>
              <a:t>                                                        </a:t>
            </a:r>
            <a:r>
              <a:rPr lang="en-US" sz="2200" b="1" dirty="0" smtClean="0">
                <a:solidFill>
                  <a:srgbClr val="FF0000"/>
                </a:solidFill>
                <a:latin typeface="Times New Roman" pitchFamily="18" charset="0"/>
                <a:cs typeface="Times New Roman" pitchFamily="18" charset="0"/>
              </a:rPr>
              <a:t> </a:t>
            </a:r>
            <a:r>
              <a:rPr lang="ru-RU" sz="2200" b="1" dirty="0" smtClean="0">
                <a:solidFill>
                  <a:srgbClr val="FF0000"/>
                </a:solidFill>
                <a:latin typeface="Times New Roman" pitchFamily="18" charset="0"/>
                <a:cs typeface="Times New Roman" pitchFamily="18" charset="0"/>
              </a:rPr>
              <a:t>Запомни:</a:t>
            </a:r>
            <a:br>
              <a:rPr lang="ru-RU" sz="2200" b="1" dirty="0" smtClean="0">
                <a:solidFill>
                  <a:srgbClr val="FF0000"/>
                </a:solidFill>
                <a:latin typeface="Times New Roman" pitchFamily="18" charset="0"/>
                <a:cs typeface="Times New Roman" pitchFamily="18" charset="0"/>
              </a:rPr>
            </a:br>
            <a:r>
              <a:rPr lang="ru-RU" sz="2200" dirty="0" smtClean="0">
                <a:latin typeface="Times New Roman" pitchFamily="18" charset="0"/>
                <a:cs typeface="Times New Roman" pitchFamily="18" charset="0"/>
              </a:rPr>
              <a:t>-если сообщение в прямой речи передается в тот же день и в том же месте, то замена наречий и места может не происходить</a:t>
            </a: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en-US" sz="2200" dirty="0" smtClean="0">
                <a:latin typeface="Times New Roman" pitchFamily="18" charset="0"/>
                <a:cs typeface="Times New Roman" pitchFamily="18" charset="0"/>
              </a:rPr>
              <a:t>I’ll watch this </a:t>
            </a:r>
            <a:r>
              <a:rPr lang="en-US" sz="2200" dirty="0" err="1" smtClean="0">
                <a:latin typeface="Times New Roman" pitchFamily="18" charset="0"/>
                <a:cs typeface="Times New Roman" pitchFamily="18" charset="0"/>
              </a:rPr>
              <a:t>programme</a:t>
            </a:r>
            <a:r>
              <a:rPr lang="en-US" sz="2200" dirty="0" smtClean="0">
                <a:latin typeface="Times New Roman" pitchFamily="18" charset="0"/>
                <a:cs typeface="Times New Roman" pitchFamily="18" charset="0"/>
              </a:rPr>
              <a:t> </a:t>
            </a:r>
            <a:r>
              <a:rPr lang="en-US" sz="2200" b="1" dirty="0" smtClean="0">
                <a:solidFill>
                  <a:srgbClr val="00B050"/>
                </a:solidFill>
                <a:latin typeface="Times New Roman" pitchFamily="18" charset="0"/>
                <a:cs typeface="Times New Roman" pitchFamily="18" charset="0"/>
              </a:rPr>
              <a:t>tomorrow.</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I said I would watch this </a:t>
            </a:r>
            <a:r>
              <a:rPr lang="en-US" sz="2200" dirty="0" err="1" smtClean="0">
                <a:latin typeface="Times New Roman" pitchFamily="18" charset="0"/>
                <a:cs typeface="Times New Roman" pitchFamily="18" charset="0"/>
              </a:rPr>
              <a:t>programme</a:t>
            </a:r>
            <a:r>
              <a:rPr lang="en-US" sz="2200" dirty="0" smtClean="0">
                <a:latin typeface="Times New Roman" pitchFamily="18" charset="0"/>
                <a:cs typeface="Times New Roman" pitchFamily="18" charset="0"/>
              </a:rPr>
              <a:t> </a:t>
            </a:r>
            <a:r>
              <a:rPr lang="en-US" sz="2200" b="1" dirty="0" smtClean="0">
                <a:solidFill>
                  <a:srgbClr val="00B050"/>
                </a:solidFill>
                <a:latin typeface="Times New Roman" pitchFamily="18" charset="0"/>
                <a:cs typeface="Times New Roman" pitchFamily="18" charset="0"/>
              </a:rPr>
              <a:t>tomorrow.</a:t>
            </a:r>
            <a:br>
              <a:rPr lang="en-US" sz="2200" b="1" dirty="0" smtClean="0">
                <a:solidFill>
                  <a:srgbClr val="00B050"/>
                </a:solidFill>
                <a:latin typeface="Times New Roman" pitchFamily="18" charset="0"/>
                <a:cs typeface="Times New Roman" pitchFamily="18" charset="0"/>
              </a:rPr>
            </a:b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с вводным глаголом </a:t>
            </a:r>
            <a:r>
              <a:rPr lang="en-US" sz="2200" b="1" dirty="0" smtClean="0">
                <a:solidFill>
                  <a:srgbClr val="FF0000"/>
                </a:solidFill>
                <a:latin typeface="Times New Roman" pitchFamily="18" charset="0"/>
                <a:cs typeface="Times New Roman" pitchFamily="18" charset="0"/>
              </a:rPr>
              <a:t>to say</a:t>
            </a:r>
            <a:r>
              <a:rPr lang="ru-RU" sz="2200" b="1" dirty="0" smtClean="0">
                <a:solidFill>
                  <a:srgbClr val="FF0000"/>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могут употребляться другие глаголы и конструкции:</a:t>
            </a: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to think, to answer, to reply </a:t>
            </a:r>
            <a:r>
              <a:rPr lang="ru-RU" sz="2200" b="1" dirty="0" smtClean="0">
                <a:latin typeface="Times New Roman" pitchFamily="18" charset="0"/>
                <a:cs typeface="Times New Roman" pitchFamily="18" charset="0"/>
              </a:rPr>
              <a:t>(ответить), </a:t>
            </a:r>
            <a:r>
              <a:rPr lang="en-US" sz="2200" b="1" dirty="0" smtClean="0">
                <a:latin typeface="Times New Roman" pitchFamily="18" charset="0"/>
                <a:cs typeface="Times New Roman" pitchFamily="18" charset="0"/>
              </a:rPr>
              <a:t>to complain</a:t>
            </a:r>
            <a:r>
              <a:rPr lang="ru-RU" sz="2200" b="1" dirty="0" smtClean="0">
                <a:latin typeface="Times New Roman" pitchFamily="18" charset="0"/>
                <a:cs typeface="Times New Roman" pitchFamily="18" charset="0"/>
              </a:rPr>
              <a:t>(жаловаться),</a:t>
            </a:r>
            <a:r>
              <a:rPr lang="en-US" sz="2200" b="1" dirty="0" smtClean="0">
                <a:latin typeface="Times New Roman" pitchFamily="18" charset="0"/>
                <a:cs typeface="Times New Roman" pitchFamily="18" charset="0"/>
              </a:rPr>
              <a:t> to add</a:t>
            </a:r>
            <a:r>
              <a:rPr lang="ru-RU" sz="2200" b="1" dirty="0" smtClean="0">
                <a:latin typeface="Times New Roman" pitchFamily="18" charset="0"/>
                <a:cs typeface="Times New Roman" pitchFamily="18" charset="0"/>
              </a:rPr>
              <a:t>(добавить),</a:t>
            </a:r>
            <a:r>
              <a:rPr lang="en-US" sz="2200" b="1" dirty="0" smtClean="0">
                <a:latin typeface="Times New Roman" pitchFamily="18" charset="0"/>
                <a:cs typeface="Times New Roman" pitchFamily="18" charset="0"/>
              </a:rPr>
              <a:t> to know, to promise </a:t>
            </a:r>
            <a:r>
              <a:rPr lang="ru-RU" sz="2200" b="1" dirty="0" smtClean="0">
                <a:latin typeface="Times New Roman" pitchFamily="18" charset="0"/>
                <a:cs typeface="Times New Roman" pitchFamily="18" charset="0"/>
              </a:rPr>
              <a:t>(обещать),</a:t>
            </a:r>
            <a:r>
              <a:rPr lang="en-US" sz="2200" b="1" dirty="0" smtClean="0">
                <a:latin typeface="Times New Roman" pitchFamily="18" charset="0"/>
                <a:cs typeface="Times New Roman" pitchFamily="18" charset="0"/>
              </a:rPr>
              <a:t>to hope, to suggest</a:t>
            </a:r>
            <a:r>
              <a:rPr lang="ru-RU" sz="2200" b="1" dirty="0" smtClean="0">
                <a:latin typeface="Times New Roman" pitchFamily="18" charset="0"/>
                <a:cs typeface="Times New Roman" pitchFamily="18" charset="0"/>
              </a:rPr>
              <a:t> (предположить), </a:t>
            </a:r>
            <a:r>
              <a:rPr lang="en-US" sz="2200" b="1" dirty="0" smtClean="0">
                <a:latin typeface="Times New Roman" pitchFamily="18" charset="0"/>
                <a:cs typeface="Times New Roman" pitchFamily="18" charset="0"/>
              </a:rPr>
              <a:t>to decide (</a:t>
            </a:r>
            <a:r>
              <a:rPr lang="ru-RU" sz="2200" b="1" dirty="0" smtClean="0">
                <a:latin typeface="Times New Roman" pitchFamily="18" charset="0"/>
                <a:cs typeface="Times New Roman" pitchFamily="18" charset="0"/>
              </a:rPr>
              <a:t> решить);</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to be interested (surprised/glad/happy/sorry….)</a:t>
            </a:r>
            <a:r>
              <a:rPr lang="ru-RU" sz="2200" b="1"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для выражения отношения к тому, что передается в косвенной речи</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-после вводных глаголов  </a:t>
            </a:r>
            <a:r>
              <a:rPr lang="en-US" sz="2200" dirty="0" smtClean="0">
                <a:solidFill>
                  <a:srgbClr val="FF0000"/>
                </a:solidFill>
                <a:latin typeface="Times New Roman" pitchFamily="18" charset="0"/>
                <a:cs typeface="Times New Roman" pitchFamily="18" charset="0"/>
              </a:rPr>
              <a:t>to tell, to advise, to inform, to remind, to warn, to convince, to teach </a:t>
            </a:r>
            <a:r>
              <a:rPr lang="en-US" sz="2200" b="1" dirty="0" smtClean="0">
                <a:latin typeface="Times New Roman" pitchFamily="18" charset="0"/>
                <a:cs typeface="Times New Roman" pitchFamily="18" charset="0"/>
              </a:rPr>
              <a:t>+</a:t>
            </a:r>
            <a:r>
              <a:rPr lang="en-US" sz="2200" b="1" dirty="0" smtClean="0">
                <a:solidFill>
                  <a:srgbClr val="C0000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 object</a:t>
            </a:r>
            <a:r>
              <a:rPr lang="ru-RU" sz="2200" dirty="0" smtClean="0">
                <a:latin typeface="Times New Roman" pitchFamily="18" charset="0"/>
                <a:cs typeface="Times New Roman" pitchFamily="18" charset="0"/>
              </a:rPr>
              <a:t>( имя или личное местоимение в объектном падеже </a:t>
            </a:r>
            <a:r>
              <a:rPr lang="en-US" sz="2200" dirty="0" smtClean="0">
                <a:solidFill>
                  <a:srgbClr val="FF0000"/>
                </a:solidFill>
                <a:latin typeface="Times New Roman" pitchFamily="18" charset="0"/>
                <a:cs typeface="Times New Roman" pitchFamily="18" charset="0"/>
              </a:rPr>
              <a:t>me, you, him, her, us, you, them</a:t>
            </a:r>
            <a:r>
              <a:rPr lang="en-US" sz="2200" dirty="0" smtClean="0">
                <a:latin typeface="Times New Roman" pitchFamily="18" charset="0"/>
                <a:cs typeface="Times New Roman" pitchFamily="18" charset="0"/>
              </a:rPr>
              <a:t>)   VERB +OBJECT +THAT clause</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We </a:t>
            </a:r>
            <a:r>
              <a:rPr lang="en-US" sz="2200" b="1" dirty="0" smtClean="0">
                <a:solidFill>
                  <a:srgbClr val="00B050"/>
                </a:solidFill>
                <a:latin typeface="Times New Roman" pitchFamily="18" charset="0"/>
                <a:cs typeface="Times New Roman" pitchFamily="18" charset="0"/>
              </a:rPr>
              <a:t>told</a:t>
            </a:r>
            <a:r>
              <a:rPr lang="en-US" sz="2200" dirty="0" smtClean="0">
                <a:latin typeface="Times New Roman" pitchFamily="18" charset="0"/>
                <a:cs typeface="Times New Roman" pitchFamily="18" charset="0"/>
              </a:rPr>
              <a:t> </a:t>
            </a:r>
            <a:r>
              <a:rPr lang="en-US" sz="2200" dirty="0" smtClean="0">
                <a:solidFill>
                  <a:srgbClr val="FF0000"/>
                </a:solidFill>
                <a:latin typeface="Times New Roman" pitchFamily="18" charset="0"/>
                <a:cs typeface="Times New Roman" pitchFamily="18" charset="0"/>
              </a:rPr>
              <a:t>them</a:t>
            </a:r>
            <a:r>
              <a:rPr lang="en-US" sz="2200" dirty="0" smtClean="0">
                <a:latin typeface="Times New Roman" pitchFamily="18" charset="0"/>
                <a:cs typeface="Times New Roman" pitchFamily="18" charset="0"/>
              </a:rPr>
              <a:t> </a:t>
            </a:r>
            <a:r>
              <a:rPr lang="en-US" sz="2200" b="1" dirty="0" smtClean="0">
                <a:solidFill>
                  <a:srgbClr val="00B050"/>
                </a:solidFill>
                <a:latin typeface="Times New Roman" pitchFamily="18" charset="0"/>
                <a:cs typeface="Times New Roman" pitchFamily="18" charset="0"/>
              </a:rPr>
              <a:t>that</a:t>
            </a:r>
            <a:r>
              <a:rPr lang="en-US" sz="2200" dirty="0" smtClean="0">
                <a:latin typeface="Times New Roman" pitchFamily="18" charset="0"/>
                <a:cs typeface="Times New Roman" pitchFamily="18" charset="0"/>
              </a:rPr>
              <a:t> everyone would watch this show.</a:t>
            </a:r>
            <a:br>
              <a:rPr lang="en-US" sz="2200" dirty="0" smtClean="0">
                <a:latin typeface="Times New Roman" pitchFamily="18" charset="0"/>
                <a:cs typeface="Times New Roman" pitchFamily="18" charset="0"/>
              </a:rPr>
            </a:br>
            <a:r>
              <a:rPr lang="en-US" sz="2200" b="1" dirty="0" smtClean="0">
                <a:solidFill>
                  <a:srgbClr val="00B050"/>
                </a:solidFill>
                <a:latin typeface="Times New Roman" pitchFamily="18" charset="0"/>
                <a:cs typeface="Times New Roman" pitchFamily="18" charset="0"/>
              </a:rPr>
              <a:t/>
            </a:r>
            <a:br>
              <a:rPr lang="en-US" sz="2200" b="1" dirty="0" smtClean="0">
                <a:solidFill>
                  <a:srgbClr val="00B050"/>
                </a:solidFill>
                <a:latin typeface="Times New Roman" pitchFamily="18" charset="0"/>
                <a:cs typeface="Times New Roman" pitchFamily="18" charset="0"/>
              </a:rPr>
            </a:br>
            <a:r>
              <a:rPr lang="en-US" sz="2200" b="1" dirty="0" smtClean="0">
                <a:solidFill>
                  <a:srgbClr val="00B050"/>
                </a:solidFill>
                <a:latin typeface="Times New Roman" pitchFamily="18" charset="0"/>
                <a:cs typeface="Times New Roman" pitchFamily="18" charset="0"/>
              </a:rPr>
              <a:t/>
            </a:r>
            <a:br>
              <a:rPr lang="en-US" sz="2200" b="1" dirty="0" smtClean="0">
                <a:solidFill>
                  <a:srgbClr val="00B050"/>
                </a:solidFill>
                <a:latin typeface="Times New Roman" pitchFamily="18" charset="0"/>
                <a:cs typeface="Times New Roman" pitchFamily="18" charset="0"/>
              </a:rPr>
            </a:br>
            <a:r>
              <a:rPr lang="ru-RU" sz="2000" u="sng" dirty="0" smtClean="0">
                <a:latin typeface="Times New Roman" pitchFamily="18" charset="0"/>
                <a:cs typeface="Times New Roman" pitchFamily="18" charset="0"/>
              </a:rPr>
              <a:t/>
            </a:r>
            <a:br>
              <a:rPr lang="ru-RU" sz="2000" u="sng"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ru-RU" sz="2000" b="1" dirty="0">
              <a:solidFill>
                <a:srgbClr val="FF0000"/>
              </a:solidFill>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83254"/>
          </a:xfrm>
        </p:spPr>
        <p:txBody>
          <a:bodyPr>
            <a:noAutofit/>
          </a:bodyPr>
          <a:lstStyle/>
          <a:p>
            <a:pPr algn="l"/>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после </a:t>
            </a:r>
            <a:r>
              <a:rPr lang="en-US" sz="2000" dirty="0" smtClean="0">
                <a:solidFill>
                  <a:srgbClr val="FF0000"/>
                </a:solidFill>
                <a:latin typeface="Times New Roman" pitchFamily="18" charset="0"/>
                <a:cs typeface="Times New Roman" pitchFamily="18" charset="0"/>
              </a:rPr>
              <a:t>to say, to think, to agree, to mention, to notice, to promise</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союз </a:t>
            </a:r>
            <a:r>
              <a:rPr lang="en-US" sz="2000" b="1" dirty="0" smtClean="0">
                <a:solidFill>
                  <a:srgbClr val="00B050"/>
                </a:solidFill>
                <a:latin typeface="Times New Roman" pitchFamily="18" charset="0"/>
                <a:cs typeface="Times New Roman" pitchFamily="18" charset="0"/>
              </a:rPr>
              <a:t>that </a:t>
            </a:r>
            <a:r>
              <a:rPr lang="ru-RU" sz="2000" b="1" u="sng" dirty="0" smtClean="0">
                <a:latin typeface="Times New Roman" pitchFamily="18" charset="0"/>
                <a:cs typeface="Times New Roman" pitchFamily="18" charset="0"/>
              </a:rPr>
              <a:t>можно не использовать </a:t>
            </a:r>
            <a:r>
              <a:rPr lang="ru-RU" sz="2000" u="sng"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verb+(that) clause</a:t>
            </a:r>
            <a:r>
              <a:rPr lang="en-US" sz="2000" u="sng" dirty="0" smtClean="0">
                <a:latin typeface="Times New Roman" pitchFamily="18" charset="0"/>
                <a:cs typeface="Times New Roman" pitchFamily="18" charset="0"/>
              </a:rPr>
              <a:t>)</a:t>
            </a:r>
            <a:br>
              <a:rPr lang="en-US" sz="2000" u="sng"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после </a:t>
            </a:r>
            <a:r>
              <a:rPr lang="en-US" sz="2000" dirty="0" smtClean="0">
                <a:solidFill>
                  <a:srgbClr val="FF0000"/>
                </a:solidFill>
                <a:latin typeface="Times New Roman" pitchFamily="18" charset="0"/>
                <a:cs typeface="Times New Roman" pitchFamily="18" charset="0"/>
              </a:rPr>
              <a:t>to answer, to continue, to reply, to shout, to complain, to warn, to argue </a:t>
            </a:r>
            <a:r>
              <a:rPr lang="ru-RU" sz="2000" b="1" u="sng" dirty="0" smtClean="0">
                <a:latin typeface="Times New Roman" pitchFamily="18" charset="0"/>
                <a:cs typeface="Times New Roman" pitchFamily="18" charset="0"/>
              </a:rPr>
              <a:t>обязательно</a:t>
            </a:r>
            <a:r>
              <a:rPr lang="ru-RU" sz="2000" dirty="0" smtClean="0">
                <a:latin typeface="Times New Roman" pitchFamily="18" charset="0"/>
                <a:cs typeface="Times New Roman" pitchFamily="18" charset="0"/>
              </a:rPr>
              <a:t> используется </a:t>
            </a:r>
            <a:r>
              <a:rPr lang="en-US" sz="2000" b="1" dirty="0" smtClean="0">
                <a:solidFill>
                  <a:srgbClr val="00B050"/>
                </a:solidFill>
                <a:latin typeface="Times New Roman" pitchFamily="18" charset="0"/>
                <a:cs typeface="Times New Roman" pitchFamily="18" charset="0"/>
              </a:rPr>
              <a:t>that </a:t>
            </a:r>
            <a:r>
              <a:rPr lang="en-US" sz="2000" dirty="0" smtClean="0">
                <a:latin typeface="Times New Roman" pitchFamily="18" charset="0"/>
                <a:cs typeface="Times New Roman" pitchFamily="18" charset="0"/>
              </a:rPr>
              <a:t>(verb+ that clause)</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после </a:t>
            </a:r>
            <a:r>
              <a:rPr lang="en-US" sz="2000" dirty="0" smtClean="0">
                <a:solidFill>
                  <a:srgbClr val="FF0000"/>
                </a:solidFill>
                <a:latin typeface="Times New Roman" pitchFamily="18" charset="0"/>
                <a:cs typeface="Times New Roman" pitchFamily="18" charset="0"/>
              </a:rPr>
              <a:t>to advise, to demand, to suggest </a:t>
            </a:r>
            <a:r>
              <a:rPr lang="ru-RU" sz="2000" b="1" u="sng" dirty="0" smtClean="0">
                <a:latin typeface="Times New Roman" pitchFamily="18" charset="0"/>
                <a:cs typeface="Times New Roman" pitchFamily="18" charset="0"/>
              </a:rPr>
              <a:t>следует </a:t>
            </a:r>
            <a:r>
              <a:rPr lang="ru-RU" sz="2000" dirty="0" smtClean="0">
                <a:latin typeface="Times New Roman" pitchFamily="18" charset="0"/>
                <a:cs typeface="Times New Roman" pitchFamily="18" charset="0"/>
              </a:rPr>
              <a:t>использовать </a:t>
            </a:r>
            <a:r>
              <a:rPr lang="en-US" sz="2000" dirty="0" smtClean="0">
                <a:solidFill>
                  <a:srgbClr val="FF0000"/>
                </a:solidFill>
                <a:latin typeface="Times New Roman" pitchFamily="18" charset="0"/>
                <a:cs typeface="Times New Roman" pitchFamily="18" charset="0"/>
              </a:rPr>
              <a:t>should</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после </a:t>
            </a:r>
            <a:r>
              <a:rPr lang="en-US" sz="2000" dirty="0" smtClean="0">
                <a:latin typeface="Times New Roman" pitchFamily="18" charset="0"/>
                <a:cs typeface="Times New Roman" pitchFamily="18" charset="0"/>
              </a:rPr>
              <a:t> </a:t>
            </a:r>
            <a:r>
              <a:rPr lang="en-US" sz="2000" b="1" dirty="0" smtClean="0">
                <a:solidFill>
                  <a:srgbClr val="00B050"/>
                </a:solidFill>
                <a:latin typeface="Times New Roman" pitchFamily="18" charset="0"/>
                <a:cs typeface="Times New Roman" pitchFamily="18" charset="0"/>
              </a:rPr>
              <a:t>that</a:t>
            </a:r>
            <a:r>
              <a:rPr lang="ru-RU" sz="2000" b="1" dirty="0" smtClean="0">
                <a:solidFill>
                  <a:srgbClr val="00B050"/>
                </a:solidFill>
                <a:latin typeface="Times New Roman" pitchFamily="18" charset="0"/>
                <a:cs typeface="Times New Roman" pitchFamily="18" charset="0"/>
              </a:rPr>
              <a:t/>
            </a:r>
            <a:br>
              <a:rPr lang="ru-RU" sz="2000" b="1" dirty="0" smtClean="0">
                <a:solidFill>
                  <a:srgbClr val="00B050"/>
                </a:solidFill>
                <a:latin typeface="Times New Roman" pitchFamily="18" charset="0"/>
                <a:cs typeface="Times New Roman" pitchFamily="18" charset="0"/>
              </a:rPr>
            </a:br>
            <a:r>
              <a:rPr lang="ru-RU" sz="2000" dirty="0" smtClean="0">
                <a:latin typeface="Times New Roman" pitchFamily="18" charset="0"/>
                <a:cs typeface="Times New Roman" pitchFamily="18" charset="0"/>
              </a:rPr>
              <a:t>-если косвенная речь состоит из нескольких предложений и все описываемые в них действия относятся к прошлому, то </a:t>
            </a:r>
            <a:r>
              <a:rPr lang="ru-RU" sz="2000" b="1" u="sng" dirty="0" smtClean="0">
                <a:latin typeface="Times New Roman" pitchFamily="18" charset="0"/>
                <a:cs typeface="Times New Roman" pitchFamily="18" charset="0"/>
              </a:rPr>
              <a:t>возможно</a:t>
            </a:r>
            <a:r>
              <a:rPr lang="ru-RU" sz="2000" dirty="0" smtClean="0">
                <a:latin typeface="Times New Roman" pitchFamily="18" charset="0"/>
                <a:cs typeface="Times New Roman" pitchFamily="18" charset="0"/>
              </a:rPr>
              <a:t> только в первом предложении использовать глагол в </a:t>
            </a:r>
            <a:r>
              <a:rPr lang="en-US" sz="2000" dirty="0" smtClean="0">
                <a:solidFill>
                  <a:srgbClr val="FF0000"/>
                </a:solidFill>
                <a:latin typeface="Times New Roman" pitchFamily="18" charset="0"/>
                <a:cs typeface="Times New Roman" pitchFamily="18" charset="0"/>
              </a:rPr>
              <a:t>PAST PERFECT</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He </a:t>
            </a:r>
            <a:r>
              <a:rPr lang="en-US" sz="2000" b="1" dirty="0" smtClean="0">
                <a:solidFill>
                  <a:srgbClr val="00B050"/>
                </a:solidFill>
                <a:latin typeface="Times New Roman" pitchFamily="18" charset="0"/>
                <a:cs typeface="Times New Roman" pitchFamily="18" charset="0"/>
              </a:rPr>
              <a:t>said </a:t>
            </a:r>
            <a:r>
              <a:rPr lang="en-US" sz="2000" dirty="0" smtClean="0">
                <a:latin typeface="Times New Roman" pitchFamily="18" charset="0"/>
                <a:cs typeface="Times New Roman" pitchFamily="18" charset="0"/>
              </a:rPr>
              <a:t>that he </a:t>
            </a:r>
            <a:r>
              <a:rPr lang="en-US" sz="2000" b="1" dirty="0" smtClean="0">
                <a:solidFill>
                  <a:srgbClr val="FF0000"/>
                </a:solidFill>
                <a:latin typeface="Times New Roman" pitchFamily="18" charset="0"/>
                <a:cs typeface="Times New Roman" pitchFamily="18" charset="0"/>
              </a:rPr>
              <a:t>had seen </a:t>
            </a:r>
            <a:r>
              <a:rPr lang="en-US" sz="2000" dirty="0" smtClean="0">
                <a:latin typeface="Times New Roman" pitchFamily="18" charset="0"/>
                <a:cs typeface="Times New Roman" pitchFamily="18" charset="0"/>
              </a:rPr>
              <a:t>that film when he </a:t>
            </a:r>
            <a:r>
              <a:rPr lang="en-US" sz="2000" b="1" dirty="0" smtClean="0">
                <a:solidFill>
                  <a:srgbClr val="FF0000"/>
                </a:solidFill>
                <a:latin typeface="Times New Roman" pitchFamily="18" charset="0"/>
                <a:cs typeface="Times New Roman" pitchFamily="18" charset="0"/>
              </a:rPr>
              <a:t>was</a:t>
            </a:r>
            <a:r>
              <a:rPr lang="en-US" sz="2000" dirty="0" smtClean="0">
                <a:latin typeface="Times New Roman" pitchFamily="18" charset="0"/>
                <a:cs typeface="Times New Roman" pitchFamily="18" charset="0"/>
              </a:rPr>
              <a:t> a child.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если речь идет о фактах или то, о чем говорится, является действительным на момент разговора, то в косвенной речи глагол-сказуемое </a:t>
            </a:r>
            <a:r>
              <a:rPr lang="ru-RU" sz="2000" b="1" u="sng" dirty="0" smtClean="0">
                <a:latin typeface="Times New Roman" pitchFamily="18" charset="0"/>
                <a:cs typeface="Times New Roman" pitchFamily="18" charset="0"/>
              </a:rPr>
              <a:t>может не менять </a:t>
            </a:r>
            <a:r>
              <a:rPr lang="ru-RU" sz="2000" dirty="0" smtClean="0">
                <a:latin typeface="Times New Roman" pitchFamily="18" charset="0"/>
                <a:cs typeface="Times New Roman" pitchFamily="18" charset="0"/>
              </a:rPr>
              <a:t>свою форму</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There are around 10,000 commercial radio stations in the USA.</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They </a:t>
            </a:r>
            <a:r>
              <a:rPr lang="en-US" sz="2000" b="1" dirty="0" smtClean="0">
                <a:solidFill>
                  <a:srgbClr val="00B050"/>
                </a:solidFill>
                <a:latin typeface="Times New Roman" pitchFamily="18" charset="0"/>
                <a:cs typeface="Times New Roman" pitchFamily="18" charset="0"/>
              </a:rPr>
              <a:t>said </a:t>
            </a:r>
            <a:r>
              <a:rPr lang="en-US" sz="2000" dirty="0" smtClean="0">
                <a:latin typeface="Times New Roman" pitchFamily="18" charset="0"/>
                <a:cs typeface="Times New Roman" pitchFamily="18" charset="0"/>
              </a:rPr>
              <a:t>that there </a:t>
            </a:r>
            <a:r>
              <a:rPr lang="en-US" sz="2000" b="1" dirty="0" smtClean="0">
                <a:solidFill>
                  <a:srgbClr val="FF0000"/>
                </a:solidFill>
                <a:latin typeface="Times New Roman" pitchFamily="18" charset="0"/>
                <a:cs typeface="Times New Roman" pitchFamily="18" charset="0"/>
              </a:rPr>
              <a:t>are </a:t>
            </a:r>
            <a:r>
              <a:rPr lang="en-US" sz="2000" dirty="0" smtClean="0">
                <a:latin typeface="Times New Roman" pitchFamily="18" charset="0"/>
                <a:cs typeface="Times New Roman" pitchFamily="18" charset="0"/>
              </a:rPr>
              <a:t>around 10,000 commercial radio stations in the USA.</a:t>
            </a:r>
            <a:endParaRPr lang="ru-RU" sz="2000" dirty="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97634"/>
          </a:xfrm>
        </p:spPr>
        <p:txBody>
          <a:bodyPr>
            <a:noAutofit/>
          </a:bodyPr>
          <a:lstStyle/>
          <a:p>
            <a:pPr algn="l"/>
            <a:r>
              <a:rPr lang="en-US" sz="1600" b="1" dirty="0" smtClean="0">
                <a:solidFill>
                  <a:srgbClr val="7030A0"/>
                </a:solidFill>
                <a:latin typeface="Times New Roman" pitchFamily="18" charset="0"/>
                <a:cs typeface="Times New Roman" pitchFamily="18" charset="0"/>
              </a:rPr>
              <a:t>                                                  </a:t>
            </a:r>
            <a:r>
              <a:rPr lang="ru-RU" sz="1600" b="1" dirty="0" smtClean="0">
                <a:solidFill>
                  <a:srgbClr val="7030A0"/>
                </a:solidFill>
                <a:latin typeface="Times New Roman" pitchFamily="18" charset="0"/>
                <a:cs typeface="Times New Roman" pitchFamily="18" charset="0"/>
              </a:rPr>
              <a:t>Переход прямой речи в косвенную:</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прямая речь является </a:t>
            </a:r>
            <a:r>
              <a:rPr lang="ru-RU" sz="1600" dirty="0" smtClean="0">
                <a:solidFill>
                  <a:srgbClr val="FF0000"/>
                </a:solidFill>
                <a:latin typeface="Times New Roman" pitchFamily="18" charset="0"/>
                <a:cs typeface="Times New Roman" pitchFamily="18" charset="0"/>
              </a:rPr>
              <a:t>вопросительным предложением</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Если прямой вопрос начинается с </a:t>
            </a:r>
            <a:r>
              <a:rPr lang="ru-RU" sz="1600" b="1" dirty="0" smtClean="0">
                <a:solidFill>
                  <a:srgbClr val="00B050"/>
                </a:solidFill>
                <a:latin typeface="Times New Roman" pitchFamily="18" charset="0"/>
                <a:cs typeface="Times New Roman" pitchFamily="18" charset="0"/>
              </a:rPr>
              <a:t>вспомогательного или модального глагола</a:t>
            </a:r>
            <a:r>
              <a:rPr lang="ru-RU" sz="1600" dirty="0" smtClean="0">
                <a:latin typeface="Times New Roman" pitchFamily="18" charset="0"/>
                <a:cs typeface="Times New Roman" pitchFamily="18" charset="0"/>
              </a:rPr>
              <a:t>, то косвенный вопрос вводится  союзами </a:t>
            </a:r>
            <a:r>
              <a:rPr lang="en-US" sz="1600" dirty="0" smtClean="0">
                <a:latin typeface="Times New Roman" pitchFamily="18" charset="0"/>
                <a:cs typeface="Times New Roman" pitchFamily="18" charset="0"/>
              </a:rPr>
              <a:t> </a:t>
            </a:r>
            <a:r>
              <a:rPr lang="en-US" sz="1600" dirty="0" smtClean="0">
                <a:solidFill>
                  <a:srgbClr val="FF0000"/>
                </a:solidFill>
                <a:latin typeface="Times New Roman" pitchFamily="18" charset="0"/>
                <a:cs typeface="Times New Roman" pitchFamily="18" charset="0"/>
              </a:rPr>
              <a:t>whether</a:t>
            </a: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или </a:t>
            </a:r>
            <a:r>
              <a:rPr lang="en-US" sz="1600" dirty="0" smtClean="0">
                <a:solidFill>
                  <a:srgbClr val="FF0000"/>
                </a:solidFill>
                <a:latin typeface="Times New Roman" pitchFamily="18" charset="0"/>
                <a:cs typeface="Times New Roman" pitchFamily="18" charset="0"/>
              </a:rPr>
              <a:t>if</a:t>
            </a: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(в значении -</a:t>
            </a:r>
            <a:r>
              <a:rPr lang="ru-RU" sz="1600" dirty="0" smtClean="0">
                <a:solidFill>
                  <a:srgbClr val="FF0000"/>
                </a:solidFill>
                <a:latin typeface="Times New Roman" pitchFamily="18" charset="0"/>
                <a:cs typeface="Times New Roman" pitchFamily="18" charset="0"/>
              </a:rPr>
              <a:t>ли</a:t>
            </a:r>
            <a:r>
              <a:rPr lang="ru-RU" sz="1600" dirty="0" smtClean="0">
                <a:latin typeface="Times New Roman" pitchFamily="18" charset="0"/>
                <a:cs typeface="Times New Roman" pitchFamily="18" charset="0"/>
              </a:rPr>
              <a:t>); порядок слов </a:t>
            </a:r>
            <a:r>
              <a:rPr lang="ru-RU" sz="1600" b="1" u="sng" dirty="0" smtClean="0">
                <a:latin typeface="Times New Roman" pitchFamily="18" charset="0"/>
                <a:cs typeface="Times New Roman" pitchFamily="18" charset="0"/>
              </a:rPr>
              <a:t>повествовательного предложения</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Lisa asked, ”</a:t>
            </a:r>
            <a:r>
              <a:rPr lang="en-US" sz="1600" dirty="0" smtClean="0">
                <a:solidFill>
                  <a:srgbClr val="FF0000"/>
                </a:solidFill>
                <a:latin typeface="Times New Roman" pitchFamily="18" charset="0"/>
                <a:cs typeface="Times New Roman" pitchFamily="18" charset="0"/>
              </a:rPr>
              <a:t>Are</a:t>
            </a:r>
            <a:r>
              <a:rPr lang="en-US" sz="1600" dirty="0" smtClean="0">
                <a:latin typeface="Times New Roman" pitchFamily="18" charset="0"/>
                <a:cs typeface="Times New Roman" pitchFamily="18" charset="0"/>
              </a:rPr>
              <a:t> you </a:t>
            </a:r>
            <a:r>
              <a:rPr lang="en-US" sz="1600" dirty="0" smtClean="0">
                <a:solidFill>
                  <a:srgbClr val="FF0000"/>
                </a:solidFill>
                <a:latin typeface="Times New Roman" pitchFamily="18" charset="0"/>
                <a:cs typeface="Times New Roman" pitchFamily="18" charset="0"/>
              </a:rPr>
              <a:t>leaving</a:t>
            </a:r>
            <a:r>
              <a:rPr lang="en-US" sz="1600" dirty="0" smtClean="0">
                <a:latin typeface="Times New Roman" pitchFamily="18" charset="0"/>
                <a:cs typeface="Times New Roman" pitchFamily="18" charset="0"/>
              </a:rPr>
              <a:t> at midnight?”</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Lisa asked </a:t>
            </a:r>
            <a:r>
              <a:rPr lang="en-US" sz="1600" b="1" dirty="0" smtClean="0">
                <a:solidFill>
                  <a:srgbClr val="00B050"/>
                </a:solidFill>
                <a:latin typeface="Times New Roman" pitchFamily="18" charset="0"/>
                <a:cs typeface="Times New Roman" pitchFamily="18" charset="0"/>
              </a:rPr>
              <a:t>if</a:t>
            </a:r>
            <a:r>
              <a:rPr lang="en-US" sz="1600" dirty="0" smtClean="0">
                <a:latin typeface="Times New Roman" pitchFamily="18" charset="0"/>
                <a:cs typeface="Times New Roman" pitchFamily="18" charset="0"/>
              </a:rPr>
              <a:t>  I </a:t>
            </a:r>
            <a:r>
              <a:rPr lang="en-US" sz="1600" dirty="0" smtClean="0">
                <a:solidFill>
                  <a:srgbClr val="FF0000"/>
                </a:solidFill>
                <a:latin typeface="Times New Roman" pitchFamily="18" charset="0"/>
                <a:cs typeface="Times New Roman" pitchFamily="18" charset="0"/>
              </a:rPr>
              <a:t>was leaving </a:t>
            </a:r>
            <a:r>
              <a:rPr lang="en-US" sz="1600" dirty="0" smtClean="0">
                <a:latin typeface="Times New Roman" pitchFamily="18" charset="0"/>
                <a:cs typeface="Times New Roman" pitchFamily="18" charset="0"/>
              </a:rPr>
              <a:t>at midnight.</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если  прямой вопрос начинается с </a:t>
            </a:r>
            <a:r>
              <a:rPr lang="ru-RU" sz="1600" b="1" dirty="0" smtClean="0">
                <a:solidFill>
                  <a:srgbClr val="00B050"/>
                </a:solidFill>
                <a:latin typeface="Times New Roman" pitchFamily="18" charset="0"/>
                <a:cs typeface="Times New Roman" pitchFamily="18" charset="0"/>
              </a:rPr>
              <a:t>вопросительного слова, </a:t>
            </a:r>
            <a:r>
              <a:rPr lang="ru-RU" sz="1600" dirty="0" smtClean="0">
                <a:latin typeface="Times New Roman" pitchFamily="18" charset="0"/>
                <a:cs typeface="Times New Roman" pitchFamily="18" charset="0"/>
              </a:rPr>
              <a:t>то косвенный вопрос присоединяется к главному предложению при помощи того же </a:t>
            </a:r>
            <a:r>
              <a:rPr lang="ru-RU" sz="1600" dirty="0" smtClean="0">
                <a:solidFill>
                  <a:srgbClr val="FF0000"/>
                </a:solidFill>
                <a:latin typeface="Times New Roman" pitchFamily="18" charset="0"/>
                <a:cs typeface="Times New Roman" pitchFamily="18" charset="0"/>
              </a:rPr>
              <a:t>вопросительного слова</a:t>
            </a:r>
            <a:r>
              <a:rPr lang="ru-RU" sz="1600" dirty="0" smtClean="0">
                <a:latin typeface="Times New Roman" pitchFamily="18" charset="0"/>
                <a:cs typeface="Times New Roman" pitchFamily="18" charset="0"/>
              </a:rPr>
              <a:t>; </a:t>
            </a:r>
            <a:r>
              <a:rPr lang="ru-RU" sz="1600" b="1" u="sng" dirty="0" smtClean="0">
                <a:latin typeface="Times New Roman" pitchFamily="18" charset="0"/>
                <a:cs typeface="Times New Roman" pitchFamily="18" charset="0"/>
              </a:rPr>
              <a:t>порядок слов прямой</a:t>
            </a:r>
            <a:r>
              <a:rPr lang="ru-RU" sz="1600" dirty="0" smtClean="0">
                <a:latin typeface="Times New Roman" pitchFamily="18" charset="0"/>
                <a:cs typeface="Times New Roman" pitchFamily="18" charset="0"/>
              </a:rPr>
              <a:t>, т.е. как в повествовательном предложении.</a:t>
            </a:r>
            <a:br>
              <a:rPr lang="ru-RU"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John asked, ‘</a:t>
            </a:r>
            <a:r>
              <a:rPr lang="en-US" sz="1600" b="1" dirty="0" smtClean="0">
                <a:solidFill>
                  <a:srgbClr val="00B050"/>
                </a:solidFill>
                <a:latin typeface="Times New Roman" pitchFamily="18" charset="0"/>
                <a:cs typeface="Times New Roman" pitchFamily="18" charset="0"/>
              </a:rPr>
              <a:t>What</a:t>
            </a:r>
            <a:r>
              <a:rPr lang="en-US" sz="1600" dirty="0" smtClean="0">
                <a:latin typeface="Times New Roman" pitchFamily="18" charset="0"/>
                <a:cs typeface="Times New Roman" pitchFamily="18" charset="0"/>
              </a:rPr>
              <a:t> </a:t>
            </a:r>
            <a:r>
              <a:rPr lang="en-US" sz="1600" dirty="0" smtClean="0">
                <a:solidFill>
                  <a:srgbClr val="FF0000"/>
                </a:solidFill>
                <a:latin typeface="Times New Roman" pitchFamily="18" charset="0"/>
                <a:cs typeface="Times New Roman" pitchFamily="18" charset="0"/>
              </a:rPr>
              <a:t>did</a:t>
            </a:r>
            <a:r>
              <a:rPr lang="en-US" sz="1600" dirty="0" smtClean="0">
                <a:latin typeface="Times New Roman" pitchFamily="18" charset="0"/>
                <a:cs typeface="Times New Roman" pitchFamily="18" charset="0"/>
              </a:rPr>
              <a:t> he </a:t>
            </a:r>
            <a:r>
              <a:rPr lang="en-US" sz="1600" dirty="0" smtClean="0">
                <a:solidFill>
                  <a:srgbClr val="FF0000"/>
                </a:solidFill>
                <a:latin typeface="Times New Roman" pitchFamily="18" charset="0"/>
                <a:cs typeface="Times New Roman" pitchFamily="18" charset="0"/>
              </a:rPr>
              <a:t>tell</a:t>
            </a:r>
            <a:r>
              <a:rPr lang="en-US" sz="1600" dirty="0" smtClean="0">
                <a:latin typeface="Times New Roman" pitchFamily="18" charset="0"/>
                <a:cs typeface="Times New Roman" pitchFamily="18" charset="0"/>
              </a:rPr>
              <a:t> you about his trip?’</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John asked </a:t>
            </a:r>
            <a:r>
              <a:rPr lang="en-US" sz="1600" b="1" dirty="0" smtClean="0">
                <a:solidFill>
                  <a:srgbClr val="00B050"/>
                </a:solidFill>
                <a:latin typeface="Times New Roman" pitchFamily="18" charset="0"/>
                <a:cs typeface="Times New Roman" pitchFamily="18" charset="0"/>
              </a:rPr>
              <a:t>what</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he</a:t>
            </a:r>
            <a:r>
              <a:rPr lang="en-US" sz="1600" dirty="0" smtClean="0">
                <a:latin typeface="Times New Roman" pitchFamily="18" charset="0"/>
                <a:cs typeface="Times New Roman" pitchFamily="18" charset="0"/>
              </a:rPr>
              <a:t> </a:t>
            </a:r>
            <a:r>
              <a:rPr lang="en-US" sz="1600" dirty="0" smtClean="0">
                <a:solidFill>
                  <a:srgbClr val="FF0000"/>
                </a:solidFill>
                <a:latin typeface="Times New Roman" pitchFamily="18" charset="0"/>
                <a:cs typeface="Times New Roman" pitchFamily="18" charset="0"/>
              </a:rPr>
              <a:t>had told </a:t>
            </a:r>
            <a:r>
              <a:rPr lang="en-US" sz="1600" dirty="0" smtClean="0">
                <a:latin typeface="Times New Roman" pitchFamily="18" charset="0"/>
                <a:cs typeface="Times New Roman" pitchFamily="18" charset="0"/>
              </a:rPr>
              <a:t>me about his trip.</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если прямая речь является </a:t>
            </a:r>
            <a:r>
              <a:rPr lang="ru-RU" sz="1600" b="1" dirty="0" smtClean="0">
                <a:solidFill>
                  <a:srgbClr val="00B050"/>
                </a:solidFill>
                <a:latin typeface="Times New Roman" pitchFamily="18" charset="0"/>
                <a:cs typeface="Times New Roman" pitchFamily="18" charset="0"/>
              </a:rPr>
              <a:t>повелительным предложением</a:t>
            </a:r>
            <a:r>
              <a:rPr lang="ru-RU" sz="1600" dirty="0" smtClean="0">
                <a:latin typeface="Times New Roman" pitchFamily="18" charset="0"/>
                <a:cs typeface="Times New Roman" pitchFamily="18" charset="0"/>
              </a:rPr>
              <a:t>, то при переводе ее в косвенную речь производятся следующие изменения:</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а) </a:t>
            </a:r>
            <a:r>
              <a:rPr lang="en-US" sz="1600" dirty="0" smtClean="0">
                <a:solidFill>
                  <a:srgbClr val="FF0000"/>
                </a:solidFill>
                <a:latin typeface="Times New Roman" pitchFamily="18" charset="0"/>
                <a:cs typeface="Times New Roman" pitchFamily="18" charset="0"/>
              </a:rPr>
              <a:t>to say </a:t>
            </a:r>
            <a:r>
              <a:rPr lang="ru-RU" sz="1600" b="1" u="sng" dirty="0" smtClean="0">
                <a:latin typeface="Times New Roman" pitchFamily="18" charset="0"/>
                <a:cs typeface="Times New Roman" pitchFamily="18" charset="0"/>
              </a:rPr>
              <a:t>заменяется</a:t>
            </a:r>
            <a:r>
              <a:rPr lang="ru-RU" sz="1600" dirty="0" smtClean="0">
                <a:latin typeface="Times New Roman" pitchFamily="18" charset="0"/>
                <a:cs typeface="Times New Roman" pitchFamily="18" charset="0"/>
              </a:rPr>
              <a:t> на </a:t>
            </a:r>
            <a:r>
              <a:rPr lang="en-US" sz="1600" dirty="0" smtClean="0">
                <a:solidFill>
                  <a:srgbClr val="FF0000"/>
                </a:solidFill>
                <a:latin typeface="Times New Roman" pitchFamily="18" charset="0"/>
                <a:cs typeface="Times New Roman" pitchFamily="18" charset="0"/>
              </a:rPr>
              <a:t>to tell</a:t>
            </a:r>
            <a:r>
              <a:rPr lang="ru-RU" sz="1600" dirty="0" smtClean="0">
                <a:solidFill>
                  <a:srgbClr val="FF0000"/>
                </a:solidFill>
                <a:latin typeface="Times New Roman" pitchFamily="18" charset="0"/>
                <a:cs typeface="Times New Roman" pitchFamily="18" charset="0"/>
              </a:rPr>
              <a:t>(велеть, сказать), </a:t>
            </a:r>
            <a:r>
              <a:rPr lang="en-US" sz="1600" dirty="0" smtClean="0">
                <a:solidFill>
                  <a:srgbClr val="FF0000"/>
                </a:solidFill>
                <a:latin typeface="Times New Roman" pitchFamily="18" charset="0"/>
                <a:cs typeface="Times New Roman" pitchFamily="18" charset="0"/>
              </a:rPr>
              <a:t>to recommend</a:t>
            </a:r>
            <a:r>
              <a:rPr lang="ru-RU" sz="1600" dirty="0" smtClean="0">
                <a:solidFill>
                  <a:srgbClr val="FF0000"/>
                </a:solidFill>
                <a:latin typeface="Times New Roman" pitchFamily="18" charset="0"/>
                <a:cs typeface="Times New Roman" pitchFamily="18" charset="0"/>
              </a:rPr>
              <a:t>(рекомендовать), </a:t>
            </a:r>
            <a:r>
              <a:rPr lang="en-US" sz="1600" dirty="0" smtClean="0">
                <a:solidFill>
                  <a:srgbClr val="FF0000"/>
                </a:solidFill>
                <a:latin typeface="Times New Roman" pitchFamily="18" charset="0"/>
                <a:cs typeface="Times New Roman" pitchFamily="18" charset="0"/>
              </a:rPr>
              <a:t>to ask</a:t>
            </a:r>
            <a:r>
              <a:rPr lang="ru-RU" sz="1600" dirty="0" smtClean="0">
                <a:solidFill>
                  <a:srgbClr val="FF0000"/>
                </a:solidFill>
                <a:latin typeface="Times New Roman" pitchFamily="18" charset="0"/>
                <a:cs typeface="Times New Roman" pitchFamily="18" charset="0"/>
              </a:rPr>
              <a:t>(просить)</a:t>
            </a:r>
            <a:r>
              <a:rPr lang="en-US" sz="1600" dirty="0" smtClean="0">
                <a:solidFill>
                  <a:srgbClr val="FF0000"/>
                </a:solidFill>
                <a:latin typeface="Times New Roman" pitchFamily="18" charset="0"/>
                <a:cs typeface="Times New Roman" pitchFamily="18" charset="0"/>
              </a:rPr>
              <a:t>, to advise</a:t>
            </a:r>
            <a:r>
              <a:rPr lang="ru-RU" sz="1600" dirty="0" smtClean="0">
                <a:solidFill>
                  <a:srgbClr val="FF0000"/>
                </a:solidFill>
                <a:latin typeface="Times New Roman" pitchFamily="18" charset="0"/>
                <a:cs typeface="Times New Roman" pitchFamily="18" charset="0"/>
              </a:rPr>
              <a:t>(советовать) </a:t>
            </a:r>
            <a:br>
              <a:rPr lang="ru-RU" sz="1600" dirty="0" smtClean="0">
                <a:solidFill>
                  <a:srgbClr val="FF0000"/>
                </a:solidFill>
                <a:latin typeface="Times New Roman" pitchFamily="18" charset="0"/>
                <a:cs typeface="Times New Roman" pitchFamily="18" charset="0"/>
              </a:rPr>
            </a:br>
            <a:r>
              <a:rPr lang="ru-RU" sz="1600" dirty="0" smtClean="0">
                <a:latin typeface="Times New Roman" pitchFamily="18" charset="0"/>
                <a:cs typeface="Times New Roman" pitchFamily="18" charset="0"/>
              </a:rPr>
              <a:t>б)</a:t>
            </a: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повелительное наклонение </a:t>
            </a:r>
            <a:r>
              <a:rPr lang="ru-RU" sz="1600" b="1" u="sng" dirty="0" smtClean="0">
                <a:latin typeface="Times New Roman" pitchFamily="18" charset="0"/>
                <a:cs typeface="Times New Roman" pitchFamily="18" charset="0"/>
              </a:rPr>
              <a:t>заменяется </a:t>
            </a:r>
            <a:r>
              <a:rPr lang="ru-RU" sz="1600" dirty="0" smtClean="0">
                <a:latin typeface="Times New Roman" pitchFamily="18" charset="0"/>
                <a:cs typeface="Times New Roman" pitchFamily="18" charset="0"/>
              </a:rPr>
              <a:t>в косвенной речи </a:t>
            </a:r>
            <a:r>
              <a:rPr lang="ru-RU" sz="1600" b="1" dirty="0" smtClean="0">
                <a:solidFill>
                  <a:srgbClr val="FF0000"/>
                </a:solidFill>
                <a:latin typeface="Times New Roman" pitchFamily="18" charset="0"/>
                <a:cs typeface="Times New Roman" pitchFamily="18" charset="0"/>
              </a:rPr>
              <a:t>инфинитивом</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Отрицательная форма </a:t>
            </a:r>
            <a:r>
              <a:rPr lang="ru-RU" sz="1600" b="1" u="sng" dirty="0" smtClean="0">
                <a:latin typeface="Times New Roman" pitchFamily="18" charset="0"/>
                <a:cs typeface="Times New Roman" pitchFamily="18" charset="0"/>
              </a:rPr>
              <a:t>заменяется </a:t>
            </a:r>
            <a:r>
              <a:rPr lang="ru-RU" sz="1600" b="1" dirty="0" smtClean="0">
                <a:solidFill>
                  <a:srgbClr val="FF0000"/>
                </a:solidFill>
                <a:latin typeface="Times New Roman" pitchFamily="18" charset="0"/>
                <a:cs typeface="Times New Roman" pitchFamily="18" charset="0"/>
              </a:rPr>
              <a:t>инфинитивом</a:t>
            </a:r>
            <a:r>
              <a:rPr lang="ru-RU" sz="1600" dirty="0" smtClean="0">
                <a:latin typeface="Times New Roman" pitchFamily="18" charset="0"/>
                <a:cs typeface="Times New Roman" pitchFamily="18" charset="0"/>
              </a:rPr>
              <a:t> с частицей </a:t>
            </a:r>
            <a:r>
              <a:rPr lang="en-US" sz="1600" b="1" dirty="0" smtClean="0">
                <a:solidFill>
                  <a:srgbClr val="FF0000"/>
                </a:solidFill>
                <a:latin typeface="Times New Roman" pitchFamily="18" charset="0"/>
                <a:cs typeface="Times New Roman" pitchFamily="18" charset="0"/>
              </a:rPr>
              <a:t>not</a:t>
            </a:r>
            <a:br>
              <a:rPr lang="en-US" sz="1600" b="1" dirty="0" smtClean="0">
                <a:solidFill>
                  <a:srgbClr val="FF0000"/>
                </a:solidFill>
                <a:latin typeface="Times New Roman" pitchFamily="18" charset="0"/>
                <a:cs typeface="Times New Roman" pitchFamily="18" charset="0"/>
              </a:rPr>
            </a:br>
            <a:r>
              <a:rPr lang="en-US" sz="1600" dirty="0" smtClean="0">
                <a:latin typeface="Times New Roman" pitchFamily="18" charset="0"/>
                <a:cs typeface="Times New Roman" pitchFamily="18" charset="0"/>
              </a:rPr>
              <a:t>‘</a:t>
            </a:r>
            <a:r>
              <a:rPr lang="en-US" sz="1600" dirty="0" smtClean="0">
                <a:solidFill>
                  <a:srgbClr val="FF0000"/>
                </a:solidFill>
                <a:latin typeface="Times New Roman" pitchFamily="18" charset="0"/>
                <a:cs typeface="Times New Roman" pitchFamily="18" charset="0"/>
              </a:rPr>
              <a:t>Will</a:t>
            </a:r>
            <a:r>
              <a:rPr lang="en-US" sz="1600" dirty="0" smtClean="0">
                <a:latin typeface="Times New Roman" pitchFamily="18" charset="0"/>
                <a:cs typeface="Times New Roman" pitchFamily="18" charset="0"/>
              </a:rPr>
              <a:t> you </a:t>
            </a:r>
            <a:r>
              <a:rPr lang="en-US" sz="1600" dirty="0" smtClean="0">
                <a:solidFill>
                  <a:srgbClr val="FF0000"/>
                </a:solidFill>
                <a:latin typeface="Times New Roman" pitchFamily="18" charset="0"/>
                <a:cs typeface="Times New Roman" pitchFamily="18" charset="0"/>
              </a:rPr>
              <a:t>open</a:t>
            </a:r>
            <a:r>
              <a:rPr lang="en-US" sz="1600" dirty="0" smtClean="0">
                <a:latin typeface="Times New Roman" pitchFamily="18" charset="0"/>
                <a:cs typeface="Times New Roman" pitchFamily="18" charset="0"/>
              </a:rPr>
              <a:t> the window, </a:t>
            </a:r>
            <a:r>
              <a:rPr lang="en-US" sz="1600" b="1" u="sng" dirty="0" smtClean="0">
                <a:latin typeface="Times New Roman" pitchFamily="18" charset="0"/>
                <a:cs typeface="Times New Roman" pitchFamily="18" charset="0"/>
              </a:rPr>
              <a:t>please</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Melany</a:t>
            </a:r>
            <a:r>
              <a:rPr lang="en-US" sz="1600" dirty="0" smtClean="0">
                <a:latin typeface="Times New Roman" pitchFamily="18" charset="0"/>
                <a:cs typeface="Times New Roman" pitchFamily="18" charset="0"/>
              </a:rPr>
              <a:t> asked.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err="1" smtClean="0">
                <a:latin typeface="Times New Roman" pitchFamily="18" charset="0"/>
                <a:cs typeface="Times New Roman" pitchFamily="18" charset="0"/>
              </a:rPr>
              <a:t>Melany</a:t>
            </a:r>
            <a:r>
              <a:rPr lang="en-US" sz="1600" dirty="0" smtClean="0">
                <a:latin typeface="Times New Roman" pitchFamily="18" charset="0"/>
                <a:cs typeface="Times New Roman" pitchFamily="18" charset="0"/>
              </a:rPr>
              <a:t> asked </a:t>
            </a:r>
            <a:r>
              <a:rPr lang="en-US" sz="1600" dirty="0" smtClean="0">
                <a:solidFill>
                  <a:srgbClr val="FF0000"/>
                </a:solidFill>
                <a:latin typeface="Times New Roman" pitchFamily="18" charset="0"/>
                <a:cs typeface="Times New Roman" pitchFamily="18" charset="0"/>
              </a:rPr>
              <a:t>to open </a:t>
            </a:r>
            <a:r>
              <a:rPr lang="en-US" sz="1600" dirty="0" smtClean="0">
                <a:latin typeface="Times New Roman" pitchFamily="18" charset="0"/>
                <a:cs typeface="Times New Roman" pitchFamily="18" charset="0"/>
              </a:rPr>
              <a:t>the window.</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‘Please </a:t>
            </a:r>
            <a:r>
              <a:rPr lang="en-US" sz="1600" dirty="0" smtClean="0">
                <a:solidFill>
                  <a:srgbClr val="FF0000"/>
                </a:solidFill>
                <a:latin typeface="Times New Roman" pitchFamily="18" charset="0"/>
                <a:cs typeface="Times New Roman" pitchFamily="18" charset="0"/>
              </a:rPr>
              <a:t>don’t open </a:t>
            </a:r>
            <a:r>
              <a:rPr lang="en-US" sz="1600" dirty="0" smtClean="0">
                <a:latin typeface="Times New Roman" pitchFamily="18" charset="0"/>
                <a:cs typeface="Times New Roman" pitchFamily="18" charset="0"/>
              </a:rPr>
              <a:t>the window,’ </a:t>
            </a:r>
            <a:r>
              <a:rPr lang="en-US" sz="1600" dirty="0" err="1" smtClean="0">
                <a:latin typeface="Times New Roman" pitchFamily="18" charset="0"/>
                <a:cs typeface="Times New Roman" pitchFamily="18" charset="0"/>
              </a:rPr>
              <a:t>Melany</a:t>
            </a:r>
            <a:r>
              <a:rPr lang="en-US" sz="1600" dirty="0" smtClean="0">
                <a:latin typeface="Times New Roman" pitchFamily="18" charset="0"/>
                <a:cs typeface="Times New Roman" pitchFamily="18" charset="0"/>
              </a:rPr>
              <a:t> asked.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err="1" smtClean="0">
                <a:latin typeface="Times New Roman" pitchFamily="18" charset="0"/>
                <a:cs typeface="Times New Roman" pitchFamily="18" charset="0"/>
              </a:rPr>
              <a:t>Melany</a:t>
            </a:r>
            <a:r>
              <a:rPr lang="en-US" sz="1600" dirty="0" smtClean="0">
                <a:latin typeface="Times New Roman" pitchFamily="18" charset="0"/>
                <a:cs typeface="Times New Roman" pitchFamily="18" charset="0"/>
              </a:rPr>
              <a:t> asked </a:t>
            </a:r>
            <a:r>
              <a:rPr lang="en-US" sz="1600" dirty="0" smtClean="0">
                <a:solidFill>
                  <a:srgbClr val="FF0000"/>
                </a:solidFill>
                <a:latin typeface="Times New Roman" pitchFamily="18" charset="0"/>
                <a:cs typeface="Times New Roman" pitchFamily="18" charset="0"/>
              </a:rPr>
              <a:t>not to open </a:t>
            </a:r>
            <a:r>
              <a:rPr lang="en-US" sz="1600" dirty="0" smtClean="0">
                <a:latin typeface="Times New Roman" pitchFamily="18" charset="0"/>
                <a:cs typeface="Times New Roman" pitchFamily="18" charset="0"/>
              </a:rPr>
              <a:t>the window</a:t>
            </a:r>
            <a:r>
              <a:rPr lang="ru-RU" sz="1600" dirty="0" smtClean="0">
                <a:latin typeface="Times New Roman" pitchFamily="18" charset="0"/>
                <a:cs typeface="Times New Roman" pitchFamily="18" charset="0"/>
              </a:rPr>
              <a:t>.</a:t>
            </a:r>
            <a:endParaRPr lang="ru-RU" sz="1600" b="1" dirty="0">
              <a:solidFill>
                <a:srgbClr val="FF0000"/>
              </a:solidFill>
              <a:latin typeface="Times New Roman" pitchFamily="18" charset="0"/>
              <a:cs typeface="Times New Roman" pitchFamily="18" charset="0"/>
            </a:endParaRPr>
          </a:p>
        </p:txBody>
      </p:sp>
      <p:cxnSp>
        <p:nvCxnSpPr>
          <p:cNvPr id="4" name="Прямая со стрелкой 3"/>
          <p:cNvCxnSpPr/>
          <p:nvPr/>
        </p:nvCxnSpPr>
        <p:spPr>
          <a:xfrm>
            <a:off x="1643042" y="1714488"/>
            <a:ext cx="428628" cy="28575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6" name="Прямая со стрелкой 5"/>
          <p:cNvCxnSpPr/>
          <p:nvPr/>
        </p:nvCxnSpPr>
        <p:spPr>
          <a:xfrm rot="5400000">
            <a:off x="2285984" y="1714488"/>
            <a:ext cx="285752" cy="28575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1" name="Прямая со стрелкой 10"/>
          <p:cNvCxnSpPr/>
          <p:nvPr/>
        </p:nvCxnSpPr>
        <p:spPr>
          <a:xfrm rot="16200000" flipH="1">
            <a:off x="2250265" y="3178967"/>
            <a:ext cx="285752" cy="21431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3" name="Прямая со стрелкой 12"/>
          <p:cNvCxnSpPr/>
          <p:nvPr/>
        </p:nvCxnSpPr>
        <p:spPr>
          <a:xfrm rot="5400000">
            <a:off x="2571736" y="3143248"/>
            <a:ext cx="285752" cy="28575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9" name="Прямая со стрелкой 18"/>
          <p:cNvCxnSpPr/>
          <p:nvPr/>
        </p:nvCxnSpPr>
        <p:spPr>
          <a:xfrm>
            <a:off x="1500166" y="6143644"/>
            <a:ext cx="714380" cy="21431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2" name="Прямая со стрелкой 21"/>
          <p:cNvCxnSpPr/>
          <p:nvPr/>
        </p:nvCxnSpPr>
        <p:spPr>
          <a:xfrm>
            <a:off x="1571604" y="5429264"/>
            <a:ext cx="357190" cy="21431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en-US" sz="1600" dirty="0" smtClean="0">
                <a:latin typeface="Times New Roman" pitchFamily="18" charset="0"/>
                <a:cs typeface="Times New Roman" pitchFamily="18" charset="0"/>
              </a:rPr>
              <a:t>                                                        </a:t>
            </a:r>
            <a:r>
              <a:rPr lang="ru-RU" sz="2400" b="1" dirty="0" smtClean="0">
                <a:solidFill>
                  <a:schemeClr val="accent6">
                    <a:lumMod val="75000"/>
                  </a:schemeClr>
                </a:solidFill>
                <a:latin typeface="Times New Roman" pitchFamily="18" charset="0"/>
                <a:cs typeface="Times New Roman" pitchFamily="18" charset="0"/>
              </a:rPr>
              <a:t>Задание на закрепление</a:t>
            </a:r>
            <a:r>
              <a:rPr lang="en-US" sz="1800" b="1" dirty="0" smtClean="0">
                <a:solidFill>
                  <a:schemeClr val="accent6">
                    <a:lumMod val="75000"/>
                  </a:schemeClr>
                </a:solidFill>
                <a:latin typeface="Times New Roman" pitchFamily="18" charset="0"/>
                <a:cs typeface="Times New Roman" pitchFamily="18" charset="0"/>
              </a:rPr>
              <a:t/>
            </a:r>
            <a:br>
              <a:rPr lang="en-US" sz="1800" b="1" dirty="0" smtClean="0">
                <a:solidFill>
                  <a:schemeClr val="accent6">
                    <a:lumMod val="75000"/>
                  </a:schemeClr>
                </a:solidFill>
                <a:latin typeface="Times New Roman" pitchFamily="18" charset="0"/>
                <a:cs typeface="Times New Roman" pitchFamily="18" charset="0"/>
              </a:rPr>
            </a:br>
            <a:r>
              <a:rPr lang="en-US" sz="2000" b="1" dirty="0" smtClean="0">
                <a:latin typeface="Times New Roman" pitchFamily="18" charset="0"/>
                <a:cs typeface="Times New Roman" pitchFamily="18" charset="0"/>
              </a:rPr>
              <a:t>I. Put these statements into Reported Speech.</a:t>
            </a: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 ‘I can’t swim very well’, I said.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2) Andrew said: ’I don’t want to go swimming’.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3) ‘I’ll phone you later’, Sarah said.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4)Annie </a:t>
            </a:r>
            <a:r>
              <a:rPr lang="en-US" sz="2000" dirty="0" err="1" smtClean="0">
                <a:latin typeface="Times New Roman" pitchFamily="18" charset="0"/>
                <a:cs typeface="Times New Roman" pitchFamily="18" charset="0"/>
              </a:rPr>
              <a:t>said:‘I’m</a:t>
            </a:r>
            <a:r>
              <a:rPr lang="en-US" sz="2000" dirty="0" smtClean="0">
                <a:latin typeface="Times New Roman" pitchFamily="18" charset="0"/>
                <a:cs typeface="Times New Roman" pitchFamily="18" charset="0"/>
              </a:rPr>
              <a:t> hungry’.</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5) I told him: ‘I don’t like tea’.</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6) Olaf said: ‘My father does a lot of business with England’.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7)The woman said: ‘I will pay you two pounds’.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8) She said to </a:t>
            </a:r>
            <a:r>
              <a:rPr lang="en-US" sz="2000" dirty="0" err="1" smtClean="0">
                <a:latin typeface="Times New Roman" pitchFamily="18" charset="0"/>
                <a:cs typeface="Times New Roman" pitchFamily="18" charset="0"/>
              </a:rPr>
              <a:t>Lilian</a:t>
            </a:r>
            <a:r>
              <a:rPr lang="en-US" sz="2000" dirty="0" smtClean="0">
                <a:latin typeface="Times New Roman" pitchFamily="18" charset="0"/>
                <a:cs typeface="Times New Roman" pitchFamily="18" charset="0"/>
              </a:rPr>
              <a:t>: ‘You can come with me’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9) He said: ‘I don’t think it will be interesting’.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10) My friend told me: ‘You can go there for a year’.</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11) She said: ‘Nothing will make me do it’.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12)Mike said: ‘My friend is a painter’.</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13) She said: ‘I am good at painting’.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14)’I will have lunch on Saturday’, he said.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15) The teacher said: ‘I will give you a new task on Reported Speech’.</a:t>
            </a:r>
            <a:endParaRPr lang="ru-RU"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440378"/>
          </a:xfrm>
        </p:spPr>
        <p:style>
          <a:lnRef idx="1">
            <a:schemeClr val="accent5"/>
          </a:lnRef>
          <a:fillRef idx="2">
            <a:schemeClr val="accent5"/>
          </a:fillRef>
          <a:effectRef idx="1">
            <a:schemeClr val="accent5"/>
          </a:effectRef>
          <a:fontRef idx="minor">
            <a:schemeClr val="dk1"/>
          </a:fontRef>
        </p:style>
        <p:txBody>
          <a:bodyPr>
            <a:normAutofit/>
          </a:bodyPr>
          <a:lstStyle/>
          <a:p>
            <a:pPr algn="l"/>
            <a:r>
              <a:rPr lang="en-US" sz="2400" b="1" dirty="0" smtClean="0">
                <a:latin typeface="Times New Roman" pitchFamily="18" charset="0"/>
                <a:cs typeface="Times New Roman" pitchFamily="18" charset="0"/>
              </a:rPr>
              <a:t>II. Turn the following direct commands and requests into indirect ones.</a:t>
            </a:r>
            <a:br>
              <a:rPr lang="en-US" sz="2400" b="1"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 </a:t>
            </a:r>
            <a:r>
              <a:rPr lang="en-US" sz="2000" dirty="0" err="1" smtClean="0">
                <a:latin typeface="Times New Roman" pitchFamily="18" charset="0"/>
                <a:cs typeface="Times New Roman" pitchFamily="18" charset="0"/>
              </a:rPr>
              <a:t>Mrs.Wiggins</a:t>
            </a:r>
            <a:r>
              <a:rPr lang="en-US" sz="2000" dirty="0" smtClean="0">
                <a:latin typeface="Times New Roman" pitchFamily="18" charset="0"/>
                <a:cs typeface="Times New Roman" pitchFamily="18" charset="0"/>
              </a:rPr>
              <a:t>: ‘Don’t make such a fuss, James’.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2) A teacher(to the class): ‘Work harder’.</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3) Andrew(to his dog): ‘Don’t go away’.</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4) Frieda( to Tom): ‘Pass me the sugar, please’.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5) A teacher (to the pupil): ‘Answer my question, please’.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6) Timothy: ‘Look out, Nick!’</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7) Grandpa: ‘</a:t>
            </a:r>
            <a:r>
              <a:rPr lang="en-US" sz="2000" dirty="0" err="1" smtClean="0">
                <a:latin typeface="Times New Roman" pitchFamily="18" charset="0"/>
                <a:cs typeface="Times New Roman" pitchFamily="18" charset="0"/>
              </a:rPr>
              <a:t>Mr.Wiggins</a:t>
            </a:r>
            <a:r>
              <a:rPr lang="en-US" sz="2000" dirty="0" smtClean="0">
                <a:latin typeface="Times New Roman" pitchFamily="18" charset="0"/>
                <a:cs typeface="Times New Roman" pitchFamily="18" charset="0"/>
              </a:rPr>
              <a:t>, hold the ladder, please’.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8) </a:t>
            </a:r>
            <a:r>
              <a:rPr lang="en-US" sz="2000" dirty="0" err="1" smtClean="0">
                <a:latin typeface="Times New Roman" pitchFamily="18" charset="0"/>
                <a:cs typeface="Times New Roman" pitchFamily="18" charset="0"/>
              </a:rPr>
              <a:t>Mrs.Wiggins</a:t>
            </a:r>
            <a:r>
              <a:rPr lang="en-US" sz="2000" dirty="0" smtClean="0">
                <a:latin typeface="Times New Roman" pitchFamily="18" charset="0"/>
                <a:cs typeface="Times New Roman" pitchFamily="18" charset="0"/>
              </a:rPr>
              <a:t>: ’Mother, don’t speak so loudly, please’.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9) </a:t>
            </a:r>
            <a:r>
              <a:rPr lang="en-US" sz="2000" dirty="0" err="1" smtClean="0">
                <a:latin typeface="Times New Roman" pitchFamily="18" charset="0"/>
                <a:cs typeface="Times New Roman" pitchFamily="18" charset="0"/>
              </a:rPr>
              <a:t>Mr.Wiggins</a:t>
            </a:r>
            <a:r>
              <a:rPr lang="en-US" sz="2000" dirty="0" smtClean="0">
                <a:latin typeface="Times New Roman" pitchFamily="18" charset="0"/>
                <a:cs typeface="Times New Roman" pitchFamily="18" charset="0"/>
              </a:rPr>
              <a:t>: ‘Timothy, don’t take the picture!’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10) An officer (to his soldiers): ‘Fire at the enemy!’</a:t>
            </a:r>
            <a:br>
              <a:rPr lang="en-US"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1350</TotalTime>
  <Words>99</Words>
  <Application>Microsoft Office PowerPoint</Application>
  <PresentationFormat>Экран (4:3)</PresentationFormat>
  <Paragraphs>12</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Calibri</vt:lpstr>
      <vt:lpstr>Times New Roman</vt:lpstr>
      <vt:lpstr>Тема Office</vt:lpstr>
      <vt:lpstr>Direct and reported speech (Прямая и косвенная речь)</vt:lpstr>
      <vt:lpstr>  Прямая речь – речь какого-либо лица, передаваемая буквально так, как она была  произнесена. Косвенная речь- речь, передаваемая не слово в слово, а только по содержанию, в виде дополнительных придаточных предложений. Прямая речь                                      Косвенная речь John says,”I enjoy reading.”   John says that he enjoys reading                                                 Запомни! Из прямой речи в косвенную произведи следующие изменения: - косвенная речь вводится глаголом   to say  и союзом  (that) - кавычки опускаются; -личные  и притяжательные местоимения прямой речи заменяются по смыслу, как и в русском языке. Robert:” Reading plays an important role in my life.” Robert says that reading plays an important role in his life.  </vt:lpstr>
      <vt:lpstr>                              Sequence of tenses(Согласование времен) Direct speech                                                                                                 Reported speech Present Simple                                                                                              Past Simple I don’t like watching TV.                                                            He said that he didn’t like watching TV. Present Progressive                                                                                      Past Progressive I am watching TV.                                                                          He said that he was watching TV. Present Perfect                                                                                              Past Perfect I have seen this show.                                                                        He said that he had seen that show. Present Perfect Progressive                                                                          Past Perfect Progressive I have been watching TV for 2 hours.                       He said that he had been watching TV for 2 hours Past Simple                                                                                                    Past Perfect I saw this show yesterday.                                        He said that he had seen that show the day before. The show started in 2000.                                                                He said that show started in 2000.                                                                                            (если указано     время совершения действия) Past Progressive                                                                                            Past Perfect Progressive Yesterday at 5p.m.. I was watching my favourite show .   He said that he had been watching his favourite show at 5 p.m. the day before.                                               Past Perfect                                                                                                   Past Perfect I had watched 2 of my favourite TV shows by 4 p.m.    He said that he had watched 2 of his favourite TV shows by 4 p.m. Future Simple                                                                                                Simple Future in the Past I will watch this show tomorrow.                           He said that he would watch that show the next day. To be going to                 I’m going to watch TV tonight.                             She said that she was going to watch TV that night.  </vt:lpstr>
      <vt:lpstr>    Измени следующие модальные глаголы can                                                                                      could I cannot take part in this reality show next week. He said that he could not take part in    that reality show the following week. may                                                                                    might You may watch this show.                                          She said I might watch that show. have to / has to                                                                       had to I have to switch to another channel.   She said that she had to switch to another channel. НЕ меняются следующие модальные глаголы : should/could/might/had to/ought/must/need/needn’t Измени указательные местоимения и наречия времени и места: this                                                that these                                            those here                                            there now                                              then                       today                                          that day/at the time                          the day after tomorrow                         two days later/ in two days’ time                                        yesterday                                      the day before/ on the previous  day                                  last night                                       (on)the previous night                                last week/year                                       the previous week/year ago                                                    before tomorrow                                         the next day this year                                               that year this week                                           that week                next week                                     the following week                                next year                                            the next year/the following year    </vt:lpstr>
      <vt:lpstr>                                                                                                                    Запомни: -если сообщение в прямой речи передается в тот же день и в том же месте, то замена наречий и места может не происходить I’ll watch this programme tomorrow. I said I would watch this programme tomorrow. - с вводным глаголом to say могут употребляться другие глаголы и конструкции: to think, to answer, to reply (ответить), to complain(жаловаться), to add(добавить), to know, to promise (обещать),to hope, to suggest (предположить), to decide ( решить); -to be interested (surprised/glad/happy/sorry….)- для выражения отношения к тому, что передается в косвенной речи -после вводных глаголов  to tell, to advise, to inform, to remind, to warn, to convince, to teach +  object( имя или личное местоимение в объектном падеже me, you, him, her, us, you, them)   VERB +OBJECT +THAT clause We told them that everyone would watch this show.     </vt:lpstr>
      <vt:lpstr>- после to say, to think, to agree, to mention, to notice, to promise, союз that можно не использовать (verb+(that) clause) -после to answer, to continue, to reply, to shout, to complain, to warn, to argue обязательно используется that (verb+ that clause) - после to advise, to demand, to suggest следует использовать should после  that -если косвенная речь состоит из нескольких предложений и все описываемые в них действия относятся к прошлому, то возможно только в первом предложении использовать глагол в PAST PERFECT: He said that he had seen that film when he was a child. -если речь идет о фактах или то, о чем говорится, является действительным на момент разговора, то в косвенной речи глагол-сказуемое может не менять свою форму: There are around 10,000 commercial radio stations in the USA. They said that there are around 10,000 commercial radio stations in the USA.</vt:lpstr>
      <vt:lpstr>                                                  Переход прямой речи в косвенную: - прямая речь является вопросительным предложением. Если прямой вопрос начинается с вспомогательного или модального глагола, то косвенный вопрос вводится  союзами  whether или if (в значении -ли); порядок слов повествовательного предложения. Lisa asked, ”Are you leaving at midnight?”  Lisa asked if  I was leaving at midnight. - если  прямой вопрос начинается с вопросительного слова, то косвенный вопрос присоединяется к главному предложению при помощи того же вопросительного слова; порядок слов прямой, т.е. как в повествовательном предложении. John asked, ‘What did he tell you about his trip?’  John asked what he had told me about his trip. -если прямая речь является повелительным предложением, то при переводе ее в косвенную речь производятся следующие изменения: а) to say заменяется на to tell(велеть, сказать), to recommend(рекомендовать), to ask(просить), to advise(советовать)  б) повелительное наклонение заменяется в косвенной речи инфинитивом. Отрицательная форма заменяется инфинитивом с частицей not ‘Will you open the window, please?’ Melany asked.  Melany asked to open the window. ‘Please don’t open the window,’ Melany asked.  Melany asked not to open the window.</vt:lpstr>
      <vt:lpstr>                                                        Задание на закрепление I. Put these statements into Reported Speech. 1) ‘I can’t swim very well’, I said. 2) Andrew said: ’I don’t want to go swimming’. 3) ‘I’ll phone you later’, Sarah said. 4)Annie said:‘I’m hungry’. 5) I told him: ‘I don’t like tea’.  6) Olaf said: ‘My father does a lot of business with England’. 7)The woman said: ‘I will pay you two pounds’. 8) She said to Lilian: ‘You can come with me’ 9) He said: ‘I don’t think it will be interesting’. 10) My friend told me: ‘You can go there for a year’. 11) She said: ‘Nothing will make me do it’. 12)Mike said: ‘My friend is a painter’. 13) She said: ‘I am good at painting’. 14)’I will have lunch on Saturday’, he said. 15) The teacher said: ‘I will give you a new task on Reported Speech’.</vt:lpstr>
      <vt:lpstr>II. Turn the following direct commands and requests into indirect ones.  1) Mrs.Wiggins: ‘Don’t make such a fuss, James’. 2) A teacher(to the class): ‘Work harder’. 3) Andrew(to his dog): ‘Don’t go away’. 4) Frieda( to Tom): ‘Pass me the sugar, please’. 5) A teacher (to the pupil): ‘Answer my question, please’. 6) Timothy: ‘Look out, Nick!’ 7) Grandpa: ‘Mr.Wiggins, hold the ladder, please’. 8) Mrs.Wiggins: ’Mother, don’t speak so loudly, please’. 9) Mr.Wiggins: ‘Timothy, don’t take the picture!’ 10) An officer (to his soldiers): ‘Fire at the enemy!’ </vt:lpstr>
      <vt:lpstr>III. Turn the speaker’s words into Reported Questions.(General Questions) 1) I asked: ‘Are you cold?’ 2) She asked: ‘Do you want a drink?’ 3) They wanted to know: ‘Can you speak German?’ 4) She asked: ‘Ken, are you on duty?’ 5) He asked: ‘Nelly, did you say that?’ 6) the man asked: ‘Will it take you long to repair the car?’ 7) Nick asked: ‘Have you got a double room?’ 8) A man asked: ‘May I come in?’  9) Hob asked: ‘Shall I taste your cake?’ 10) The teacher asked the pupils: ‘Can you do this exercise?’ 11) My mother asked: ‘Will you taste my pie?’ 12) He asked: ‘Have you ever been to Venice?’ 13) Mrs.Wiggins: ‘James, did you hear what Grandpa said?’ 14) My father wanted to know: ‘Will you tell me the truth?’ 15)The teacher asked  us: ‘Do you understand?’</vt:lpstr>
      <vt:lpstr>IV. Turn the speaker’s words into Reported Questions.( Special Questions)  1) The policeman asked: ‘What are you doing, men?’ 2) She asked: ‘How is your brother?’ 3) The woman asked me: ‘What do you want?’ 4) Nick asked: ‘Why are you carrying a camera?’ 5) An officer asked a girl: ‘What is your name?’ 6) I asked the doctor: ‘How many times a day should I take the medicine?’ 7) He asked a cinema attendant: ‘What time does the film finish?’ 8) The old man asked: ‘How much will the artist pay me?’ 9) Pedro asked: ‘How much longer are you staying in England, Olaf?’ 10) Grandma asked me: ‘Where is the cup of tea?’ 11) Olaf asked: ‘Girls, where are you going for your holidays?’ 12) My father asked: ‘When will you get back?’ 13) Andrew asked a shop-keeper: ‘How much is that bicycle?’ 14) The man asked: ‘When will my watch be repaired?’ 15) ‘What time did you get home?’ they asked him.</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 and reported speech (Прямая и косвенная речь)</dc:title>
  <dc:creator>X-Man</dc:creator>
  <cp:lastModifiedBy>asus</cp:lastModifiedBy>
  <cp:revision>113</cp:revision>
  <dcterms:created xsi:type="dcterms:W3CDTF">2012-05-31T10:33:02Z</dcterms:created>
  <dcterms:modified xsi:type="dcterms:W3CDTF">2020-03-24T02:53:59Z</dcterms:modified>
</cp:coreProperties>
</file>