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321" r:id="rId2"/>
    <p:sldId id="327" r:id="rId3"/>
    <p:sldId id="323" r:id="rId4"/>
    <p:sldId id="322" r:id="rId5"/>
    <p:sldId id="311" r:id="rId6"/>
    <p:sldId id="312" r:id="rId7"/>
    <p:sldId id="313" r:id="rId8"/>
    <p:sldId id="314" r:id="rId9"/>
    <p:sldId id="315" r:id="rId10"/>
    <p:sldId id="316" r:id="rId11"/>
    <p:sldId id="317" r:id="rId12"/>
    <p:sldId id="318" r:id="rId13"/>
    <p:sldId id="319" r:id="rId14"/>
    <p:sldId id="310" r:id="rId15"/>
    <p:sldId id="296" r:id="rId16"/>
    <p:sldId id="257" r:id="rId17"/>
    <p:sldId id="297" r:id="rId18"/>
    <p:sldId id="298" r:id="rId19"/>
    <p:sldId id="300" r:id="rId20"/>
    <p:sldId id="283" r:id="rId21"/>
    <p:sldId id="302" r:id="rId22"/>
    <p:sldId id="265" r:id="rId23"/>
    <p:sldId id="324" r:id="rId24"/>
    <p:sldId id="303" r:id="rId25"/>
    <p:sldId id="304" r:id="rId26"/>
    <p:sldId id="325" r:id="rId27"/>
    <p:sldId id="306" r:id="rId28"/>
    <p:sldId id="308" r:id="rId29"/>
    <p:sldId id="326"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3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734A2F-A0EA-4735-BFD2-AFC99F7BD09E}" type="datetimeFigureOut">
              <a:rPr lang="ru-RU" smtClean="0"/>
              <a:pPr/>
              <a:t>06.05.2020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81FC8F-DA6D-4531-A3D2-4DAE578F8A6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DBCA0F-236C-459E-AA4F-4F64758A1735}"/>
              </a:ext>
            </a:extLst>
          </p:cNvPr>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16:creationId xmlns:a16="http://schemas.microsoft.com/office/drawing/2014/main" id="{3C377050-BCA5-4B9A-ADEE-6A7EFD0719C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B6826668-7B2F-477E-9838-1D462214700A}"/>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5" name="Нижний колонтитул 4">
            <a:extLst>
              <a:ext uri="{FF2B5EF4-FFF2-40B4-BE49-F238E27FC236}">
                <a16:creationId xmlns:a16="http://schemas.microsoft.com/office/drawing/2014/main" id="{D7393C24-4E4F-48FC-92FE-7697707C8FE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C53AFC5-27B3-4300-A22C-48490E02A4D4}"/>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96797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F14C32-4117-45E2-9A8A-9C646B5C962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8CB6CE3-879F-4B8A-B292-5D9ECE0D068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BFE92F9-A525-4B69-8EF6-F91D4EF6FF7E}"/>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5" name="Нижний колонтитул 4">
            <a:extLst>
              <a:ext uri="{FF2B5EF4-FFF2-40B4-BE49-F238E27FC236}">
                <a16:creationId xmlns:a16="http://schemas.microsoft.com/office/drawing/2014/main" id="{468EE8FC-7376-4B45-A23F-B38C59BA115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B97671A-59E1-4B1A-8BC9-52D1634838A7}"/>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9092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487F8A1-54BB-4E0A-8182-785B6AD319F9}"/>
              </a:ext>
            </a:extLst>
          </p:cNvPr>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EDFAC876-59B4-499A-9803-A721416177E7}"/>
              </a:ext>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2D9E94C-3B64-4567-8F9A-D253AD6F1761}"/>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5" name="Нижний колонтитул 4">
            <a:extLst>
              <a:ext uri="{FF2B5EF4-FFF2-40B4-BE49-F238E27FC236}">
                <a16:creationId xmlns:a16="http://schemas.microsoft.com/office/drawing/2014/main" id="{5CF2BC5D-EB89-412C-9C90-35DE76FF061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5DBDFCD-7085-4736-BE0A-2D1B7F39421A}"/>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7263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21697E-A6A5-457F-ABFD-7384D5A32A6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00C55FE-27EB-479B-B081-A23F55946D7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DF6C2BF-CCCD-4110-A580-83C567A9A77B}"/>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5" name="Нижний колонтитул 4">
            <a:extLst>
              <a:ext uri="{FF2B5EF4-FFF2-40B4-BE49-F238E27FC236}">
                <a16:creationId xmlns:a16="http://schemas.microsoft.com/office/drawing/2014/main" id="{BDA3F67A-4093-4A9A-A260-E46AAC0FCC7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FDCB570-AF70-43ED-9067-5743C2D3165D}"/>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40736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B5BC58-082D-473E-B4AF-F678C9B100A7}"/>
              </a:ext>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a:extLst>
              <a:ext uri="{FF2B5EF4-FFF2-40B4-BE49-F238E27FC236}">
                <a16:creationId xmlns:a16="http://schemas.microsoft.com/office/drawing/2014/main" id="{A5DB8DB8-2512-4A8E-8D5E-2558767EA59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2444368-AD4D-4957-8401-A74A0E9453E7}"/>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5" name="Нижний колонтитул 4">
            <a:extLst>
              <a:ext uri="{FF2B5EF4-FFF2-40B4-BE49-F238E27FC236}">
                <a16:creationId xmlns:a16="http://schemas.microsoft.com/office/drawing/2014/main" id="{4FFCBE74-B674-45AB-96AD-97D0E77A7C6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9E24430-3DD2-4A4A-9F41-F6E07D6CEE60}"/>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864163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AE2884-C6E2-4840-B2DB-D7485E1B4DE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6AF1AF0-6C45-491A-BEE6-2C445D24218D}"/>
              </a:ext>
            </a:extLst>
          </p:cNvPr>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D2C9A314-98BB-4B24-914C-7038A456AD95}"/>
              </a:ext>
            </a:extLst>
          </p:cNvPr>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3D3DED8-0632-48C5-B0AF-E78678164350}"/>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6" name="Нижний колонтитул 5">
            <a:extLst>
              <a:ext uri="{FF2B5EF4-FFF2-40B4-BE49-F238E27FC236}">
                <a16:creationId xmlns:a16="http://schemas.microsoft.com/office/drawing/2014/main" id="{77E71AE4-8B81-4DA8-A3B6-CE164FBCCEE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922B02B-C5F2-4580-A9E6-1EE399D3808F}"/>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485849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1EB0BB-A8C1-499B-A2D1-2535DA73E195}"/>
              </a:ext>
            </a:extLst>
          </p:cNvPr>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40F117EF-D306-4119-BAD0-3E71F8D9589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16:creationId xmlns:a16="http://schemas.microsoft.com/office/drawing/2014/main" id="{275D14CD-9B26-41E7-8B2F-82C53FB32368}"/>
              </a:ext>
            </a:extLst>
          </p:cNvPr>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68C0393-32AE-4CD5-855F-A82FFDA7F26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16:creationId xmlns:a16="http://schemas.microsoft.com/office/drawing/2014/main" id="{D8509A1A-21AC-4F3E-A618-1450BE08097B}"/>
              </a:ext>
            </a:extLst>
          </p:cNvPr>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0C93456-EEF0-4340-8EBA-BBB4A14ABD69}"/>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8" name="Нижний колонтитул 7">
            <a:extLst>
              <a:ext uri="{FF2B5EF4-FFF2-40B4-BE49-F238E27FC236}">
                <a16:creationId xmlns:a16="http://schemas.microsoft.com/office/drawing/2014/main" id="{BC55F2AA-6D1B-46E7-A246-F3DB1B61DE8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FBFAE009-D46C-43DA-B87A-5A078A75B609}"/>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3588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50AFB5-BF4F-41E4-9AB3-A2186A3E445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FEFCEF0-1312-43D4-BEC5-D70899FF10CB}"/>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4" name="Нижний колонтитул 3">
            <a:extLst>
              <a:ext uri="{FF2B5EF4-FFF2-40B4-BE49-F238E27FC236}">
                <a16:creationId xmlns:a16="http://schemas.microsoft.com/office/drawing/2014/main" id="{94AB6220-EE25-4819-A021-687BF479E005}"/>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AA84590-8A3E-4C8D-B7F6-32E6F9AEAA95}"/>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8289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FB02161-A6D6-4980-8DFA-BD4D8FA798A8}"/>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3" name="Нижний колонтитул 2">
            <a:extLst>
              <a:ext uri="{FF2B5EF4-FFF2-40B4-BE49-F238E27FC236}">
                <a16:creationId xmlns:a16="http://schemas.microsoft.com/office/drawing/2014/main" id="{4071E583-D08D-4F65-A520-B543429A674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9DA3863-A71E-47AC-BAA1-D97FFBD931BD}"/>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94925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04FC6F-75E0-456B-B59D-2294CC11B92E}"/>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a:extLst>
              <a:ext uri="{FF2B5EF4-FFF2-40B4-BE49-F238E27FC236}">
                <a16:creationId xmlns:a16="http://schemas.microsoft.com/office/drawing/2014/main" id="{0B0DA47D-7B33-4589-B0C4-42F6888D7CB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14A5E04-B5D7-446E-9DBE-B3CEAB8BCD0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20FBFE31-B85E-4F90-AA9C-B83DD272B564}"/>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6" name="Нижний колонтитул 5">
            <a:extLst>
              <a:ext uri="{FF2B5EF4-FFF2-40B4-BE49-F238E27FC236}">
                <a16:creationId xmlns:a16="http://schemas.microsoft.com/office/drawing/2014/main" id="{15370C32-262C-4D30-B95B-897F1AFCAB3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A99D5F3-BC7E-428F-B711-CB7E15A2309F}"/>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85636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A92572-A40E-4124-A585-7C8A32A1BA4A}"/>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a:extLst>
              <a:ext uri="{FF2B5EF4-FFF2-40B4-BE49-F238E27FC236}">
                <a16:creationId xmlns:a16="http://schemas.microsoft.com/office/drawing/2014/main" id="{10ADB085-10C8-4A79-8E2A-91A91A16BE6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a:extLst>
              <a:ext uri="{FF2B5EF4-FFF2-40B4-BE49-F238E27FC236}">
                <a16:creationId xmlns:a16="http://schemas.microsoft.com/office/drawing/2014/main" id="{D833C16E-3E52-475F-A51D-1231C939226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1DCFCB34-94C2-4128-8393-8B17D0D27862}"/>
              </a:ext>
            </a:extLst>
          </p:cNvPr>
          <p:cNvSpPr>
            <a:spLocks noGrp="1"/>
          </p:cNvSpPr>
          <p:nvPr>
            <p:ph type="dt" sz="half" idx="10"/>
          </p:nvPr>
        </p:nvSpPr>
        <p:spPr/>
        <p:txBody>
          <a:bodyPr/>
          <a:lstStyle/>
          <a:p>
            <a:fld id="{5B106E36-FD25-4E2D-B0AA-010F637433A0}" type="datetimeFigureOut">
              <a:rPr lang="ru-RU" smtClean="0"/>
              <a:pPr/>
              <a:t>06.05.2020</a:t>
            </a:fld>
            <a:endParaRPr lang="ru-RU"/>
          </a:p>
        </p:txBody>
      </p:sp>
      <p:sp>
        <p:nvSpPr>
          <p:cNvPr id="6" name="Нижний колонтитул 5">
            <a:extLst>
              <a:ext uri="{FF2B5EF4-FFF2-40B4-BE49-F238E27FC236}">
                <a16:creationId xmlns:a16="http://schemas.microsoft.com/office/drawing/2014/main" id="{93E8A131-472C-4EC8-A25E-E8F157F655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E289D56-9BDD-4416-A1FA-FFB4DAC526AE}"/>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98905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D2B676-1EB7-4043-8D3B-DA4A004A43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924AEE9-CBEE-42E0-ABB3-2B55877E40C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8B863C0-AF5F-403B-871F-55E1A578703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106E36-FD25-4E2D-B0AA-010F637433A0}" type="datetimeFigureOut">
              <a:rPr lang="ru-RU" smtClean="0"/>
              <a:pPr/>
              <a:t>06.05.2020</a:t>
            </a:fld>
            <a:endParaRPr lang="ru-RU"/>
          </a:p>
        </p:txBody>
      </p:sp>
      <p:sp>
        <p:nvSpPr>
          <p:cNvPr id="5" name="Нижний колонтитул 4">
            <a:extLst>
              <a:ext uri="{FF2B5EF4-FFF2-40B4-BE49-F238E27FC236}">
                <a16:creationId xmlns:a16="http://schemas.microsoft.com/office/drawing/2014/main" id="{9F049CE8-B4EC-4B62-A4C1-1D4E5281295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A9A3714-DC02-460A-A53F-36E23644E42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15762334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ereport.ru/stat.php?razdel=country&amp;count=russia&amp;table=ueeci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ereport.ru/stat.php?razdel=country&amp;count=russia&amp;table=execi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ereport.ru/stat.php?razdel=country&amp;count=russia&amp;table=imeci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ereport.ru/stat.php?razdel=country&amp;count=russia&amp;table=pdeci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lassroom.google.com/u/0/c/NzAzMTg4MjU2MDZa/a/MTIzNzA4MjY1NjAy/details"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eport.ru/stat.php?razdel=country&amp;count=russia&amp;table=ppec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ereport.ru/stat.php?razdel=country&amp;count=russia&amp;table=ggeci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ereport.ru/stat.php?razdel=country&amp;count=russia&amp;table=greci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ereport.ru/stat.php?razdel=country&amp;count=russia&amp;table=gpeci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ereport.ru/stat.php?razdel=country&amp;count=russia&amp;table=ipeci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ereport.ru/stat.php?razdel=country&amp;count=russia&amp;table=inec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72518" cy="1143000"/>
          </a:xfrm>
        </p:spPr>
        <p:txBody>
          <a:bodyPr>
            <a:normAutofit/>
          </a:bodyPr>
          <a:lstStyle/>
          <a:p>
            <a:pPr algn="ctr"/>
            <a:r>
              <a:rPr lang="ru-RU" dirty="0"/>
              <a:t>Экономика России в будущем – какая она?</a:t>
            </a:r>
          </a:p>
        </p:txBody>
      </p:sp>
      <p:pic>
        <p:nvPicPr>
          <p:cNvPr id="8" name="Содержимое 7" descr="001b28cx.jpeg"/>
          <p:cNvPicPr>
            <a:picLocks noGrp="1" noChangeAspect="1"/>
          </p:cNvPicPr>
          <p:nvPr>
            <p:ph idx="1"/>
          </p:nvPr>
        </p:nvPicPr>
        <p:blipFill>
          <a:blip r:embed="rId2" cstate="print"/>
          <a:stretch>
            <a:fillRect/>
          </a:stretch>
        </p:blipFill>
        <p:spPr>
          <a:xfrm>
            <a:off x="2286000" y="2716562"/>
            <a:ext cx="4572000" cy="2569464"/>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1143000"/>
          </a:xfrm>
        </p:spPr>
        <p:txBody>
          <a:bodyPr>
            <a:normAutofit/>
          </a:bodyPr>
          <a:lstStyle/>
          <a:p>
            <a:r>
              <a:rPr lang="ru-RU" sz="3200" b="1" dirty="0"/>
              <a:t>Уровень безработицы России, %</a:t>
            </a:r>
            <a:br>
              <a:rPr lang="ru-RU" sz="3200" dirty="0"/>
            </a:br>
            <a:endParaRPr lang="ru-RU" sz="3200" dirty="0"/>
          </a:p>
        </p:txBody>
      </p:sp>
      <p:pic>
        <p:nvPicPr>
          <p:cNvPr id="4" name="Содержимое 3" descr="Экономика России: Уровень безработицы России, %">
            <a:hlinkClick r:id="rId2"/>
          </p:cNvPr>
          <p:cNvPicPr>
            <a:picLocks noGrp="1"/>
          </p:cNvPicPr>
          <p:nvPr>
            <p:ph idx="1"/>
          </p:nvPr>
        </p:nvPicPr>
        <p:blipFill>
          <a:blip r:embed="rId3" cstate="print"/>
          <a:srcRect/>
          <a:stretch>
            <a:fillRect/>
          </a:stretch>
        </p:blipFill>
        <p:spPr bwMode="auto">
          <a:xfrm>
            <a:off x="571472" y="1071546"/>
            <a:ext cx="8215370" cy="53578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1143000"/>
          </a:xfrm>
        </p:spPr>
        <p:txBody>
          <a:bodyPr>
            <a:noAutofit/>
          </a:bodyPr>
          <a:lstStyle/>
          <a:p>
            <a:pPr algn="ctr"/>
            <a:r>
              <a:rPr lang="ru-RU" sz="3200" b="1" dirty="0"/>
              <a:t>Объем экспорта России, млрд. долларов США</a:t>
            </a:r>
            <a:br>
              <a:rPr lang="ru-RU" sz="3200" dirty="0"/>
            </a:br>
            <a:endParaRPr lang="ru-RU" sz="3200" dirty="0"/>
          </a:p>
        </p:txBody>
      </p:sp>
      <p:pic>
        <p:nvPicPr>
          <p:cNvPr id="4" name="Содержимое 3" descr="Экономика России: Объем экспорта России, млрд. долларов США">
            <a:hlinkClick r:id="rId2"/>
          </p:cNvPr>
          <p:cNvPicPr>
            <a:picLocks noGrp="1"/>
          </p:cNvPicPr>
          <p:nvPr>
            <p:ph idx="1"/>
          </p:nvPr>
        </p:nvPicPr>
        <p:blipFill>
          <a:blip r:embed="rId3" cstate="print"/>
          <a:stretch>
            <a:fillRect/>
          </a:stretch>
        </p:blipFill>
        <p:spPr bwMode="auto">
          <a:xfrm>
            <a:off x="2667000" y="2667794"/>
            <a:ext cx="3810000" cy="2667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Объем импорта России, млрд. долларов США</a:t>
            </a:r>
            <a:br>
              <a:rPr lang="ru-RU" sz="2400" dirty="0"/>
            </a:br>
            <a:endParaRPr lang="ru-RU" sz="2400" dirty="0"/>
          </a:p>
        </p:txBody>
      </p:sp>
      <p:pic>
        <p:nvPicPr>
          <p:cNvPr id="4" name="Содержимое 3" descr="Экономика России: Объем импорта России, млрд. долларов США">
            <a:hlinkClick r:id="rId2"/>
          </p:cNvPr>
          <p:cNvPicPr>
            <a:picLocks noGrp="1"/>
          </p:cNvPicPr>
          <p:nvPr>
            <p:ph idx="1"/>
          </p:nvPr>
        </p:nvPicPr>
        <p:blipFill>
          <a:blip r:embed="rId3" cstate="print"/>
          <a:srcRect/>
          <a:stretch>
            <a:fillRect/>
          </a:stretch>
        </p:blipFill>
        <p:spPr bwMode="auto">
          <a:xfrm>
            <a:off x="428596" y="1000108"/>
            <a:ext cx="8286808" cy="557216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t>Государственный долг России, % к ВВП</a:t>
            </a:r>
            <a:br>
              <a:rPr lang="ru-RU" sz="2800" dirty="0"/>
            </a:br>
            <a:endParaRPr lang="ru-RU" sz="2800" dirty="0"/>
          </a:p>
        </p:txBody>
      </p:sp>
      <p:pic>
        <p:nvPicPr>
          <p:cNvPr id="4" name="Содержимое 3" descr="Экономика России: Государственный долг России, % к ВВП">
            <a:hlinkClick r:id="rId2"/>
          </p:cNvPr>
          <p:cNvPicPr>
            <a:picLocks noGrp="1"/>
          </p:cNvPicPr>
          <p:nvPr>
            <p:ph idx="1"/>
          </p:nvPr>
        </p:nvPicPr>
        <p:blipFill>
          <a:blip r:embed="rId3" cstate="print"/>
          <a:srcRect/>
          <a:stretch>
            <a:fillRect/>
          </a:stretch>
        </p:blipFill>
        <p:spPr bwMode="auto">
          <a:xfrm>
            <a:off x="642910" y="1071546"/>
            <a:ext cx="7858180" cy="528641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5078368" cy="6250706"/>
          </a:xfrm>
        </p:spPr>
        <p:txBody>
          <a:bodyPr>
            <a:noAutofit/>
          </a:bodyPr>
          <a:lstStyle/>
          <a:p>
            <a:r>
              <a:rPr lang="ru-RU" sz="4000" b="1" dirty="0">
                <a:solidFill>
                  <a:srgbClr val="C00000"/>
                </a:solidFill>
              </a:rPr>
              <a:t>Цель любого государства- </a:t>
            </a:r>
            <a:r>
              <a:rPr lang="ru-RU" sz="4000" dirty="0"/>
              <a:t>улучшение благосостояния своего народа и обеспечение безопасной жизнедеятельности</a:t>
            </a:r>
          </a:p>
        </p:txBody>
      </p:sp>
      <p:pic>
        <p:nvPicPr>
          <p:cNvPr id="8" name="Содержимое 7" descr="семья.jpeg"/>
          <p:cNvPicPr>
            <a:picLocks noGrp="1" noChangeAspect="1"/>
          </p:cNvPicPr>
          <p:nvPr>
            <p:ph idx="1"/>
          </p:nvPr>
        </p:nvPicPr>
        <p:blipFill>
          <a:blip r:embed="rId2" cstate="print"/>
          <a:stretch>
            <a:fillRect/>
          </a:stretch>
        </p:blipFill>
        <p:spPr>
          <a:xfrm>
            <a:off x="5508104" y="260648"/>
            <a:ext cx="3456384" cy="6336704"/>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2439982"/>
          </a:xfrm>
        </p:spPr>
        <p:txBody>
          <a:bodyPr>
            <a:normAutofit/>
          </a:bodyPr>
          <a:lstStyle/>
          <a:p>
            <a:pPr algn="ctr"/>
            <a:r>
              <a:rPr lang="ru-RU" dirty="0"/>
              <a:t>Основным экономическим показателем благосостояния народа является </a:t>
            </a:r>
            <a:r>
              <a:rPr lang="ru-RU" b="1" dirty="0">
                <a:solidFill>
                  <a:srgbClr val="C00000"/>
                </a:solidFill>
              </a:rPr>
              <a:t>экономический рост</a:t>
            </a:r>
          </a:p>
        </p:txBody>
      </p:sp>
      <p:pic>
        <p:nvPicPr>
          <p:cNvPr id="4" name="Содержимое 3" descr="рост 5.jpeg"/>
          <p:cNvPicPr>
            <a:picLocks noGrp="1" noChangeAspect="1"/>
          </p:cNvPicPr>
          <p:nvPr>
            <p:ph idx="1"/>
          </p:nvPr>
        </p:nvPicPr>
        <p:blipFill>
          <a:blip r:embed="rId2" cstate="print"/>
          <a:stretch>
            <a:fillRect/>
          </a:stretch>
        </p:blipFill>
        <p:spPr>
          <a:xfrm>
            <a:off x="3619500" y="3286919"/>
            <a:ext cx="1905000" cy="142875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329642" cy="2868610"/>
          </a:xfrm>
        </p:spPr>
        <p:txBody>
          <a:bodyPr>
            <a:normAutofit/>
          </a:bodyPr>
          <a:lstStyle/>
          <a:p>
            <a:pPr>
              <a:buFont typeface="Wingdings" pitchFamily="2" charset="2"/>
              <a:buChar char="ü"/>
            </a:pPr>
            <a:r>
              <a:rPr lang="ru-RU" sz="3200" b="1" dirty="0">
                <a:solidFill>
                  <a:srgbClr val="00B0F0"/>
                </a:solidFill>
              </a:rPr>
              <a:t>Экономический рост- </a:t>
            </a:r>
            <a:r>
              <a:rPr lang="ru-RU" sz="3200" dirty="0"/>
              <a:t>устойчивое увеличение   на протяжении  длительного периода времени производственных возможностей страны и совокупного объема производства товаров и услуг</a:t>
            </a:r>
          </a:p>
        </p:txBody>
      </p:sp>
      <p:pic>
        <p:nvPicPr>
          <p:cNvPr id="13" name="Содержимое 12" descr="1328682774foto1_big.jpg"/>
          <p:cNvPicPr>
            <a:picLocks noGrp="1" noChangeAspect="1"/>
          </p:cNvPicPr>
          <p:nvPr>
            <p:ph idx="1"/>
          </p:nvPr>
        </p:nvPicPr>
        <p:blipFill>
          <a:blip r:embed="rId2" cstate="print"/>
          <a:stretch>
            <a:fillRect/>
          </a:stretch>
        </p:blipFill>
        <p:spPr>
          <a:xfrm>
            <a:off x="2411760" y="3275808"/>
            <a:ext cx="3865612" cy="2899209"/>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467600" cy="2154230"/>
          </a:xfrm>
        </p:spPr>
        <p:txBody>
          <a:bodyPr>
            <a:normAutofit/>
          </a:bodyPr>
          <a:lstStyle/>
          <a:p>
            <a:pPr algn="ctr"/>
            <a:r>
              <a:rPr lang="ru-RU" b="1" dirty="0">
                <a:solidFill>
                  <a:srgbClr val="00B0F0"/>
                </a:solidFill>
              </a:rPr>
              <a:t>Экономический рост  - </a:t>
            </a:r>
            <a:r>
              <a:rPr lang="ru-RU" dirty="0"/>
              <a:t>увеличение год от года предложения товаров и услуг</a:t>
            </a:r>
            <a:br>
              <a:rPr lang="ru-RU" dirty="0"/>
            </a:br>
            <a:endParaRPr lang="ru-RU" dirty="0"/>
          </a:p>
        </p:txBody>
      </p:sp>
      <p:pic>
        <p:nvPicPr>
          <p:cNvPr id="7" name="Содержимое 6" descr="i (5).jpg"/>
          <p:cNvPicPr>
            <a:picLocks noGrp="1" noChangeAspect="1"/>
          </p:cNvPicPr>
          <p:nvPr>
            <p:ph idx="1"/>
          </p:nvPr>
        </p:nvPicPr>
        <p:blipFill>
          <a:blip r:embed="rId2" cstate="print"/>
          <a:stretch>
            <a:fillRect/>
          </a:stretch>
        </p:blipFill>
        <p:spPr>
          <a:xfrm>
            <a:off x="3500437" y="3286919"/>
            <a:ext cx="2143125" cy="142875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2368544"/>
          </a:xfrm>
        </p:spPr>
        <p:txBody>
          <a:bodyPr>
            <a:normAutofit/>
          </a:bodyPr>
          <a:lstStyle/>
          <a:p>
            <a:pPr algn="ctr"/>
            <a:r>
              <a:rPr lang="ru-RU" b="1" dirty="0">
                <a:solidFill>
                  <a:srgbClr val="00B0F0"/>
                </a:solidFill>
              </a:rPr>
              <a:t>Экономический рост </a:t>
            </a:r>
            <a:r>
              <a:rPr lang="ru-RU" b="1" dirty="0"/>
              <a:t> - </a:t>
            </a:r>
            <a:r>
              <a:rPr lang="ru-RU" dirty="0"/>
              <a:t>стабильное увеличение валового внутреннего продукта страны </a:t>
            </a:r>
            <a:br>
              <a:rPr lang="ru-RU" dirty="0"/>
            </a:br>
            <a:endParaRPr lang="ru-RU" dirty="0"/>
          </a:p>
        </p:txBody>
      </p:sp>
      <p:pic>
        <p:nvPicPr>
          <p:cNvPr id="4" name="Содержимое 3" descr="gr_450-267_png_576x288_crop_q70.jpg"/>
          <p:cNvPicPr>
            <a:picLocks noGrp="1" noChangeAspect="1"/>
          </p:cNvPicPr>
          <p:nvPr>
            <p:ph idx="1"/>
          </p:nvPr>
        </p:nvPicPr>
        <p:blipFill>
          <a:blip r:embed="rId2" cstate="print"/>
          <a:stretch>
            <a:fillRect/>
          </a:stretch>
        </p:blipFill>
        <p:spPr>
          <a:xfrm>
            <a:off x="2428875" y="2729706"/>
            <a:ext cx="4286250" cy="2543175"/>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329642" cy="2154230"/>
          </a:xfrm>
        </p:spPr>
        <p:txBody>
          <a:bodyPr>
            <a:normAutofit/>
          </a:bodyPr>
          <a:lstStyle/>
          <a:p>
            <a:pPr algn="ctr">
              <a:buFont typeface="Wingdings" pitchFamily="2" charset="2"/>
              <a:buChar char="ü"/>
            </a:pPr>
            <a:r>
              <a:rPr lang="ru-RU" sz="3200" b="1" dirty="0">
                <a:solidFill>
                  <a:srgbClr val="00B0F0"/>
                </a:solidFill>
              </a:rPr>
              <a:t>Экономический рост-</a:t>
            </a:r>
            <a:br>
              <a:rPr lang="ru-RU" sz="3200" dirty="0">
                <a:solidFill>
                  <a:srgbClr val="00B0F0"/>
                </a:solidFill>
              </a:rPr>
            </a:br>
            <a:r>
              <a:rPr lang="ru-RU" sz="3200" dirty="0">
                <a:solidFill>
                  <a:srgbClr val="00B0F0"/>
                </a:solidFill>
              </a:rPr>
              <a:t> </a:t>
            </a:r>
            <a:r>
              <a:rPr lang="ru-RU" sz="3200" dirty="0"/>
              <a:t>устойчивое увеличение    благосостояния народа страны</a:t>
            </a:r>
          </a:p>
        </p:txBody>
      </p:sp>
      <p:pic>
        <p:nvPicPr>
          <p:cNvPr id="10" name="Содержимое 9" descr="11(3).jpg"/>
          <p:cNvPicPr>
            <a:picLocks noGrp="1" noChangeAspect="1"/>
          </p:cNvPicPr>
          <p:nvPr>
            <p:ph idx="1"/>
          </p:nvPr>
        </p:nvPicPr>
        <p:blipFill>
          <a:blip r:embed="rId2" cstate="print"/>
          <a:stretch>
            <a:fillRect/>
          </a:stretch>
        </p:blipFill>
        <p:spPr>
          <a:xfrm>
            <a:off x="1803400" y="2235994"/>
            <a:ext cx="5537200" cy="3530600"/>
          </a:xfrm>
        </p:spPr>
      </p:pic>
      <p:pic>
        <p:nvPicPr>
          <p:cNvPr id="11" name="Содержимое 9" descr="11(3).jpg"/>
          <p:cNvPicPr>
            <a:picLocks noChangeAspect="1"/>
          </p:cNvPicPr>
          <p:nvPr/>
        </p:nvPicPr>
        <p:blipFill>
          <a:blip r:embed="rId2" cstate="print"/>
          <a:stretch>
            <a:fillRect/>
          </a:stretch>
        </p:blipFill>
        <p:spPr>
          <a:xfrm>
            <a:off x="642910" y="2143116"/>
            <a:ext cx="8072494" cy="450059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BA40929-8308-4FC2-97C2-48EEF59F55A7}"/>
              </a:ext>
            </a:extLst>
          </p:cNvPr>
          <p:cNvSpPr/>
          <p:nvPr/>
        </p:nvSpPr>
        <p:spPr>
          <a:xfrm>
            <a:off x="743413" y="2204864"/>
            <a:ext cx="7657173" cy="5078313"/>
          </a:xfrm>
          <a:prstGeom prst="rect">
            <a:avLst/>
          </a:prstGeom>
          <a:noFill/>
        </p:spPr>
        <p:txBody>
          <a:bodyPr wrap="square" lIns="91440" tIns="45720" rIns="91440" bIns="45720">
            <a:spAutoFit/>
          </a:bodyPr>
          <a:lstStyle/>
          <a:p>
            <a:pPr algn="ctr"/>
            <a:r>
              <a:rPr lang="ru-RU" sz="5400" b="0" cap="none" spc="0" dirty="0">
                <a:ln w="0"/>
                <a:solidFill>
                  <a:schemeClr val="tx1"/>
                </a:solidFill>
                <a:effectLst>
                  <a:outerShdw blurRad="38100" dist="19050" dir="2700000" algn="tl" rotWithShape="0">
                    <a:schemeClr val="dk1">
                      <a:alpha val="40000"/>
                    </a:schemeClr>
                  </a:outerShdw>
                </a:effectLst>
              </a:rPr>
              <a:t>Изучить и законспектировать</a:t>
            </a:r>
          </a:p>
          <a:p>
            <a:pPr algn="ctr"/>
            <a:r>
              <a:rPr lang="en-US" sz="5400" b="0" cap="none" spc="0" dirty="0">
                <a:ln w="0"/>
                <a:solidFill>
                  <a:schemeClr val="tx1"/>
                </a:solidFill>
                <a:effectLst>
                  <a:outerShdw blurRad="38100" dist="19050" dir="2700000" algn="tl" rotWithShape="0">
                    <a:schemeClr val="dk1">
                      <a:alpha val="40000"/>
                    </a:schemeClr>
                  </a:outerShdw>
                </a:effectLst>
                <a:hlinkClick r:id="rId2"/>
              </a:rPr>
              <a:t>https://classroom.google.com/u/0/c/NzAzMTg4MjU2MDZa/a/MTIzNzA4MjY1NjAy/details</a:t>
            </a:r>
            <a:r>
              <a:rPr lang="ru-RU" sz="5400" b="0" cap="none" spc="0">
                <a:ln w="0"/>
                <a:solidFill>
                  <a:schemeClr val="tx1"/>
                </a:solidFill>
                <a:effectLst>
                  <a:outerShdw blurRad="38100" dist="19050" dir="2700000" algn="tl" rotWithShape="0">
                    <a:schemeClr val="dk1">
                      <a:alpha val="40000"/>
                    </a:schemeClr>
                  </a:outerShdw>
                </a:effectLst>
              </a:rPr>
              <a:t> </a:t>
            </a:r>
            <a:endParaRPr lang="ru-RU"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39431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188640"/>
            <a:ext cx="4972056" cy="1382972"/>
          </a:xfrm>
        </p:spPr>
        <p:txBody>
          <a:bodyPr>
            <a:noAutofit/>
          </a:bodyPr>
          <a:lstStyle/>
          <a:p>
            <a:r>
              <a:rPr lang="ru-RU" sz="3200" dirty="0">
                <a:solidFill>
                  <a:srgbClr val="00B0F0"/>
                </a:solidFill>
              </a:rPr>
              <a:t>Основная цель экономического роста -</a:t>
            </a:r>
          </a:p>
        </p:txBody>
      </p:sp>
      <p:pic>
        <p:nvPicPr>
          <p:cNvPr id="9" name="Содержимое 8" descr="001b28cx.jpeg"/>
          <p:cNvPicPr>
            <a:picLocks noGrp="1" noChangeAspect="1"/>
          </p:cNvPicPr>
          <p:nvPr>
            <p:ph idx="1"/>
          </p:nvPr>
        </p:nvPicPr>
        <p:blipFill>
          <a:blip r:embed="rId2" cstate="print"/>
          <a:stretch>
            <a:fillRect/>
          </a:stretch>
        </p:blipFill>
        <p:spPr>
          <a:xfrm>
            <a:off x="3916363" y="2139505"/>
            <a:ext cx="4572000" cy="2569464"/>
          </a:xfrm>
        </p:spPr>
      </p:pic>
      <p:sp>
        <p:nvSpPr>
          <p:cNvPr id="6" name="Текст 5"/>
          <p:cNvSpPr>
            <a:spLocks noGrp="1"/>
          </p:cNvSpPr>
          <p:nvPr>
            <p:ph type="body" sz="half" idx="2"/>
          </p:nvPr>
        </p:nvSpPr>
        <p:spPr>
          <a:xfrm>
            <a:off x="357158" y="1428736"/>
            <a:ext cx="8535322" cy="714380"/>
          </a:xfrm>
        </p:spPr>
        <p:txBody>
          <a:bodyPr>
            <a:noAutofit/>
          </a:bodyPr>
          <a:lstStyle/>
          <a:p>
            <a:r>
              <a:rPr lang="ru-RU" sz="2400" dirty="0">
                <a:solidFill>
                  <a:schemeClr val="accent1">
                    <a:lumMod val="60000"/>
                    <a:lumOff val="40000"/>
                  </a:schemeClr>
                </a:solidFill>
              </a:rPr>
              <a:t>                  </a:t>
            </a:r>
            <a:r>
              <a:rPr lang="ru-RU" sz="2800" dirty="0">
                <a:solidFill>
                  <a:schemeClr val="accent1">
                    <a:lumMod val="60000"/>
                    <a:lumOff val="40000"/>
                  </a:schemeClr>
                </a:solidFill>
              </a:rPr>
              <a:t>поднять жизненный уровень населения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429684" cy="2082792"/>
          </a:xfrm>
        </p:spPr>
        <p:txBody>
          <a:bodyPr>
            <a:normAutofit/>
          </a:bodyPr>
          <a:lstStyle/>
          <a:p>
            <a:r>
              <a:rPr lang="ru-RU" sz="2800" i="1" dirty="0"/>
              <a:t>Необходимость экономического роста сегодня признана всеми. Проблема обеспечения экономического роста и его высоких темпов особенно актуальна для России.</a:t>
            </a:r>
            <a:br>
              <a:rPr lang="ru-RU" sz="2400" dirty="0"/>
            </a:br>
            <a:endParaRPr lang="ru-RU" sz="2400" dirty="0"/>
          </a:p>
        </p:txBody>
      </p:sp>
      <p:pic>
        <p:nvPicPr>
          <p:cNvPr id="6" name="Содержимое 5" descr="дом 2.jpeg"/>
          <p:cNvPicPr>
            <a:picLocks noGrp="1" noChangeAspect="1"/>
          </p:cNvPicPr>
          <p:nvPr>
            <p:ph idx="1"/>
          </p:nvPr>
        </p:nvPicPr>
        <p:blipFill>
          <a:blip r:embed="rId2" cstate="print"/>
          <a:stretch>
            <a:fillRect/>
          </a:stretch>
        </p:blipFill>
        <p:spPr>
          <a:xfrm>
            <a:off x="3500437" y="3286919"/>
            <a:ext cx="2143125" cy="142875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401080" cy="1143000"/>
          </a:xfrm>
        </p:spPr>
        <p:txBody>
          <a:bodyPr>
            <a:normAutofit/>
          </a:bodyPr>
          <a:lstStyle/>
          <a:p>
            <a:pPr algn="ctr"/>
            <a:r>
              <a:rPr lang="ru-RU" dirty="0">
                <a:solidFill>
                  <a:srgbClr val="00B0F0"/>
                </a:solidFill>
              </a:rPr>
              <a:t>Факторы, влияющие </a:t>
            </a:r>
            <a:br>
              <a:rPr lang="ru-RU" dirty="0">
                <a:solidFill>
                  <a:srgbClr val="00B0F0"/>
                </a:solidFill>
              </a:rPr>
            </a:br>
            <a:r>
              <a:rPr lang="ru-RU" dirty="0">
                <a:solidFill>
                  <a:srgbClr val="00B0F0"/>
                </a:solidFill>
              </a:rPr>
              <a:t>на экономический рост:</a:t>
            </a:r>
          </a:p>
        </p:txBody>
      </p:sp>
      <p:sp>
        <p:nvSpPr>
          <p:cNvPr id="8" name="Содержимое 7"/>
          <p:cNvSpPr>
            <a:spLocks noGrp="1"/>
          </p:cNvSpPr>
          <p:nvPr>
            <p:ph idx="1"/>
          </p:nvPr>
        </p:nvSpPr>
        <p:spPr/>
        <p:txBody>
          <a:bodyPr>
            <a:normAutofit/>
          </a:bodyPr>
          <a:lstStyle/>
          <a:p>
            <a:pPr marL="550926" indent="-514350">
              <a:buFont typeface="+mj-lt"/>
              <a:buAutoNum type="arabicParenR"/>
            </a:pPr>
            <a:r>
              <a:rPr lang="ru-RU" dirty="0"/>
              <a:t>повышение </a:t>
            </a:r>
            <a:r>
              <a:rPr lang="ru-RU" dirty="0" err="1"/>
              <a:t>капиталовооруженности</a:t>
            </a:r>
            <a:r>
              <a:rPr lang="ru-RU" dirty="0"/>
              <a:t> труда;</a:t>
            </a:r>
          </a:p>
          <a:p>
            <a:pPr marL="550926" indent="-514350">
              <a:buFont typeface="+mj-lt"/>
              <a:buAutoNum type="arabicParenR"/>
            </a:pPr>
            <a:r>
              <a:rPr lang="ru-RU" dirty="0"/>
              <a:t>прогресс науки и техники;</a:t>
            </a:r>
          </a:p>
          <a:p>
            <a:pPr marL="550926" indent="-514350">
              <a:buFont typeface="+mj-lt"/>
              <a:buAutoNum type="arabicParenR"/>
            </a:pPr>
            <a:r>
              <a:rPr lang="ru-RU" dirty="0"/>
              <a:t>повышение образовательного уровня работников;</a:t>
            </a:r>
          </a:p>
          <a:p>
            <a:pPr marL="550926" indent="-514350">
              <a:buFont typeface="+mj-lt"/>
              <a:buAutoNum type="arabicParenR"/>
            </a:pPr>
            <a:r>
              <a:rPr lang="ru-RU" dirty="0"/>
              <a:t>улучшение методов распределения ограниченных ресурсов;</a:t>
            </a:r>
          </a:p>
          <a:p>
            <a:pPr marL="550926" indent="-514350">
              <a:buFont typeface="+mj-lt"/>
              <a:buAutoNum type="arabicParenR"/>
            </a:pPr>
            <a:r>
              <a:rPr lang="ru-RU" dirty="0"/>
              <a:t>проявление эффекта масштаба производства</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472518" cy="1143000"/>
          </a:xfrm>
        </p:spPr>
        <p:txBody>
          <a:bodyPr>
            <a:normAutofit/>
          </a:bodyPr>
          <a:lstStyle/>
          <a:p>
            <a:pPr algn="ctr"/>
            <a:r>
              <a:rPr lang="ru-RU" dirty="0"/>
              <a:t>Экономика России в будущем – </a:t>
            </a:r>
            <a:br>
              <a:rPr lang="ru-RU" dirty="0"/>
            </a:br>
            <a:r>
              <a:rPr lang="ru-RU" dirty="0"/>
              <a:t>какая  она?</a:t>
            </a:r>
          </a:p>
        </p:txBody>
      </p:sp>
      <p:sp>
        <p:nvSpPr>
          <p:cNvPr id="6" name="Содержимое 5"/>
          <p:cNvSpPr>
            <a:spLocks noGrp="1"/>
          </p:cNvSpPr>
          <p:nvPr>
            <p:ph idx="1"/>
          </p:nvPr>
        </p:nvSpPr>
        <p:spPr>
          <a:xfrm>
            <a:off x="457200" y="1600200"/>
            <a:ext cx="8472518" cy="5257800"/>
          </a:xfrm>
        </p:spPr>
        <p:txBody>
          <a:bodyPr>
            <a:normAutofit/>
          </a:bodyPr>
          <a:lstStyle/>
          <a:p>
            <a:pPr>
              <a:buNone/>
            </a:pPr>
            <a:r>
              <a:rPr lang="ru-RU" dirty="0"/>
              <a:t>   Перелома и ускорения экономического роста ждать не стоит, потому что для этого нужно наладить производство новой, более конкурентоспособной продукции, которая может выйти на внешние рынки либо вытеснить импорт. Но для создания новых мощностей нужны инвестиции, а они в этом году упали – на 1,5% в мелком бизнесе и на 7% по крупному и среднему бизнесу по сравнению с прошлым годом. Это значит, что новые мощности еще даже не начали создаваться. А после возобновления роста инвестиций нужно еще год-полтора, чтобы эти мощности вступили в строй”,</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4294967295"/>
          </p:nvPr>
        </p:nvSpPr>
        <p:spPr>
          <a:xfrm>
            <a:off x="0" y="357188"/>
            <a:ext cx="8786813" cy="6286500"/>
          </a:xfrm>
        </p:spPr>
        <p:txBody>
          <a:bodyPr>
            <a:normAutofit/>
          </a:bodyPr>
          <a:lstStyle/>
          <a:p>
            <a:r>
              <a:rPr lang="ru-RU" b="1" dirty="0">
                <a:solidFill>
                  <a:srgbClr val="00B0F0"/>
                </a:solidFill>
              </a:rPr>
              <a:t>Обеспечение экономического роста и благосостояния народа — ведущая цель цивилизованного государства. </a:t>
            </a:r>
            <a:r>
              <a:rPr lang="ru-RU" dirty="0"/>
              <a:t>Для России первоочередной задачей становится обеспечение высоких темпов экономического роста и повышение на его основе уровня жизни в обществе, а следовательно, и качества человеческого капитала. Этот процесс связан с постоянными и значительными инвестициями государства в социальную сферу. Инвестирование в человеческий капитал приводит к повышению производитель­ности труда, а следовательно, и эффективности производства.</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457200" y="274638"/>
            <a:ext cx="8543956" cy="1143000"/>
          </a:xfrm>
        </p:spPr>
        <p:txBody>
          <a:bodyPr>
            <a:normAutofit/>
          </a:bodyPr>
          <a:lstStyle/>
          <a:p>
            <a:r>
              <a:rPr lang="ru-RU" dirty="0"/>
              <a:t>Человеческий капитал – будущее Российской экономики</a:t>
            </a:r>
          </a:p>
        </p:txBody>
      </p:sp>
      <p:sp>
        <p:nvSpPr>
          <p:cNvPr id="7" name="Содержимое 6"/>
          <p:cNvSpPr>
            <a:spLocks noGrp="1"/>
          </p:cNvSpPr>
          <p:nvPr>
            <p:ph sz="half" idx="1"/>
          </p:nvPr>
        </p:nvSpPr>
        <p:spPr>
          <a:xfrm>
            <a:off x="214282" y="1714488"/>
            <a:ext cx="5072098" cy="4714908"/>
          </a:xfrm>
        </p:spPr>
        <p:txBody>
          <a:bodyPr>
            <a:normAutofit/>
          </a:bodyPr>
          <a:lstStyle/>
          <a:p>
            <a:r>
              <a:rPr lang="ru-RU" dirty="0"/>
              <a:t>В настоящее время вопросы молодежной политики приобретают особую актуальность. </a:t>
            </a:r>
          </a:p>
          <a:p>
            <a:r>
              <a:rPr lang="ru-RU" dirty="0"/>
              <a:t>Если в предыдущее десятилетие численность молодежи росла, то вплоть до 2025 г. ее численность будет снижаться в силу демографических  причин, причем это снижение по отношению к 2012 г. будет драматическим – более чем на четверть. </a:t>
            </a:r>
          </a:p>
          <a:p>
            <a:r>
              <a:rPr lang="ru-RU" dirty="0"/>
              <a:t>Особенно сильное снижение численности молодежи будет в самых продуктивных и с экономической, и с социальной точек зрения возрастах – 23‑28 лет – от 35 до 50%.</a:t>
            </a:r>
          </a:p>
          <a:p>
            <a:endParaRPr lang="ru-RU" dirty="0"/>
          </a:p>
        </p:txBody>
      </p:sp>
      <p:pic>
        <p:nvPicPr>
          <p:cNvPr id="10" name="Содержимое 9" descr="Люди.jpg"/>
          <p:cNvPicPr>
            <a:picLocks noGrp="1" noChangeAspect="1"/>
          </p:cNvPicPr>
          <p:nvPr>
            <p:ph sz="half" idx="2"/>
          </p:nvPr>
        </p:nvPicPr>
        <p:blipFill>
          <a:blip r:embed="rId2" cstate="print"/>
          <a:stretch>
            <a:fillRect/>
          </a:stretch>
        </p:blipFill>
        <p:spPr>
          <a:xfrm>
            <a:off x="4629150" y="2543969"/>
            <a:ext cx="3886200" cy="291465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82" y="274638"/>
            <a:ext cx="8715436" cy="2940048"/>
          </a:xfrm>
        </p:spPr>
        <p:txBody>
          <a:bodyPr>
            <a:normAutofit/>
          </a:bodyPr>
          <a:lstStyle/>
          <a:p>
            <a:r>
              <a:rPr lang="ru-RU" sz="2800" b="1" dirty="0"/>
              <a:t>На карту в ближайшем будущем будут поставлены и экономический рост, без которого невозможно повышение благосостояния населения, и само воспроизводство населения в России. </a:t>
            </a:r>
            <a:br>
              <a:rPr lang="ru-RU" sz="2400" dirty="0"/>
            </a:br>
            <a:endParaRPr lang="ru-RU" sz="2400" dirty="0"/>
          </a:p>
        </p:txBody>
      </p:sp>
      <p:pic>
        <p:nvPicPr>
          <p:cNvPr id="7" name="Содержимое 6" descr="1.jpg"/>
          <p:cNvPicPr>
            <a:picLocks noGrp="1" noChangeAspect="1"/>
          </p:cNvPicPr>
          <p:nvPr>
            <p:ph idx="1"/>
          </p:nvPr>
        </p:nvPicPr>
        <p:blipFill>
          <a:blip r:embed="rId2" cstate="print"/>
          <a:stretch>
            <a:fillRect/>
          </a:stretch>
        </p:blipFill>
        <p:spPr>
          <a:xfrm>
            <a:off x="3395662" y="3286919"/>
            <a:ext cx="2352675" cy="142875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274638"/>
            <a:ext cx="8472518" cy="1368412"/>
          </a:xfrm>
        </p:spPr>
        <p:txBody>
          <a:bodyPr>
            <a:noAutofit/>
          </a:bodyPr>
          <a:lstStyle/>
          <a:p>
            <a:pPr algn="ctr"/>
            <a:r>
              <a:rPr lang="ru-RU" sz="3200" b="1" dirty="0">
                <a:solidFill>
                  <a:srgbClr val="FFFF00"/>
                </a:solidFill>
              </a:rPr>
              <a:t>На первый план выходит рост человеческого капитала молодежи, что потребует:</a:t>
            </a:r>
            <a:br>
              <a:rPr lang="ru-RU" sz="3200" b="1" dirty="0">
                <a:solidFill>
                  <a:schemeClr val="accent3">
                    <a:lumMod val="60000"/>
                    <a:lumOff val="40000"/>
                  </a:schemeClr>
                </a:solidFill>
              </a:rPr>
            </a:br>
            <a:endParaRPr lang="ru-RU" sz="3200" b="1" dirty="0">
              <a:solidFill>
                <a:schemeClr val="accent3">
                  <a:lumMod val="60000"/>
                  <a:lumOff val="40000"/>
                </a:schemeClr>
              </a:solidFill>
            </a:endParaRPr>
          </a:p>
        </p:txBody>
      </p:sp>
      <p:sp>
        <p:nvSpPr>
          <p:cNvPr id="3" name="Содержимое 2"/>
          <p:cNvSpPr>
            <a:spLocks noGrp="1"/>
          </p:cNvSpPr>
          <p:nvPr>
            <p:ph idx="1"/>
          </p:nvPr>
        </p:nvSpPr>
        <p:spPr>
          <a:xfrm>
            <a:off x="457200" y="1600200"/>
            <a:ext cx="8186766" cy="5043510"/>
          </a:xfrm>
        </p:spPr>
        <p:txBody>
          <a:bodyPr>
            <a:normAutofit/>
          </a:bodyPr>
          <a:lstStyle/>
          <a:p>
            <a:pPr lvl="0">
              <a:buNone/>
            </a:pPr>
            <a:r>
              <a:rPr lang="ru-RU" dirty="0"/>
              <a:t>1) существенного роста образованности молодежи;</a:t>
            </a:r>
          </a:p>
          <a:p>
            <a:pPr lvl="0">
              <a:buNone/>
            </a:pPr>
            <a:r>
              <a:rPr lang="ru-RU" dirty="0"/>
              <a:t>2) наращивания молодежью социальных и экономических компетенций, общего уровня компетентности;</a:t>
            </a:r>
          </a:p>
          <a:p>
            <a:pPr lvl="0">
              <a:buNone/>
            </a:pPr>
            <a:r>
              <a:rPr lang="ru-RU" dirty="0"/>
              <a:t>3) повышения культуры и дисциплины труда, производительности труда;</a:t>
            </a:r>
          </a:p>
          <a:p>
            <a:pPr lvl="0">
              <a:buNone/>
            </a:pPr>
            <a:r>
              <a:rPr lang="ru-RU" dirty="0"/>
              <a:t>4) роста гражданской ответственности, ответственности за выполняемую работу.</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01080" cy="1143000"/>
          </a:xfrm>
        </p:spPr>
        <p:txBody>
          <a:bodyPr>
            <a:normAutofit/>
          </a:bodyPr>
          <a:lstStyle/>
          <a:p>
            <a:pPr algn="ctr"/>
            <a:r>
              <a:rPr lang="ru-RU" sz="3200" b="1" dirty="0">
                <a:solidFill>
                  <a:schemeClr val="accent3">
                    <a:lumMod val="60000"/>
                    <a:lumOff val="40000"/>
                  </a:schemeClr>
                </a:solidFill>
              </a:rPr>
              <a:t>Конечной целью долгосрочной молодежной политики 2000 г. -2025 г.</a:t>
            </a:r>
            <a:endParaRPr lang="ru-RU" sz="3200" dirty="0">
              <a:solidFill>
                <a:schemeClr val="accent3">
                  <a:lumMod val="60000"/>
                  <a:lumOff val="40000"/>
                </a:schemeClr>
              </a:solidFill>
            </a:endParaRPr>
          </a:p>
        </p:txBody>
      </p:sp>
      <p:sp>
        <p:nvSpPr>
          <p:cNvPr id="3" name="Содержимое 2"/>
          <p:cNvSpPr>
            <a:spLocks noGrp="1"/>
          </p:cNvSpPr>
          <p:nvPr>
            <p:ph sz="half" idx="1"/>
          </p:nvPr>
        </p:nvSpPr>
        <p:spPr>
          <a:xfrm>
            <a:off x="285720" y="1600200"/>
            <a:ext cx="5429288" cy="5043510"/>
          </a:xfrm>
        </p:spPr>
        <p:txBody>
          <a:bodyPr>
            <a:normAutofit/>
          </a:bodyPr>
          <a:lstStyle/>
          <a:p>
            <a:pPr>
              <a:buNone/>
            </a:pPr>
            <a:r>
              <a:rPr lang="ru-RU" dirty="0"/>
              <a:t>     является наращивание человеческого капитала молодежи, компенсирующего сокращение численности молодежи, и обеспечивающее экономический рост и повышение конкурентоспособности Российской Федерации в глобальном мире.</a:t>
            </a:r>
            <a:br>
              <a:rPr lang="ru-RU" dirty="0"/>
            </a:br>
            <a:endParaRPr lang="ru-RU" dirty="0"/>
          </a:p>
        </p:txBody>
      </p:sp>
      <p:pic>
        <p:nvPicPr>
          <p:cNvPr id="5" name="Содержимое 4" descr="рост 4.jpeg"/>
          <p:cNvPicPr>
            <a:picLocks noGrp="1" noChangeAspect="1"/>
          </p:cNvPicPr>
          <p:nvPr>
            <p:ph sz="half" idx="2"/>
          </p:nvPr>
        </p:nvPicPr>
        <p:blipFill>
          <a:blip r:embed="rId2" cstate="print"/>
          <a:stretch>
            <a:fillRect/>
          </a:stretch>
        </p:blipFill>
        <p:spPr>
          <a:xfrm>
            <a:off x="5834062" y="3286919"/>
            <a:ext cx="1476375" cy="1428750"/>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401080" cy="1143000"/>
          </a:xfrm>
        </p:spPr>
        <p:txBody>
          <a:bodyPr>
            <a:normAutofit/>
          </a:bodyPr>
          <a:lstStyle/>
          <a:p>
            <a:pPr algn="ctr"/>
            <a:r>
              <a:rPr lang="ru-RU" dirty="0"/>
              <a:t>Экономика России в будущем – какой она будет?  </a:t>
            </a:r>
          </a:p>
        </p:txBody>
      </p:sp>
      <p:sp>
        <p:nvSpPr>
          <p:cNvPr id="7" name="Содержимое 6"/>
          <p:cNvSpPr>
            <a:spLocks noGrp="1"/>
          </p:cNvSpPr>
          <p:nvPr>
            <p:ph sz="half" idx="1"/>
          </p:nvPr>
        </p:nvSpPr>
        <p:spPr>
          <a:xfrm>
            <a:off x="457200" y="5143512"/>
            <a:ext cx="8115328" cy="982651"/>
          </a:xfrm>
        </p:spPr>
        <p:txBody>
          <a:bodyPr>
            <a:normAutofit fontScale="92500" lnSpcReduction="20000"/>
          </a:bodyPr>
          <a:lstStyle/>
          <a:p>
            <a:pPr algn="ctr">
              <a:buNone/>
            </a:pPr>
            <a:r>
              <a:rPr lang="ru-RU" sz="4000" i="1" dirty="0"/>
              <a:t>Это зависит от подрастающего поколения – а , значит , от нас!</a:t>
            </a:r>
          </a:p>
          <a:p>
            <a:pPr>
              <a:buNone/>
            </a:pPr>
            <a:endParaRPr lang="ru-RU" dirty="0"/>
          </a:p>
        </p:txBody>
      </p:sp>
      <p:pic>
        <p:nvPicPr>
          <p:cNvPr id="11" name="Содержимое 10" descr="счастье.jpeg"/>
          <p:cNvPicPr>
            <a:picLocks noGrp="1" noChangeAspect="1"/>
          </p:cNvPicPr>
          <p:nvPr>
            <p:ph sz="half" idx="2"/>
          </p:nvPr>
        </p:nvPicPr>
        <p:blipFill>
          <a:blip r:embed="rId2" cstate="print"/>
          <a:stretch>
            <a:fillRect/>
          </a:stretch>
        </p:blipFill>
        <p:spPr>
          <a:xfrm>
            <a:off x="500034" y="2071678"/>
            <a:ext cx="8215370" cy="300039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01080" cy="2297106"/>
          </a:xfrm>
        </p:spPr>
        <p:txBody>
          <a:bodyPr>
            <a:normAutofit/>
          </a:bodyPr>
          <a:lstStyle/>
          <a:p>
            <a:pPr algn="ctr"/>
            <a:r>
              <a:rPr lang="ru-RU" dirty="0"/>
              <a:t>Рассмотрим  статистику экономических показателей России 2003-2013 годы</a:t>
            </a:r>
          </a:p>
        </p:txBody>
      </p:sp>
      <p:pic>
        <p:nvPicPr>
          <p:cNvPr id="8" name="Содержимое 7" descr="i (13).jpg"/>
          <p:cNvPicPr>
            <a:picLocks noGrp="1" noChangeAspect="1"/>
          </p:cNvPicPr>
          <p:nvPr>
            <p:ph idx="1"/>
          </p:nvPr>
        </p:nvPicPr>
        <p:blipFill>
          <a:blip r:embed="rId2" cstate="print"/>
          <a:stretch>
            <a:fillRect/>
          </a:stretch>
        </p:blipFill>
        <p:spPr>
          <a:xfrm>
            <a:off x="3619500" y="3286919"/>
            <a:ext cx="1905000" cy="142875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401080" cy="1214446"/>
          </a:xfrm>
        </p:spPr>
        <p:txBody>
          <a:bodyPr>
            <a:normAutofit/>
          </a:bodyPr>
          <a:lstStyle/>
          <a:p>
            <a:pPr algn="ctr"/>
            <a:r>
              <a:rPr lang="ru-RU" sz="3600" b="1" dirty="0"/>
              <a:t>Население России, млн. человек </a:t>
            </a:r>
            <a:br>
              <a:rPr lang="ru-RU" sz="2200" dirty="0"/>
            </a:br>
            <a:endParaRPr lang="ru-RU" sz="2200" dirty="0"/>
          </a:p>
        </p:txBody>
      </p:sp>
      <p:sp>
        <p:nvSpPr>
          <p:cNvPr id="3" name="Содержимое 2"/>
          <p:cNvSpPr>
            <a:spLocks noGrp="1"/>
          </p:cNvSpPr>
          <p:nvPr>
            <p:ph idx="1"/>
          </p:nvPr>
        </p:nvSpPr>
        <p:spPr/>
        <p:txBody>
          <a:bodyPr/>
          <a:lstStyle/>
          <a:p>
            <a:pPr>
              <a:buNone/>
            </a:pPr>
            <a:br>
              <a:rPr lang="ru-RU" dirty="0"/>
            </a:br>
            <a:endParaRPr lang="ru-RU" dirty="0"/>
          </a:p>
        </p:txBody>
      </p:sp>
      <p:pic>
        <p:nvPicPr>
          <p:cNvPr id="4" name="Рисунок 3" descr="Экономика России: Население России, млн. человек">
            <a:hlinkClick r:id="rId2"/>
          </p:cNvPr>
          <p:cNvPicPr/>
          <p:nvPr/>
        </p:nvPicPr>
        <p:blipFill>
          <a:blip r:embed="rId3" cstate="print"/>
          <a:srcRect/>
          <a:stretch>
            <a:fillRect/>
          </a:stretch>
        </p:blipFill>
        <p:spPr bwMode="auto">
          <a:xfrm>
            <a:off x="714348" y="1643050"/>
            <a:ext cx="8072494" cy="478634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1143000"/>
          </a:xfrm>
        </p:spPr>
        <p:txBody>
          <a:bodyPr>
            <a:normAutofit/>
          </a:bodyPr>
          <a:lstStyle/>
          <a:p>
            <a:r>
              <a:rPr lang="ru-RU" b="1" dirty="0"/>
              <a:t>Темпы роста ВВП России, %</a:t>
            </a:r>
            <a:br>
              <a:rPr lang="ru-RU" dirty="0"/>
            </a:br>
            <a:endParaRPr lang="ru-RU" dirty="0"/>
          </a:p>
        </p:txBody>
      </p:sp>
      <p:pic>
        <p:nvPicPr>
          <p:cNvPr id="4" name="Содержимое 3" descr="Экономика России: Темпы роста ВВП России, %">
            <a:hlinkClick r:id="rId2"/>
          </p:cNvPr>
          <p:cNvPicPr>
            <a:picLocks noGrp="1"/>
          </p:cNvPicPr>
          <p:nvPr>
            <p:ph idx="1"/>
          </p:nvPr>
        </p:nvPicPr>
        <p:blipFill>
          <a:blip r:embed="rId3" cstate="print"/>
          <a:stretch>
            <a:fillRect/>
          </a:stretch>
        </p:blipFill>
        <p:spPr bwMode="auto">
          <a:xfrm>
            <a:off x="2667000" y="2667794"/>
            <a:ext cx="3810000" cy="2667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01080" cy="1439850"/>
          </a:xfrm>
        </p:spPr>
        <p:txBody>
          <a:bodyPr>
            <a:noAutofit/>
          </a:bodyPr>
          <a:lstStyle/>
          <a:p>
            <a:r>
              <a:rPr lang="ru-RU" sz="3600" b="1" dirty="0"/>
              <a:t>Размер номинального ВВП России, млрд. долларов США</a:t>
            </a:r>
            <a:br>
              <a:rPr lang="ru-RU" sz="3600" dirty="0"/>
            </a:br>
            <a:endParaRPr lang="ru-RU" sz="3600" dirty="0"/>
          </a:p>
        </p:txBody>
      </p:sp>
      <p:pic>
        <p:nvPicPr>
          <p:cNvPr id="4" name="Содержимое 3" descr="Экономика России: Размер номинального ВВП России, млрд. долларов США">
            <a:hlinkClick r:id="rId2"/>
          </p:cNvPr>
          <p:cNvPicPr>
            <a:picLocks noGrp="1"/>
          </p:cNvPicPr>
          <p:nvPr>
            <p:ph idx="1"/>
          </p:nvPr>
        </p:nvPicPr>
        <p:blipFill>
          <a:blip r:embed="rId3" cstate="print"/>
          <a:stretch>
            <a:fillRect/>
          </a:stretch>
        </p:blipFill>
        <p:spPr bwMode="auto">
          <a:xfrm>
            <a:off x="2667000" y="2667794"/>
            <a:ext cx="3810000" cy="2667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1143000"/>
          </a:xfrm>
        </p:spPr>
        <p:txBody>
          <a:bodyPr>
            <a:normAutofit/>
          </a:bodyPr>
          <a:lstStyle/>
          <a:p>
            <a:r>
              <a:rPr lang="ru-RU" sz="2800" b="1" dirty="0"/>
              <a:t>Размер ВВП по ППС России, млрд. долларов США</a:t>
            </a:r>
            <a:br>
              <a:rPr lang="ru-RU" sz="2800" dirty="0"/>
            </a:br>
            <a:endParaRPr lang="ru-RU" sz="2800" dirty="0"/>
          </a:p>
        </p:txBody>
      </p:sp>
      <p:pic>
        <p:nvPicPr>
          <p:cNvPr id="4" name="Содержимое 3" descr="Экономика России: Размер ВВП по ППС России, млрд. долларов США">
            <a:hlinkClick r:id="rId2"/>
          </p:cNvPr>
          <p:cNvPicPr>
            <a:picLocks noGrp="1"/>
          </p:cNvPicPr>
          <p:nvPr>
            <p:ph idx="1"/>
          </p:nvPr>
        </p:nvPicPr>
        <p:blipFill>
          <a:blip r:embed="rId3" cstate="print"/>
          <a:stretch>
            <a:fillRect/>
          </a:stretch>
        </p:blipFill>
        <p:spPr bwMode="auto">
          <a:xfrm>
            <a:off x="2667000" y="2667794"/>
            <a:ext cx="3810000" cy="2667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01080" cy="1143000"/>
          </a:xfrm>
        </p:spPr>
        <p:txBody>
          <a:bodyPr>
            <a:noAutofit/>
          </a:bodyPr>
          <a:lstStyle/>
          <a:p>
            <a:r>
              <a:rPr lang="ru-RU" sz="3200" b="1" dirty="0"/>
              <a:t>Темпы роста объема промышленного производства России, %</a:t>
            </a:r>
            <a:br>
              <a:rPr lang="ru-RU" sz="3200" dirty="0"/>
            </a:br>
            <a:endParaRPr lang="ru-RU" sz="3200" dirty="0"/>
          </a:p>
        </p:txBody>
      </p:sp>
      <p:pic>
        <p:nvPicPr>
          <p:cNvPr id="4" name="Содержимое 3" descr="Экономика России: Темпы роста объема промышленного производства России, %">
            <a:hlinkClick r:id="rId2"/>
          </p:cNvPr>
          <p:cNvPicPr>
            <a:picLocks noGrp="1"/>
          </p:cNvPicPr>
          <p:nvPr>
            <p:ph idx="1"/>
          </p:nvPr>
        </p:nvPicPr>
        <p:blipFill>
          <a:blip r:embed="rId3" cstate="print"/>
          <a:stretch>
            <a:fillRect/>
          </a:stretch>
        </p:blipFill>
        <p:spPr bwMode="auto">
          <a:xfrm>
            <a:off x="2667000" y="2667794"/>
            <a:ext cx="3810000" cy="2667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01080" cy="1143000"/>
          </a:xfrm>
        </p:spPr>
        <p:txBody>
          <a:bodyPr>
            <a:normAutofit/>
          </a:bodyPr>
          <a:lstStyle/>
          <a:p>
            <a:pPr algn="ctr"/>
            <a:r>
              <a:rPr lang="ru-RU" b="1" dirty="0"/>
              <a:t>Инфляция России, %</a:t>
            </a:r>
            <a:br>
              <a:rPr lang="ru-RU" dirty="0"/>
            </a:br>
            <a:endParaRPr lang="ru-RU" dirty="0"/>
          </a:p>
        </p:txBody>
      </p:sp>
      <p:pic>
        <p:nvPicPr>
          <p:cNvPr id="4" name="Содержимое 3" descr="Экономика России: Инфляция России, %">
            <a:hlinkClick r:id="rId2"/>
          </p:cNvPr>
          <p:cNvPicPr>
            <a:picLocks noGrp="1"/>
          </p:cNvPicPr>
          <p:nvPr>
            <p:ph idx="1"/>
          </p:nvPr>
        </p:nvPicPr>
        <p:blipFill>
          <a:blip r:embed="rId3" cstate="print"/>
          <a:stretch>
            <a:fillRect/>
          </a:stretch>
        </p:blipFill>
        <p:spPr bwMode="auto">
          <a:xfrm>
            <a:off x="2667000" y="2667794"/>
            <a:ext cx="3810000" cy="2667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839</TotalTime>
  <Words>656</Words>
  <Application>Microsoft Office PowerPoint</Application>
  <PresentationFormat>Экран (4:3)</PresentationFormat>
  <Paragraphs>47</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Calibri</vt:lpstr>
      <vt:lpstr>Calibri Light</vt:lpstr>
      <vt:lpstr>Wingdings</vt:lpstr>
      <vt:lpstr>Тема Office</vt:lpstr>
      <vt:lpstr>Экономика России в будущем – какая она?</vt:lpstr>
      <vt:lpstr>Презентация PowerPoint</vt:lpstr>
      <vt:lpstr>Рассмотрим  статистику экономических показателей России 2003-2013 годы</vt:lpstr>
      <vt:lpstr>Население России, млн. человек  </vt:lpstr>
      <vt:lpstr>Темпы роста ВВП России, % </vt:lpstr>
      <vt:lpstr>Размер номинального ВВП России, млрд. долларов США </vt:lpstr>
      <vt:lpstr>Размер ВВП по ППС России, млрд. долларов США </vt:lpstr>
      <vt:lpstr>Темпы роста объема промышленного производства России, % </vt:lpstr>
      <vt:lpstr>Инфляция России, % </vt:lpstr>
      <vt:lpstr>Уровень безработицы России, % </vt:lpstr>
      <vt:lpstr>Объем экспорта России, млрд. долларов США </vt:lpstr>
      <vt:lpstr>Объем импорта России, млрд. долларов США </vt:lpstr>
      <vt:lpstr>Государственный долг России, % к ВВП </vt:lpstr>
      <vt:lpstr>Цель любого государства- улучшение благосостояния своего народа и обеспечение безопасной жизнедеятельности</vt:lpstr>
      <vt:lpstr>Основным экономическим показателем благосостояния народа является экономический рост</vt:lpstr>
      <vt:lpstr>Экономический рост- устойчивое увеличение   на протяжении  длительного периода времени производственных возможностей страны и совокупного объема производства товаров и услуг</vt:lpstr>
      <vt:lpstr>Экономический рост  - увеличение год от года предложения товаров и услуг </vt:lpstr>
      <vt:lpstr>Экономический рост  - стабильное увеличение валового внутреннего продукта страны  </vt:lpstr>
      <vt:lpstr>Экономический рост-  устойчивое увеличение    благосостояния народа страны</vt:lpstr>
      <vt:lpstr>Основная цель экономического роста -</vt:lpstr>
      <vt:lpstr>Необходимость экономического роста сегодня признана всеми. Проблема обеспечения экономического роста и его высоких темпов особенно актуальна для России. </vt:lpstr>
      <vt:lpstr>Факторы, влияющие  на экономический рост:</vt:lpstr>
      <vt:lpstr>Экономика России в будущем –  какая  она?</vt:lpstr>
      <vt:lpstr>Презентация PowerPoint</vt:lpstr>
      <vt:lpstr>Человеческий капитал – будущее Российской экономики</vt:lpstr>
      <vt:lpstr>На карту в ближайшем будущем будут поставлены и экономический рост, без которого невозможно повышение благосостояния населения, и само воспроизводство населения в России.  </vt:lpstr>
      <vt:lpstr>На первый план выходит рост человеческого капитала молодежи, что потребует: </vt:lpstr>
      <vt:lpstr>Конечной целью долгосрочной молодежной политики 2000 г. -2025 г.</vt:lpstr>
      <vt:lpstr>Экономика России в будущем – какой она будет?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Lenovo</cp:lastModifiedBy>
  <cp:revision>93</cp:revision>
  <dcterms:modified xsi:type="dcterms:W3CDTF">2020-05-06T14:44:12Z</dcterms:modified>
</cp:coreProperties>
</file>