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1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18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7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97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87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90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41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38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9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1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05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67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Экономический кризис 1998 года. </a:t>
            </a:r>
          </a:p>
        </p:txBody>
      </p:sp>
    </p:spTree>
    <p:extLst>
      <p:ext uri="{BB962C8B-B14F-4D97-AF65-F5344CB8AC3E}">
        <p14:creationId xmlns:p14="http://schemas.microsoft.com/office/powerpoint/2010/main" val="4251909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Причины кризиса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/>
              <a:t>Отсутствие у Правительства средств для погашения долгов;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Завышение доходности ГКО — ОФЗ;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 Макроэкономическая политика «валютного коридора».</a:t>
            </a:r>
          </a:p>
        </p:txBody>
      </p:sp>
    </p:spTree>
    <p:extLst>
      <p:ext uri="{BB962C8B-B14F-4D97-AF65-F5344CB8AC3E}">
        <p14:creationId xmlns:p14="http://schemas.microsoft.com/office/powerpoint/2010/main" val="400977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стабилизационных мер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Дефолт 1998 года был неожиданным для некоторых западных инвесторов, руководствовавшихся принципом «Россия — большая, ей не дадут упасть». Летом 1998 года в сложных переговорах с МВФ и Мировым банком России удалось согласовать пакет мер финансовой стабилизации и необходимые для этого ресурсы в объёме 25 млрд долларов. Однако Госдума, контролируемая коммунистами, отказалась его принять. Сборы в бюджет не покрывали даже процентных платежей по государственному долгу.</a:t>
            </a:r>
          </a:p>
        </p:txBody>
      </p:sp>
    </p:spTree>
    <p:extLst>
      <p:ext uri="{BB962C8B-B14F-4D97-AF65-F5344CB8AC3E}">
        <p14:creationId xmlns:p14="http://schemas.microsoft.com/office/powerpoint/2010/main" val="379982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060847"/>
            <a:ext cx="7833193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Особенностью стабилизационных мер являлось то, что обычно государство объявляет дефолт по внешним долгам, а не по долгу, номинированному в национальной валюте. В данном случае был объявлен дефолт по ГКО, доходность по которым непосредственно перед кризисом достигала 140 % годовых. В декабре 1997 года аналогичное решение было принято в Южной Корее и дало в целом положительные результаты. Обычной практикой в других странах являлись понижение доходности по государственным долгам и эмиссия денег, выплата долга обесцененной национальной валютой.</a:t>
            </a:r>
          </a:p>
        </p:txBody>
      </p:sp>
    </p:spTree>
    <p:extLst>
      <p:ext uri="{BB962C8B-B14F-4D97-AF65-F5344CB8AC3E}">
        <p14:creationId xmlns:p14="http://schemas.microsoft.com/office/powerpoint/2010/main" val="2745086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Последствия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Экономический кризис был крахом макроэкономической политики российских властей, проводившейся в 1992—1998 годах. Экономика России получила тяжёлый удар, в результате которого в несколько раз девальвировался российский рубль, произошёл значительный спад производства и уровня жизни населения, резкий скачок инфляции. </a:t>
            </a:r>
            <a:r>
              <a:rPr lang="ru-RU" dirty="0" err="1"/>
              <a:t>Послекризисный</a:t>
            </a:r>
            <a:r>
              <a:rPr lang="ru-RU" dirty="0"/>
              <a:t> спад в России был краткосрочным и вскоре сменился масштабным экономическим ростом. Значительную роль в этом росте сыграли изменения в макроэкономической политике российских властей, произошедшие после смены состава правительства и руководства Центробанка.</a:t>
            </a:r>
          </a:p>
        </p:txBody>
      </p:sp>
    </p:spTree>
    <p:extLst>
      <p:ext uri="{BB962C8B-B14F-4D97-AF65-F5344CB8AC3E}">
        <p14:creationId xmlns:p14="http://schemas.microsoft.com/office/powerpoint/2010/main" val="2998903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Власти полностью отказались от практики ограничения денежного предложения за счёт невыплат зарплат, пенсий, а также невыполнения обязательств по госзаказу и т. п. Так, с III квартала 1998 года по I квартал 2000 года объём задолженности по зарплатам бюджетникам сократился почти в три раза. Это способствовало нормализации ситуации в финансовой сфере и росту доверия к действиям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2105913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Антикризисные меры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Действенной антикризисной мерой, осуществлённой российским правительством в первое время после дефолта, стало сдерживание роста цен на продукцию естественных монополий (электроэнергетики, ж/д транспорта и т. д.). В результате темпы повышения этих цен почти в два раза отставали от темпов инфляции по экономике в целом. Это стало дополнительным толчком экономическому росту и способствовало замедлению инфляции.</a:t>
            </a:r>
          </a:p>
        </p:txBody>
      </p:sp>
    </p:spTree>
    <p:extLst>
      <p:ext uri="{BB962C8B-B14F-4D97-AF65-F5344CB8AC3E}">
        <p14:creationId xmlns:p14="http://schemas.microsoft.com/office/powerpoint/2010/main" val="3616937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на другие страны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Кризис в России оказал значительное влияние на экономическую ситуацию в ряде стран, прежде всего через сокращение экспорта этих стран в Россию.</a:t>
            </a:r>
          </a:p>
          <a:p>
            <a:pPr marL="0" indent="0">
              <a:buNone/>
            </a:pPr>
            <a:r>
              <a:rPr lang="ru-RU" dirty="0"/>
              <a:t>Была проведена девальвация национальных валют на Украине и в Казахстане. Замедлились темпы роста экономики в таких странах, как Белоруссия, Молдавия, Грузия, Литва, Латвия, Эстония. Произошёл обвал на фондовом рынке США.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12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39823A-258E-42E2-9184-1F274BA10276}"/>
              </a:ext>
            </a:extLst>
          </p:cNvPr>
          <p:cNvSpPr txBox="1"/>
          <p:nvPr/>
        </p:nvSpPr>
        <p:spPr>
          <a:xfrm>
            <a:off x="935596" y="620688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Изучить лекцию, ответить на вопросы письменно.</a:t>
            </a:r>
          </a:p>
          <a:p>
            <a:pPr marL="342900" indent="-342900">
              <a:buAutoNum type="arabicPeriod"/>
            </a:pPr>
            <a:r>
              <a:rPr lang="ru-RU" sz="2800" dirty="0"/>
              <a:t>Что способствовало ухудшению финансовой обстановки?</a:t>
            </a:r>
          </a:p>
          <a:p>
            <a:pPr marL="342900" indent="-342900">
              <a:buAutoNum type="arabicPeriod"/>
            </a:pPr>
            <a:r>
              <a:rPr lang="ru-RU" sz="2800" dirty="0"/>
              <a:t>Назовите основные причины кризиса?</a:t>
            </a:r>
          </a:p>
          <a:p>
            <a:pPr marL="342900" indent="-342900">
              <a:buAutoNum type="arabicPeriod"/>
            </a:pPr>
            <a:r>
              <a:rPr lang="ru-RU" sz="2800" dirty="0"/>
              <a:t>Каковы экономические и социальные последствия кризиса?</a:t>
            </a:r>
          </a:p>
          <a:p>
            <a:pPr marL="342900" indent="-342900">
              <a:buAutoNum type="arabicPeriod"/>
            </a:pPr>
            <a:r>
              <a:rPr lang="ru-RU" sz="2800" dirty="0"/>
              <a:t>Какие антикризисные меры были приняты?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852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404664"/>
            <a:ext cx="754380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Экономический кризис 1998 года в России был одним из самых тяжёлых экономических кризисов в истории России.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5112568" cy="3415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82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Финансовая ситуация в России в 1995 – 1998 годах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 качестве основной антиинфляционной меры использовалось сокращение денежного предложения, в том числе за счёт массовых невыплат зарплат и пенсий, невыполнения обязательств по госзаказу и перед бюджетными организациями;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Применение завышенного курса рубля с целью сокращения инфляции;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Финансирование дефицита госбюджета за счёт наращивания государственного долга.;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Сохранение высоких налоговых ставок для поддержания доходов госбюджета.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211619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Состояние экономики перед кризисом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Следствием проводившейся в те годы макроэкономической политики стали, в частности, спад производства и значительный отток капитала из страны. На фоне этих процессов происходило ухудшение финансовой ситуации, в том числе постоянно увеличивался внутренний и внешний долг и сокращались возможности по его финансированию.</a:t>
            </a:r>
          </a:p>
        </p:txBody>
      </p:sp>
    </p:spTree>
    <p:extLst>
      <p:ext uri="{BB962C8B-B14F-4D97-AF65-F5344CB8AC3E}">
        <p14:creationId xmlns:p14="http://schemas.microsoft.com/office/powerpoint/2010/main" val="298378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Ухудшение финансовой ситуации с конца 1997 года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Резкому ухудшению и без того непростой финансовой ситуации в России способствовали внешние факторы: кризис в странах Юго-Восточной Азии, разразившийся в середине 1997 года, а также резкое падение мировых цен на энергоносители, которые составляют значительную часть российского экспорта.</a:t>
            </a:r>
          </a:p>
          <a:p>
            <a:pPr marL="0" indent="0">
              <a:buNone/>
            </a:pPr>
            <a:r>
              <a:rPr lang="ru-RU" dirty="0"/>
              <a:t>В конце 1997 года стали быстро расти ставки по кредитам и государственным обязательствам, начал падать фондовый рынок. К августу 1998 года власти утратили ресурсы для финансирования краткосрочного государственного долга и удержания курса рубля</a:t>
            </a:r>
          </a:p>
        </p:txBody>
      </p:sp>
    </p:spTree>
    <p:extLst>
      <p:ext uri="{BB962C8B-B14F-4D97-AF65-F5344CB8AC3E}">
        <p14:creationId xmlns:p14="http://schemas.microsoft.com/office/powerpoint/2010/main" val="24240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Технический дефолт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14 августа 1998 года Президент РФ Б. Н. Ельцин заявил: «Девальвации не будет. Это я заявляю четко и твердо. И я тут не просто фантазирую, это все просчитано…» Но уже через три дня, 17 августа 1998 года Правительство России и Центральный банк объявили о техническом дефолте по основным видам государственных ценных бумаг и о переходе к плавающему курсу рубля в рамках резко расширенного валютного коридора (его границы были расширены до 6 - 9,5 рублей за доллар США).</a:t>
            </a:r>
          </a:p>
        </p:txBody>
      </p:sp>
    </p:spTree>
    <p:extLst>
      <p:ext uri="{BB962C8B-B14F-4D97-AF65-F5344CB8AC3E}">
        <p14:creationId xmlns:p14="http://schemas.microsoft.com/office/powerpoint/2010/main" val="190200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828567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4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00099" y="1772816"/>
            <a:ext cx="754380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Одним из решений Правительства РФ явилось решение о реструктуризации государственного долга по государственным облигациям (ГКО-ОФЗ), что фактически означало технический дефолт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8797429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822</Words>
  <Application>Microsoft Office PowerPoint</Application>
  <PresentationFormat>Экран (4:3)</PresentationFormat>
  <Paragraphs>36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Wingdings</vt:lpstr>
      <vt:lpstr>Ретро</vt:lpstr>
      <vt:lpstr>Экономический кризис 1998 года. </vt:lpstr>
      <vt:lpstr>Презентация PowerPoint</vt:lpstr>
      <vt:lpstr>Презентация PowerPoint</vt:lpstr>
      <vt:lpstr>Финансовая ситуация в России в 1995 – 1998 годах</vt:lpstr>
      <vt:lpstr>Состояние экономики перед кризисом</vt:lpstr>
      <vt:lpstr>Ухудшение финансовой ситуации с конца 1997 года</vt:lpstr>
      <vt:lpstr>Технический дефолт</vt:lpstr>
      <vt:lpstr>Презентация PowerPoint</vt:lpstr>
      <vt:lpstr>Презентация PowerPoint</vt:lpstr>
      <vt:lpstr>Причины кризиса</vt:lpstr>
      <vt:lpstr>Особенности стабилизационных мер</vt:lpstr>
      <vt:lpstr>Презентация PowerPoint</vt:lpstr>
      <vt:lpstr>Последствия</vt:lpstr>
      <vt:lpstr>Презентация PowerPoint</vt:lpstr>
      <vt:lpstr>Антикризисные меры</vt:lpstr>
      <vt:lpstr>Влияние на другие страны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кризис 1998 года.</dc:title>
  <dc:creator>1</dc:creator>
  <cp:lastModifiedBy>Lenovo</cp:lastModifiedBy>
  <cp:revision>8</cp:revision>
  <dcterms:created xsi:type="dcterms:W3CDTF">2013-11-13T12:22:59Z</dcterms:created>
  <dcterms:modified xsi:type="dcterms:W3CDTF">2020-03-26T05:23:56Z</dcterms:modified>
</cp:coreProperties>
</file>