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92" r:id="rId2"/>
    <p:sldId id="295" r:id="rId3"/>
    <p:sldId id="294" r:id="rId4"/>
    <p:sldId id="293" r:id="rId5"/>
    <p:sldId id="256" r:id="rId6"/>
    <p:sldId id="288" r:id="rId7"/>
    <p:sldId id="257" r:id="rId8"/>
    <p:sldId id="258" r:id="rId9"/>
    <p:sldId id="266" r:id="rId10"/>
    <p:sldId id="259" r:id="rId11"/>
    <p:sldId id="261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8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91" r:id="rId32"/>
    <p:sldId id="283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54126F-E65A-441A-95E1-CFD18CDAF1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A3345-C701-4261-A270-4F756539B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9B7946F-5A7A-48CA-8C90-51CFF26FF803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63B21B-2439-45F2-A7CD-87E41CB081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09EB64-A3AE-41B4-9EA9-01D862AA84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5CDC8C-CA1F-41F7-88CC-5EC2DC92F1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80A49E-F2C1-4361-AA6E-680899DA7ACC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DE92AD-BDC0-485D-9D6C-26837AE7B823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3B9F42-8F4C-4FE5-97D2-E25C9D6487A7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DD6201-FF4F-46F1-A884-972F0339B93E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BE4588-7FC5-4D4F-AFE1-9F129B1BBEA7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Скругленный прямоугольник 25">
            <a:extLst>
              <a:ext uri="{FF2B5EF4-FFF2-40B4-BE49-F238E27FC236}">
                <a16:creationId xmlns:a16="http://schemas.microsoft.com/office/drawing/2014/main" id="{A216B665-2520-4430-A4E3-EF6E89A9C57B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Скругленный прямоугольник 26">
            <a:extLst>
              <a:ext uri="{FF2B5EF4-FFF2-40B4-BE49-F238E27FC236}">
                <a16:creationId xmlns:a16="http://schemas.microsoft.com/office/drawing/2014/main" id="{581D5DDA-1EEE-4D36-8866-C44159AC24AE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893620-76AB-4C12-B52E-7AC1178A9FB7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DBD46E-12C2-49A3-953C-020AA1FDC32D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CB6074-B145-4C55-BD82-EF69EBEDEA24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DC5FD90-DAAA-40BE-9E77-9A8EA9E815EB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:a16="http://schemas.microsoft.com/office/drawing/2014/main" id="{343BA05C-CDF7-42AD-B69A-A0497A1E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847C-3C66-4B52-8116-6A5EFB79E53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:a16="http://schemas.microsoft.com/office/drawing/2014/main" id="{280C11FA-89CC-45B6-B8BA-F0CBE24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>
            <a:extLst>
              <a:ext uri="{FF2B5EF4-FFF2-40B4-BE49-F238E27FC236}">
                <a16:creationId xmlns:a16="http://schemas.microsoft.com/office/drawing/2014/main" id="{52900E2A-9F3D-4EA1-BA46-CEECCA1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E37B18-92BC-43E4-B354-F98C3D173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85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128C3081-9EEE-48B2-B0ED-3B37ADBE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EFCC-D507-4F22-8487-0A12C68E6D8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480E7997-5423-41DA-B8DF-1EE751BA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54EF372C-D8B4-4C6A-A42B-404654D8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2E55-1AFB-4FE6-8539-5251960347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365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EEE07114-3CE9-4A05-9362-8474441D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CE30-25F6-4080-84EE-C4DC493592AE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C054A9FA-0A99-41B4-A6DB-89F3649B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CD99E163-9289-4531-A168-D5B93D65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418A-BF89-4013-9BA9-80A79AFB2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4704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9C17C7E6-5C8A-4330-9FA1-C58BD661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6F0C-33B0-4961-9F46-9B479522AB35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D7EAD7B-78F3-4C45-9CE9-F4C159D4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7AF4A8F9-0F67-44C9-87A4-F120BE0B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082E0-458F-4C2D-82AC-14791DA5F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8295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DFCF29A0-F961-4C6A-BC83-416DCCCF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79CD-3DA6-4597-B7DD-1BF40B2853B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F328FF5-3CAC-4BCE-BA11-BA9610E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D5159AC2-2886-4562-9E5D-0EDFB279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57201-D59B-429C-82AC-B92369E58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4301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9EBBFBCB-7DC9-4A8E-A900-1208BA1E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82B1-9AF2-4120-B4B0-4EBE2A6D3C9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F8058F2F-8F36-4B68-8F7D-9D133DF3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57C55B6C-54B8-441C-8029-F8015349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E0D7D-2580-4A9B-BF81-799274AA46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577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:a16="http://schemas.microsoft.com/office/drawing/2014/main" id="{A6E38874-491D-4248-A1DF-78703E3E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409C68-3B8B-4D56-A3CC-43E13647720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id="{EC3F89DF-1B17-469D-AE1E-D00679A6A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CAE66-BB24-400A-8F73-69CFA66034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:a16="http://schemas.microsoft.com/office/drawing/2014/main" id="{54DE550D-389C-466F-87F8-C31D480FDB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140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244F4C-E7E3-4EF0-8FDE-C1C4EE85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45C4-8943-449D-8704-4E05F33D176F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A1A318-3465-475C-A032-C8A8D751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341689-CE47-4706-A6A6-297FF579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532CB-D1FA-4656-B919-A8FAECB92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2314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2676258D-5DE4-4153-A32D-4484DFFE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5049-7FE8-48A2-AE4D-366F78848F6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E441AE-00C1-4E2E-B522-D8021420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A54A7270-5456-485A-9BC9-652AF23A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CEA9-6F61-4D25-9393-EBE1D493EF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4801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47A44B27-14DA-44DC-8A85-C82D0DF9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3762-CB1C-49F7-BB9A-C042E47542A9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46837FEF-341B-4A81-BD3E-FE5E4214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13904CBD-163A-4296-9A27-7F9A518B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4CE5E-173F-4A54-BC57-28B16CBAC9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8215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F29D3AF4-4D8A-4C9A-9245-F7623C43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63A3-CFED-4080-8016-A49863F5432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67470FB4-105A-44EF-BE32-C5524A94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33F7F66E-CE67-44D4-9316-71A399A6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F7E5-DFBE-42B7-98D5-D6E39D7C9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714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2F0473A-CE52-4702-8600-3B3C638DB69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ABAED23-ADC6-4F0F-98B2-27168DF22CCB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FCEBD6A-8B94-4A7D-9887-66745A55B939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BE312AF-EB3A-4724-ACF8-F70448D8B14D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A052C9C-258D-4620-9572-CE693F15243B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2BECF44-65B5-4304-85C3-889F38505AAC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A9E70B5C-19FD-4BEB-8960-978BC8E64A5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C4524A5-777D-49BD-9F53-C7BEA23E975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3B80CC-5670-4225-A852-75E21C630F67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B9867CE-2421-4D13-AEA1-9F49B11796D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1BB8DF9-E723-4558-A23E-9A4533F89C2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970D8CA-2042-4283-8B0D-05B18727186B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C98F2AF-016C-47B8-9B94-2FA5E4160129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Заголовок 21">
            <a:extLst>
              <a:ext uri="{FF2B5EF4-FFF2-40B4-BE49-F238E27FC236}">
                <a16:creationId xmlns:a16="http://schemas.microsoft.com/office/drawing/2014/main" id="{78B68534-7E04-481D-A477-C0DADD42DC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0" name="Текст 12">
            <a:extLst>
              <a:ext uri="{FF2B5EF4-FFF2-40B4-BE49-F238E27FC236}">
                <a16:creationId xmlns:a16="http://schemas.microsoft.com/office/drawing/2014/main" id="{3A1AFB28-C853-4506-A1EB-E93E6C655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93E2C0ED-B521-4692-8559-CA2316E13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A1A7AA5E-E004-46F0-B23D-BA9CE4CFFB2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D89ED-7363-4293-91FB-8BC0746B3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A3C54AC-9682-4DBE-9446-5ECF9009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fld id="{4314FFFF-5BE8-49FC-BCE8-C7038F6E3C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59" r:id="rId4"/>
    <p:sldLayoutId id="2147483866" r:id="rId5"/>
    <p:sldLayoutId id="2147483867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gif"/><Relationship Id="rId7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gi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2.gif"/><Relationship Id="rId7" Type="http://schemas.openxmlformats.org/officeDocument/2006/relationships/image" Target="../media/image25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44.png"/><Relationship Id="rId10" Type="http://schemas.openxmlformats.org/officeDocument/2006/relationships/image" Target="../media/image45.gif"/><Relationship Id="rId4" Type="http://schemas.openxmlformats.org/officeDocument/2006/relationships/image" Target="../media/image43.gif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7.gif"/><Relationship Id="rId7" Type="http://schemas.openxmlformats.org/officeDocument/2006/relationships/image" Target="../media/image50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A0983E97-DE15-4CB5-B41A-CAAF4551B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altLang="ru-RU"/>
              <a:t>Глобальные экономические проблемы</a:t>
            </a:r>
          </a:p>
        </p:txBody>
      </p:sp>
      <p:sp>
        <p:nvSpPr>
          <p:cNvPr id="6147" name="Подзаголовок 2">
            <a:extLst>
              <a:ext uri="{FF2B5EF4-FFF2-40B4-BE49-F238E27FC236}">
                <a16:creationId xmlns:a16="http://schemas.microsoft.com/office/drawing/2014/main" id="{DCB14F73-19C1-4513-B6A0-1AD0B9A8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endParaRPr lang="ru-RU" alt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0C4A097-06D3-4D2A-AC04-8B554403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развития человеческого потенциала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F152879C-C640-4C05-8DF7-8A2F8FB0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93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1) средняя ожидаемая продолжительность жизни людей;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2) уровень образованности;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3) реальная величина средних доходов жителей.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D588768-7B6A-4492-BA9A-35185068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десятку стран мира по величине ИРЧП входили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40B776-1023-4181-8A1F-B9F9092D3277}"/>
              </a:ext>
            </a:extLst>
          </p:cNvPr>
          <p:cNvSpPr/>
          <p:nvPr/>
        </p:nvSpPr>
        <p:spPr>
          <a:xfrm>
            <a:off x="468313" y="2852738"/>
            <a:ext cx="2520950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США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B0DC94-A9C2-4806-BD33-0F48194B338F}"/>
              </a:ext>
            </a:extLst>
          </p:cNvPr>
          <p:cNvSpPr/>
          <p:nvPr/>
        </p:nvSpPr>
        <p:spPr>
          <a:xfrm>
            <a:off x="468313" y="1557338"/>
            <a:ext cx="2519362" cy="122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1C2568-9E06-48A5-87C4-616B41136AA2}"/>
              </a:ext>
            </a:extLst>
          </p:cNvPr>
          <p:cNvSpPr/>
          <p:nvPr/>
        </p:nvSpPr>
        <p:spPr>
          <a:xfrm>
            <a:off x="5651500" y="1557338"/>
            <a:ext cx="2519363" cy="122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Норвегия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8905C-449E-4033-869E-C8F9A4D857EB}"/>
              </a:ext>
            </a:extLst>
          </p:cNvPr>
          <p:cNvSpPr/>
          <p:nvPr/>
        </p:nvSpPr>
        <p:spPr>
          <a:xfrm>
            <a:off x="3059113" y="1557338"/>
            <a:ext cx="2519362" cy="1223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Франция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00C5C0-4E86-413E-8E84-ECD8B5B369F8}"/>
              </a:ext>
            </a:extLst>
          </p:cNvPr>
          <p:cNvSpPr/>
          <p:nvPr/>
        </p:nvSpPr>
        <p:spPr>
          <a:xfrm>
            <a:off x="5651500" y="4149725"/>
            <a:ext cx="2520950" cy="122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Новая Зеландия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611D52-F8BC-4761-955C-EED9FA710999}"/>
              </a:ext>
            </a:extLst>
          </p:cNvPr>
          <p:cNvSpPr/>
          <p:nvPr/>
        </p:nvSpPr>
        <p:spPr>
          <a:xfrm>
            <a:off x="3059113" y="2852738"/>
            <a:ext cx="2520950" cy="122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Исландия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172EBF-D4DE-445C-8306-6E315B4A4CC5}"/>
              </a:ext>
            </a:extLst>
          </p:cNvPr>
          <p:cNvSpPr/>
          <p:nvPr/>
        </p:nvSpPr>
        <p:spPr>
          <a:xfrm>
            <a:off x="3059113" y="4149725"/>
            <a:ext cx="2520950" cy="1223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b="1" dirty="0"/>
              <a:t>Япония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1E1B5C-269A-4BC5-BA01-762BBAC6DDA5}"/>
              </a:ext>
            </a:extLst>
          </p:cNvPr>
          <p:cNvSpPr/>
          <p:nvPr/>
        </p:nvSpPr>
        <p:spPr>
          <a:xfrm>
            <a:off x="3059113" y="5445125"/>
            <a:ext cx="2520950" cy="1223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Швеция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6FAF6D-656B-422E-93B6-06BF9CA9E58D}"/>
              </a:ext>
            </a:extLst>
          </p:cNvPr>
          <p:cNvSpPr/>
          <p:nvPr/>
        </p:nvSpPr>
        <p:spPr>
          <a:xfrm>
            <a:off x="468313" y="4149725"/>
            <a:ext cx="2520950" cy="1223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Нидерланды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5678DC-109B-493D-B001-8656EFE285B1}"/>
              </a:ext>
            </a:extLst>
          </p:cNvPr>
          <p:cNvSpPr/>
          <p:nvPr/>
        </p:nvSpPr>
        <p:spPr>
          <a:xfrm>
            <a:off x="5651500" y="2852738"/>
            <a:ext cx="2520950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b="1" dirty="0"/>
              <a:t>Финляндия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882BA-0A0B-4360-9465-3168E459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small" dirty="0">
                <a:latin typeface="Times New Roman" pitchFamily="18" charset="0"/>
                <a:cs typeface="Times New Roman" pitchFamily="18" charset="0"/>
              </a:rPr>
              <a:t>Разделение стран на группы</a:t>
            </a:r>
            <a:br>
              <a:rPr lang="ru-RU" b="1" i="1" cap="small" dirty="0"/>
            </a:br>
            <a:endParaRPr lang="ru-RU" dirty="0"/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CD3E02C9-2515-4EB6-8431-B8DD00D1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Индустриальные страны;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с переходной экономикой;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Развивающиеся страны.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B9EFCB2-756D-492C-AE43-B64F0A04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Индустриальные страны                          (или развитые страны Запада)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B2AF34F7-09D9-4BE9-9D84-2EF2CE50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39639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Северной Америки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Европы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Тихоокеанского бассейна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1FE9BAE3-14FB-4AFA-96F7-D8E7EDF3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«Большой семерки»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965E42-8CC1-426C-8C32-E830ACEDF777}"/>
              </a:ext>
            </a:extLst>
          </p:cNvPr>
          <p:cNvSpPr/>
          <p:nvPr/>
        </p:nvSpPr>
        <p:spPr>
          <a:xfrm>
            <a:off x="900113" y="2276475"/>
            <a:ext cx="2519362" cy="122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США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A35C69-B4C1-4C2D-A82C-D48A4796854F}"/>
              </a:ext>
            </a:extLst>
          </p:cNvPr>
          <p:cNvSpPr/>
          <p:nvPr/>
        </p:nvSpPr>
        <p:spPr>
          <a:xfrm>
            <a:off x="3492500" y="2276475"/>
            <a:ext cx="2519363" cy="122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2C537E-C1BD-4A70-A537-1DD60EFBA634}"/>
              </a:ext>
            </a:extLst>
          </p:cNvPr>
          <p:cNvSpPr/>
          <p:nvPr/>
        </p:nvSpPr>
        <p:spPr>
          <a:xfrm>
            <a:off x="6084888" y="2276475"/>
            <a:ext cx="2519362" cy="122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Япония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404CE7-644F-47D9-B8B4-A9E3EF82D724}"/>
              </a:ext>
            </a:extLst>
          </p:cNvPr>
          <p:cNvSpPr/>
          <p:nvPr/>
        </p:nvSpPr>
        <p:spPr>
          <a:xfrm>
            <a:off x="6084888" y="3644900"/>
            <a:ext cx="2519362" cy="122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Италия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5653E5-3D17-4C70-B9FA-1B07795C8326}"/>
              </a:ext>
            </a:extLst>
          </p:cNvPr>
          <p:cNvSpPr/>
          <p:nvPr/>
        </p:nvSpPr>
        <p:spPr>
          <a:xfrm>
            <a:off x="3492500" y="3644900"/>
            <a:ext cx="2519363" cy="122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Франция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EEE38C-A3BD-4E6B-AC0C-957AA24CBEB7}"/>
              </a:ext>
            </a:extLst>
          </p:cNvPr>
          <p:cNvSpPr/>
          <p:nvPr/>
        </p:nvSpPr>
        <p:spPr>
          <a:xfrm>
            <a:off x="900113" y="3644900"/>
            <a:ext cx="2519362" cy="1223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ru-RU" sz="2000" b="1" dirty="0"/>
              <a:t>ФРГ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D66ABB13-741A-4ADC-A1EA-97E9CDE1186E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5013325"/>
            <a:ext cx="2519363" cy="1557338"/>
            <a:chOff x="3491880" y="5013176"/>
            <a:chExt cx="2520280" cy="155679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C3741F0-6D0E-4F87-AE2F-D66D2F148240}"/>
                </a:ext>
              </a:extLst>
            </p:cNvPr>
            <p:cNvSpPr/>
            <p:nvPr/>
          </p:nvSpPr>
          <p:spPr>
            <a:xfrm>
              <a:off x="3491880" y="5013176"/>
              <a:ext cx="2518691" cy="12235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eaLnBrk="1" hangingPunct="1">
                <a:defRPr/>
              </a:pP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701E5E7-0CFC-45D7-9F2E-D6C8A948185B}"/>
                </a:ext>
              </a:extLst>
            </p:cNvPr>
            <p:cNvSpPr/>
            <p:nvPr/>
          </p:nvSpPr>
          <p:spPr>
            <a:xfrm>
              <a:off x="3491880" y="6236710"/>
              <a:ext cx="2520280" cy="33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Великобритания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7C17CAF-FAC3-4FE6-AC6B-70143F80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Индустриальные страны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92D6ADA1-CB0C-492C-8AE3-5BE28EBF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Проживает  - только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мира;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Производят  -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ВВП и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мировой промышленной продукции;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 -  более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экспорта;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Им принадлежит  -  более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накопленной стоимости прямых иностранных инвестиций.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1C8B912-3BFC-43A7-96AF-EF7982CC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Доиндустриальное общество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12CB67A7-FA44-414B-A247-53F8A809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89138"/>
            <a:ext cx="3962400" cy="3960812"/>
          </a:xfrm>
        </p:spPr>
        <p:txBody>
          <a:bodyPr/>
          <a:lstStyle/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Доиндустриальное общество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добывающее, его экономика основана на сельском хозяйстве, добыче угля, энергии, газа, рыболовстве, лесной промышленности.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pic>
        <p:nvPicPr>
          <p:cNvPr id="4" name="Рисунок 3" descr="[CIVSal1011_10-03-12-U1]_[TD_77-r].jpg">
            <a:extLst>
              <a:ext uri="{FF2B5EF4-FFF2-40B4-BE49-F238E27FC236}">
                <a16:creationId xmlns:a16="http://schemas.microsoft.com/office/drawing/2014/main" id="{5A0B1F7D-293F-4803-ABCF-E0E3E30F30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132856"/>
            <a:ext cx="4520560" cy="364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E4533161-F22A-42B6-8F53-6423FDCC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Индустриальное общество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E7125BC0-D831-4C29-A1BE-28772C10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00213"/>
            <a:ext cx="8496300" cy="2089150"/>
          </a:xfrm>
        </p:spPr>
        <p:txBody>
          <a:bodyPr/>
          <a:lstStyle/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Индустриальное общество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в первую очередь обрабатывающее, в котором энергия и машинная технология используются для производства товаров.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pic>
        <p:nvPicPr>
          <p:cNvPr id="4" name="Рисунок 3" descr="1278079149_1.jpg">
            <a:extLst>
              <a:ext uri="{FF2B5EF4-FFF2-40B4-BE49-F238E27FC236}">
                <a16:creationId xmlns:a16="http://schemas.microsoft.com/office/drawing/2014/main" id="{C51D8B0F-B2AC-4ED9-A61F-31E538E83F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5172113" cy="296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525DFDA-EE43-4093-BD54-A8FBD04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Постиндустриальное общество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6955D1A2-87BB-4150-8B11-608E14B8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1943100"/>
          </a:xfrm>
        </p:spPr>
        <p:txBody>
          <a:bodyPr/>
          <a:lstStyle/>
          <a:p>
            <a:pPr eaLnBrk="1" hangingPunct="1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Постиндустриальное общество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организм, в котором телекоммуникации и компьютеры выполняют основную роль в производстве и обмене информацией и знаниями.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pic>
        <p:nvPicPr>
          <p:cNvPr id="22532" name="Рисунок 3" descr="StartMaster-40101.jpg">
            <a:extLst>
              <a:ext uri="{FF2B5EF4-FFF2-40B4-BE49-F238E27FC236}">
                <a16:creationId xmlns:a16="http://schemas.microsoft.com/office/drawing/2014/main" id="{322D4165-CF60-40FF-9182-3D77814FD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48958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>
            <a:extLst>
              <a:ext uri="{FF2B5EF4-FFF2-40B4-BE49-F238E27FC236}">
                <a16:creationId xmlns:a16="http://schemas.microsoft.com/office/drawing/2014/main" id="{08271C3C-97FE-4BB1-B90B-5382D383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9975"/>
          </a:xfrm>
        </p:spPr>
        <p:txBody>
          <a:bodyPr/>
          <a:lstStyle/>
          <a:p>
            <a:pPr algn="ctr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экономической структуры хозяйства</a:t>
            </a:r>
          </a:p>
        </p:txBody>
      </p:sp>
      <p:pic>
        <p:nvPicPr>
          <p:cNvPr id="23555" name="Picture 2" descr="C:\Documents and Settings\Пользователь\Рабочий стол\Презентация\Презентация\12668001.gif">
            <a:extLst>
              <a:ext uri="{FF2B5EF4-FFF2-40B4-BE49-F238E27FC236}">
                <a16:creationId xmlns:a16="http://schemas.microsoft.com/office/drawing/2014/main" id="{7DEEE815-475A-4A28-A61B-8E7445C7494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8" y="1844675"/>
            <a:ext cx="8977312" cy="4865688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DD324-3137-442C-9AF9-67797FBBC1B9}"/>
              </a:ext>
            </a:extLst>
          </p:cNvPr>
          <p:cNvSpPr txBox="1"/>
          <p:nvPr/>
        </p:nvSpPr>
        <p:spPr>
          <a:xfrm>
            <a:off x="1187624" y="1124744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1.Изучить, законспектировать</a:t>
            </a:r>
          </a:p>
          <a:p>
            <a:r>
              <a:rPr lang="ru-RU" sz="4800" dirty="0"/>
              <a:t>2. Написать вывод, минимум 3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7413984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0BA3B108-CEBD-40D9-BF74-2F5E390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 переходной экономикой 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508115AE-9A48-4CA1-9B78-4E903A37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Государства Центральной и Восточной Европы;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Государства</a:t>
            </a: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СССР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Монголия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B4B133-458E-4C7D-A84B-6FED906245F5}"/>
              </a:ext>
            </a:extLst>
          </p:cNvPr>
          <p:cNvSpPr/>
          <p:nvPr/>
        </p:nvSpPr>
        <p:spPr>
          <a:xfrm>
            <a:off x="755650" y="4437063"/>
            <a:ext cx="2519363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Монголия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F1DB0A70-62F3-45C3-95A1-03019177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и социальные показатели</a:t>
            </a: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76B103F9-A768-43A7-846F-3C5D49F9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ВВП на душу населения;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продолжительность жизни;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смертность;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покупательная способность населения;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«качество жизни» и т. д.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F5C3AA0E-77AA-4F23-B33C-4C328757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Развивающиеся страны </a:t>
            </a:r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1B6E31A0-E49D-4085-81A5-7F6B5324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государства Азии;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государства  Африки;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государства  Латинской Америки.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B91EC574-A9B3-4D02-9C33-5CE4606D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семерка Юга»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BC93C3-5E9F-44D9-9A93-E66AAF6586DD}"/>
              </a:ext>
            </a:extLst>
          </p:cNvPr>
          <p:cNvSpPr/>
          <p:nvPr/>
        </p:nvSpPr>
        <p:spPr>
          <a:xfrm>
            <a:off x="3635375" y="4581525"/>
            <a:ext cx="2519363" cy="122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Таиланд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B91C57-B6AE-4AD9-99FD-28CF70E1BFFD}"/>
              </a:ext>
            </a:extLst>
          </p:cNvPr>
          <p:cNvSpPr/>
          <p:nvPr/>
        </p:nvSpPr>
        <p:spPr>
          <a:xfrm>
            <a:off x="3563938" y="3213100"/>
            <a:ext cx="2519362" cy="122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Мексика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5A5D0-763C-4288-BF25-12564B769652}"/>
              </a:ext>
            </a:extLst>
          </p:cNvPr>
          <p:cNvSpPr/>
          <p:nvPr/>
        </p:nvSpPr>
        <p:spPr>
          <a:xfrm>
            <a:off x="971550" y="3213100"/>
            <a:ext cx="2519363" cy="122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Индонезия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ADBD39-FF14-4200-ADCF-C2E16E63985E}"/>
              </a:ext>
            </a:extLst>
          </p:cNvPr>
          <p:cNvSpPr/>
          <p:nvPr/>
        </p:nvSpPr>
        <p:spPr>
          <a:xfrm>
            <a:off x="6156325" y="1916113"/>
            <a:ext cx="2519363" cy="1223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ru-RU" sz="2000" b="1" dirty="0"/>
              <a:t>Бразилия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BF35B5-31E9-4614-BFCA-BBC0D770B960}"/>
              </a:ext>
            </a:extLst>
          </p:cNvPr>
          <p:cNvSpPr/>
          <p:nvPr/>
        </p:nvSpPr>
        <p:spPr>
          <a:xfrm>
            <a:off x="3563938" y="1916113"/>
            <a:ext cx="2519362" cy="1223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 Индия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B8C242-60D5-4933-BF6E-ABA3420B8044}"/>
              </a:ext>
            </a:extLst>
          </p:cNvPr>
          <p:cNvSpPr/>
          <p:nvPr/>
        </p:nvSpPr>
        <p:spPr>
          <a:xfrm>
            <a:off x="971550" y="1916113"/>
            <a:ext cx="2519363" cy="122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КНР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id="{2EECCDCE-9949-4315-88B0-AA48C0E3A88B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213100"/>
            <a:ext cx="2519363" cy="1223963"/>
            <a:chOff x="6156325" y="3213100"/>
            <a:chExt cx="2520131" cy="122396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B4D2545-B5CB-4F6C-A94E-7B696550181C}"/>
                </a:ext>
              </a:extLst>
            </p:cNvPr>
            <p:cNvSpPr/>
            <p:nvPr/>
          </p:nvSpPr>
          <p:spPr>
            <a:xfrm>
              <a:off x="6156325" y="3213100"/>
              <a:ext cx="2520131" cy="1223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87F076F-2AED-47CF-B9BA-20A35002916A}"/>
                </a:ext>
              </a:extLst>
            </p:cNvPr>
            <p:cNvSpPr/>
            <p:nvPr/>
          </p:nvSpPr>
          <p:spPr>
            <a:xfrm>
              <a:off x="6227785" y="4149725"/>
              <a:ext cx="2448671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B09D2CF0-5D54-406C-AC64-1F1D3CA9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Страны-экспортеры нефти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302FFE-8AFF-4A12-B05E-F4368C62A0D4}"/>
              </a:ext>
            </a:extLst>
          </p:cNvPr>
          <p:cNvSpPr/>
          <p:nvPr/>
        </p:nvSpPr>
        <p:spPr>
          <a:xfrm>
            <a:off x="3132138" y="5373688"/>
            <a:ext cx="2519362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Ангола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F25980-5AE7-4A2F-8861-FFBEDAF37766}"/>
              </a:ext>
            </a:extLst>
          </p:cNvPr>
          <p:cNvSpPr/>
          <p:nvPr/>
        </p:nvSpPr>
        <p:spPr>
          <a:xfrm>
            <a:off x="5724525" y="5373688"/>
            <a:ext cx="2519363" cy="122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Нигерия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3AD935-BCC3-4AC5-9ADE-88D41C48CFAA}"/>
              </a:ext>
            </a:extLst>
          </p:cNvPr>
          <p:cNvSpPr/>
          <p:nvPr/>
        </p:nvSpPr>
        <p:spPr>
          <a:xfrm>
            <a:off x="539750" y="5373688"/>
            <a:ext cx="2519363" cy="122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Эквадор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62E430-9C83-45E0-B268-8EBAC7B89026}"/>
              </a:ext>
            </a:extLst>
          </p:cNvPr>
          <p:cNvSpPr/>
          <p:nvPr/>
        </p:nvSpPr>
        <p:spPr>
          <a:xfrm>
            <a:off x="5724525" y="2781300"/>
            <a:ext cx="2519363" cy="122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b="1" dirty="0"/>
              <a:t>Объединенные Арабские Эмираты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6F4B41-279D-4196-8296-6501A58DDA6C}"/>
              </a:ext>
            </a:extLst>
          </p:cNvPr>
          <p:cNvSpPr/>
          <p:nvPr/>
        </p:nvSpPr>
        <p:spPr>
          <a:xfrm>
            <a:off x="5724525" y="4076700"/>
            <a:ext cx="2519363" cy="122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Алжир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5CE829-30D5-4ACA-AAF9-322C8890D29F}"/>
              </a:ext>
            </a:extLst>
          </p:cNvPr>
          <p:cNvSpPr/>
          <p:nvPr/>
        </p:nvSpPr>
        <p:spPr>
          <a:xfrm>
            <a:off x="5724525" y="1484313"/>
            <a:ext cx="2519363" cy="122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Ливия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D1C71A-4791-445F-88E0-A46994E99447}"/>
              </a:ext>
            </a:extLst>
          </p:cNvPr>
          <p:cNvSpPr/>
          <p:nvPr/>
        </p:nvSpPr>
        <p:spPr>
          <a:xfrm>
            <a:off x="3132138" y="4076700"/>
            <a:ext cx="2519362" cy="1223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Катар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5556F8-924C-401A-9756-ADDADDD4C96C}"/>
              </a:ext>
            </a:extLst>
          </p:cNvPr>
          <p:cNvSpPr/>
          <p:nvPr/>
        </p:nvSpPr>
        <p:spPr>
          <a:xfrm>
            <a:off x="3132138" y="2781300"/>
            <a:ext cx="2519362" cy="1223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Венесуэла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0E9C9-A471-43C2-9480-12DED16BACD4}"/>
              </a:ext>
            </a:extLst>
          </p:cNvPr>
          <p:cNvSpPr/>
          <p:nvPr/>
        </p:nvSpPr>
        <p:spPr>
          <a:xfrm>
            <a:off x="3132138" y="1484313"/>
            <a:ext cx="2519362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1600" b="1" dirty="0">
                <a:solidFill>
                  <a:schemeClr val="bg1"/>
                </a:solidFill>
              </a:rPr>
              <a:t>Саудовская Аравия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BDA09D-3D3D-4B96-860C-29EC07AACC0A}"/>
              </a:ext>
            </a:extLst>
          </p:cNvPr>
          <p:cNvSpPr/>
          <p:nvPr/>
        </p:nvSpPr>
        <p:spPr>
          <a:xfrm>
            <a:off x="539750" y="4076700"/>
            <a:ext cx="2519363" cy="1223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Кувейт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1EAFFD-9EB8-478F-B29F-9F933A1AD7A5}"/>
              </a:ext>
            </a:extLst>
          </p:cNvPr>
          <p:cNvSpPr/>
          <p:nvPr/>
        </p:nvSpPr>
        <p:spPr>
          <a:xfrm>
            <a:off x="539750" y="2781300"/>
            <a:ext cx="2519363" cy="1223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Ирак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0D1F66-7EB9-4FE0-9FBD-A0192BA98016}"/>
              </a:ext>
            </a:extLst>
          </p:cNvPr>
          <p:cNvSpPr/>
          <p:nvPr/>
        </p:nvSpPr>
        <p:spPr>
          <a:xfrm>
            <a:off x="539750" y="1484313"/>
            <a:ext cx="2519363" cy="1223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AEDDFD04-6C95-429F-84D9-AD42780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индустриальные страны (НИС)</a:t>
            </a: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D4306CB7-4174-409B-A6A6-FD381FFE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530225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«четыре азиатских тигра» или «дракона» </a:t>
            </a:r>
            <a:endParaRPr lang="ru-RU" altLang="ru-RU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571DE4-C1BC-4CFB-85BC-F8FDFB57F994}"/>
              </a:ext>
            </a:extLst>
          </p:cNvPr>
          <p:cNvSpPr/>
          <p:nvPr/>
        </p:nvSpPr>
        <p:spPr>
          <a:xfrm>
            <a:off x="684213" y="5373688"/>
            <a:ext cx="2519362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Аргентина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40F85D-4CAA-4A1C-8734-48446D13725F}"/>
              </a:ext>
            </a:extLst>
          </p:cNvPr>
          <p:cNvSpPr/>
          <p:nvPr/>
        </p:nvSpPr>
        <p:spPr>
          <a:xfrm>
            <a:off x="3276600" y="2997200"/>
            <a:ext cx="2519363" cy="1223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Сингапур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8C4850-EB90-4489-B522-3DA97F4ABE46}"/>
              </a:ext>
            </a:extLst>
          </p:cNvPr>
          <p:cNvSpPr/>
          <p:nvPr/>
        </p:nvSpPr>
        <p:spPr>
          <a:xfrm>
            <a:off x="5867400" y="1700213"/>
            <a:ext cx="2519363" cy="122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Гонконг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D51E9D-075B-4602-B9E9-FBEDD9A9B270}"/>
              </a:ext>
            </a:extLst>
          </p:cNvPr>
          <p:cNvSpPr/>
          <p:nvPr/>
        </p:nvSpPr>
        <p:spPr>
          <a:xfrm>
            <a:off x="3276600" y="1700213"/>
            <a:ext cx="2519363" cy="1223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Тайвань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5F19B2-5A41-4CDF-8DB8-FB68C3448256}"/>
              </a:ext>
            </a:extLst>
          </p:cNvPr>
          <p:cNvSpPr/>
          <p:nvPr/>
        </p:nvSpPr>
        <p:spPr>
          <a:xfrm>
            <a:off x="684213" y="3933825"/>
            <a:ext cx="2519362" cy="122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Таиланд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13576A-2134-499F-9C22-4DE24BA3558B}"/>
              </a:ext>
            </a:extLst>
          </p:cNvPr>
          <p:cNvSpPr/>
          <p:nvPr/>
        </p:nvSpPr>
        <p:spPr>
          <a:xfrm>
            <a:off x="5867400" y="3860800"/>
            <a:ext cx="2519363" cy="1223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ru-RU" sz="2000" b="1" dirty="0"/>
              <a:t>Бразилия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7B6F99-0B93-46F9-A79B-1ECB4DF2C636}"/>
              </a:ext>
            </a:extLst>
          </p:cNvPr>
          <p:cNvSpPr/>
          <p:nvPr/>
        </p:nvSpPr>
        <p:spPr>
          <a:xfrm>
            <a:off x="3276600" y="4292600"/>
            <a:ext cx="2519363" cy="1223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/>
              <a:t>Мексика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F7F7F2D4-F0E8-4388-8C96-1F908EB5ED3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700213"/>
            <a:ext cx="2519362" cy="1223962"/>
            <a:chOff x="6156325" y="3213100"/>
            <a:chExt cx="2520280" cy="122396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2C11FB0-8180-412B-84E7-D21DF67B6B50}"/>
                </a:ext>
              </a:extLst>
            </p:cNvPr>
            <p:cNvSpPr/>
            <p:nvPr/>
          </p:nvSpPr>
          <p:spPr>
            <a:xfrm>
              <a:off x="6156325" y="3213100"/>
              <a:ext cx="2518692" cy="12239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079FC3D-64A4-484C-9425-EAFAD6D01A97}"/>
                </a:ext>
              </a:extLst>
            </p:cNvPr>
            <p:cNvSpPr/>
            <p:nvPr/>
          </p:nvSpPr>
          <p:spPr>
            <a:xfrm>
              <a:off x="6227788" y="4149726"/>
              <a:ext cx="2448817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9">
            <a:extLst>
              <a:ext uri="{FF2B5EF4-FFF2-40B4-BE49-F238E27FC236}">
                <a16:creationId xmlns:a16="http://schemas.microsoft.com/office/drawing/2014/main" id="{01EF95F5-6F04-47F9-A6FD-378AFA62B04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300663"/>
            <a:ext cx="2520950" cy="1296987"/>
            <a:chOff x="5867400" y="5300663"/>
            <a:chExt cx="2521024" cy="129698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1E2727F-33D0-43D0-A3D5-380D7770C6A6}"/>
                </a:ext>
              </a:extLst>
            </p:cNvPr>
            <p:cNvSpPr/>
            <p:nvPr/>
          </p:nvSpPr>
          <p:spPr>
            <a:xfrm>
              <a:off x="5867400" y="5300663"/>
              <a:ext cx="2519437" cy="12969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r" eaLnBrk="1" hangingPunct="1">
                <a:defRPr/>
              </a:pP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953C41A-FA16-409B-B1B2-51B34596E1AF}"/>
                </a:ext>
              </a:extLst>
            </p:cNvPr>
            <p:cNvSpPr/>
            <p:nvPr/>
          </p:nvSpPr>
          <p:spPr>
            <a:xfrm>
              <a:off x="7019959" y="5300663"/>
              <a:ext cx="136846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Малайзия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17305892-902C-4CC9-9164-5715983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207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факторы успеха стран (НИС)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056159E8-4B79-4291-A49F-AFD11A68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национальные сбережения;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активная политика государства в сфере экономики;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 на международную промышленную  специализацию и кооперацию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46EC7AB4-0403-41F7-A6B5-B774754F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экономической отсталости: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59E87CDF-69BF-401B-AFFA-E44102FC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колониальное и зависимое прошлое;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перенаселенность;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низкий уровень технологии;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многоукладность экономики;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 взаимоотношения стран богатого „Севера" с отсталым „Югом"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>
            <a:extLst>
              <a:ext uri="{FF2B5EF4-FFF2-40B4-BE49-F238E27FC236}">
                <a16:creationId xmlns:a16="http://schemas.microsoft.com/office/drawing/2014/main" id="{51C39944-6CBA-4F7B-B36B-0AC7FF54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324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бедность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неадекватное питание или вообще голод, плохое здоровье из-за необеспеченности медицинской помощью, отсутствие жилища или его полное несоответствие принятым стандартам, необеспеченность социальными услугами, практическая невозможность получить образование и т.д.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Documents and Settings\Пользователь\Рабочий стол\Презентация\Таблици\golod450.jpg">
            <a:extLst>
              <a:ext uri="{FF2B5EF4-FFF2-40B4-BE49-F238E27FC236}">
                <a16:creationId xmlns:a16="http://schemas.microsoft.com/office/drawing/2014/main" id="{7BB13152-D0FB-4E00-80A5-3BD18D189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692150"/>
            <a:ext cx="8897937" cy="5689600"/>
          </a:xfr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9345AF2B-B674-42B8-8F6E-BE77A4BB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15975"/>
          </a:xfrm>
        </p:spPr>
        <p:txBody>
          <a:bodyPr/>
          <a:lstStyle/>
          <a:p>
            <a:r>
              <a:rPr lang="ru-RU" altLang="ru-RU"/>
              <a:t>Экономические часы</a:t>
            </a:r>
          </a:p>
        </p:txBody>
      </p:sp>
      <p:sp>
        <p:nvSpPr>
          <p:cNvPr id="7171" name="AutoShape 5">
            <a:extLst>
              <a:ext uri="{FF2B5EF4-FFF2-40B4-BE49-F238E27FC236}">
                <a16:creationId xmlns:a16="http://schemas.microsoft.com/office/drawing/2014/main" id="{7ABAF9DE-2D45-4D29-A88D-C95BA4C5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6048375" cy="59499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>
            <a:extLst>
              <a:ext uri="{FF2B5EF4-FFF2-40B4-BE49-F238E27FC236}">
                <a16:creationId xmlns:a16="http://schemas.microsoft.com/office/drawing/2014/main" id="{0EE21EBC-A6CD-460E-92E6-8300A9C3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268413"/>
            <a:ext cx="1152525" cy="2952750"/>
          </a:xfrm>
          <a:prstGeom prst="upArrow">
            <a:avLst>
              <a:gd name="adj1" fmla="val 50000"/>
              <a:gd name="adj2" fmla="val 640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AutoShape 7">
            <a:extLst>
              <a:ext uri="{FF2B5EF4-FFF2-40B4-BE49-F238E27FC236}">
                <a16:creationId xmlns:a16="http://schemas.microsoft.com/office/drawing/2014/main" id="{24F91D60-774F-42AF-AF46-13AD1A72E957}"/>
              </a:ext>
            </a:extLst>
          </p:cNvPr>
          <p:cNvSpPr>
            <a:spLocks noChangeArrowheads="1"/>
          </p:cNvSpPr>
          <p:nvPr/>
        </p:nvSpPr>
        <p:spPr bwMode="auto">
          <a:xfrm rot="3182648">
            <a:off x="3671094" y="1304132"/>
            <a:ext cx="431800" cy="3382962"/>
          </a:xfrm>
          <a:prstGeom prst="upArrow">
            <a:avLst>
              <a:gd name="adj1" fmla="val 50000"/>
              <a:gd name="adj2" fmla="val 19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44BBBEDD-6EC3-4F5A-B3D7-CEE0567B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692150"/>
            <a:ext cx="865187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XII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EF4AA9B9-3271-424E-A778-DA47E064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84538"/>
            <a:ext cx="865187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IX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7C52224-0CB3-46AF-98CC-8BD302C9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300663"/>
            <a:ext cx="865188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434DBAE4-66C0-4F2C-B70E-31F572F9D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57563"/>
            <a:ext cx="865188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8" name="WordArt 14">
            <a:extLst>
              <a:ext uri="{FF2B5EF4-FFF2-40B4-BE49-F238E27FC236}">
                <a16:creationId xmlns:a16="http://schemas.microsoft.com/office/drawing/2014/main" id="{959E1AA5-81B3-419E-854A-4C863C3C3A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981075"/>
            <a:ext cx="253682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Специализация</a:t>
            </a:r>
          </a:p>
        </p:txBody>
      </p:sp>
      <p:sp>
        <p:nvSpPr>
          <p:cNvPr id="7179" name="AutoShape 15">
            <a:extLst>
              <a:ext uri="{FF2B5EF4-FFF2-40B4-BE49-F238E27FC236}">
                <a16:creationId xmlns:a16="http://schemas.microsoft.com/office/drawing/2014/main" id="{B02C87EF-CEBA-4145-82BE-E445A47C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125538"/>
            <a:ext cx="504825" cy="936625"/>
          </a:xfrm>
          <a:prstGeom prst="curvedRightArrow">
            <a:avLst>
              <a:gd name="adj1" fmla="val 37107"/>
              <a:gd name="adj2" fmla="val 74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0" name="WordArt 16">
            <a:extLst>
              <a:ext uri="{FF2B5EF4-FFF2-40B4-BE49-F238E27FC236}">
                <a16:creationId xmlns:a16="http://schemas.microsoft.com/office/drawing/2014/main" id="{29D1E3EF-B922-4A1B-BEAA-1B736DB4A6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1773238"/>
            <a:ext cx="253682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Рост производительности</a:t>
            </a:r>
          </a:p>
        </p:txBody>
      </p:sp>
      <p:sp>
        <p:nvSpPr>
          <p:cNvPr id="7181" name="AutoShape 17">
            <a:extLst>
              <a:ext uri="{FF2B5EF4-FFF2-40B4-BE49-F238E27FC236}">
                <a16:creationId xmlns:a16="http://schemas.microsoft.com/office/drawing/2014/main" id="{6C4AB80A-A133-4BCC-93FD-210111E2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17700"/>
            <a:ext cx="504825" cy="936625"/>
          </a:xfrm>
          <a:prstGeom prst="curvedRightArrow">
            <a:avLst>
              <a:gd name="adj1" fmla="val 37107"/>
              <a:gd name="adj2" fmla="val 74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2" name="WordArt 18">
            <a:extLst>
              <a:ext uri="{FF2B5EF4-FFF2-40B4-BE49-F238E27FC236}">
                <a16:creationId xmlns:a16="http://schemas.microsoft.com/office/drawing/2014/main" id="{33B63798-6EA6-4240-859F-13D5ADAF93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2492375"/>
            <a:ext cx="2536825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Рост объема</a:t>
            </a:r>
          </a:p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доступных благ</a:t>
            </a:r>
          </a:p>
        </p:txBody>
      </p:sp>
      <p:sp>
        <p:nvSpPr>
          <p:cNvPr id="7183" name="AutoShape 19">
            <a:extLst>
              <a:ext uri="{FF2B5EF4-FFF2-40B4-BE49-F238E27FC236}">
                <a16:creationId xmlns:a16="http://schemas.microsoft.com/office/drawing/2014/main" id="{E0AEA455-FFCC-4EE9-8C65-C665F2CCC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781300"/>
            <a:ext cx="504825" cy="936625"/>
          </a:xfrm>
          <a:prstGeom prst="curvedRightArrow">
            <a:avLst>
              <a:gd name="adj1" fmla="val 37107"/>
              <a:gd name="adj2" fmla="val 74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4" name="WordArt 20">
            <a:extLst>
              <a:ext uri="{FF2B5EF4-FFF2-40B4-BE49-F238E27FC236}">
                <a16:creationId xmlns:a16="http://schemas.microsoft.com/office/drawing/2014/main" id="{579C0DDA-C816-4D7F-9B2E-28A7DF95A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3429000"/>
            <a:ext cx="2536825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Продажа и рост</a:t>
            </a:r>
          </a:p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потребления благ</a:t>
            </a:r>
          </a:p>
        </p:txBody>
      </p:sp>
      <p:sp>
        <p:nvSpPr>
          <p:cNvPr id="7185" name="AutoShape 21">
            <a:extLst>
              <a:ext uri="{FF2B5EF4-FFF2-40B4-BE49-F238E27FC236}">
                <a16:creationId xmlns:a16="http://schemas.microsoft.com/office/drawing/2014/main" id="{57F68E6F-1A37-4450-95B4-B2DDFE94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573463"/>
            <a:ext cx="504825" cy="936625"/>
          </a:xfrm>
          <a:prstGeom prst="curvedRightArrow">
            <a:avLst>
              <a:gd name="adj1" fmla="val 37107"/>
              <a:gd name="adj2" fmla="val 74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6" name="WordArt 22">
            <a:extLst>
              <a:ext uri="{FF2B5EF4-FFF2-40B4-BE49-F238E27FC236}">
                <a16:creationId xmlns:a16="http://schemas.microsoft.com/office/drawing/2014/main" id="{AA514A7D-D7CC-49FA-8C21-A4878F867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4292600"/>
            <a:ext cx="2536825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Рост доходов</a:t>
            </a:r>
          </a:p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продавцов</a:t>
            </a:r>
          </a:p>
        </p:txBody>
      </p:sp>
      <p:sp>
        <p:nvSpPr>
          <p:cNvPr id="7187" name="AutoShape 23">
            <a:extLst>
              <a:ext uri="{FF2B5EF4-FFF2-40B4-BE49-F238E27FC236}">
                <a16:creationId xmlns:a16="http://schemas.microsoft.com/office/drawing/2014/main" id="{7224E5E1-9115-4B12-BB59-7D606C9E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37063"/>
            <a:ext cx="504825" cy="936625"/>
          </a:xfrm>
          <a:prstGeom prst="curvedRightArrow">
            <a:avLst>
              <a:gd name="adj1" fmla="val 37107"/>
              <a:gd name="adj2" fmla="val 742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8" name="WordArt 24">
            <a:extLst>
              <a:ext uri="{FF2B5EF4-FFF2-40B4-BE49-F238E27FC236}">
                <a16:creationId xmlns:a16="http://schemas.microsoft.com/office/drawing/2014/main" id="{95C35D8B-B035-4F3D-9231-01ED063DC1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7175" y="5229225"/>
            <a:ext cx="2536825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Развитие производства</a:t>
            </a:r>
          </a:p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и совершенствование ...</a:t>
            </a:r>
          </a:p>
        </p:txBody>
      </p:sp>
      <p:sp>
        <p:nvSpPr>
          <p:cNvPr id="7189" name="AutoShape 26">
            <a:extLst>
              <a:ext uri="{FF2B5EF4-FFF2-40B4-BE49-F238E27FC236}">
                <a16:creationId xmlns:a16="http://schemas.microsoft.com/office/drawing/2014/main" id="{2BA15154-DA4E-4576-B422-384B6BEDF270}"/>
              </a:ext>
            </a:extLst>
          </p:cNvPr>
          <p:cNvSpPr>
            <a:spLocks noChangeArrowheads="1"/>
          </p:cNvSpPr>
          <p:nvPr/>
        </p:nvSpPr>
        <p:spPr bwMode="auto">
          <a:xfrm rot="-5216892">
            <a:off x="5688012" y="3211513"/>
            <a:ext cx="5400675" cy="647700"/>
          </a:xfrm>
          <a:prstGeom prst="curvedUpArrow">
            <a:avLst>
              <a:gd name="adj1" fmla="val 80063"/>
              <a:gd name="adj2" fmla="val 33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0" name="WordArt 27">
            <a:extLst>
              <a:ext uri="{FF2B5EF4-FFF2-40B4-BE49-F238E27FC236}">
                <a16:creationId xmlns:a16="http://schemas.microsoft.com/office/drawing/2014/main" id="{47FB6E00-9046-4C99-8DA4-15B1FFF2E6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172588">
            <a:off x="-672306" y="2769394"/>
            <a:ext cx="3910012" cy="148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рост производительности</a:t>
            </a:r>
          </a:p>
        </p:txBody>
      </p:sp>
      <p:sp>
        <p:nvSpPr>
          <p:cNvPr id="7191" name="WordArt 28">
            <a:extLst>
              <a:ext uri="{FF2B5EF4-FFF2-40B4-BE49-F238E27FC236}">
                <a16:creationId xmlns:a16="http://schemas.microsoft.com/office/drawing/2014/main" id="{5A67DF61-BB25-4869-9FD1-A3439F09F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48088">
            <a:off x="2051050" y="1341438"/>
            <a:ext cx="2449513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больше благ</a:t>
            </a:r>
          </a:p>
        </p:txBody>
      </p:sp>
      <p:sp>
        <p:nvSpPr>
          <p:cNvPr id="7192" name="WordArt 29">
            <a:extLst>
              <a:ext uri="{FF2B5EF4-FFF2-40B4-BE49-F238E27FC236}">
                <a16:creationId xmlns:a16="http://schemas.microsoft.com/office/drawing/2014/main" id="{021681CF-DC27-4535-8B7B-402B2D653C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194915">
            <a:off x="4148137" y="3421063"/>
            <a:ext cx="2879725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потребление</a:t>
            </a:r>
          </a:p>
        </p:txBody>
      </p:sp>
      <p:sp>
        <p:nvSpPr>
          <p:cNvPr id="7193" name="WordArt 30">
            <a:extLst>
              <a:ext uri="{FF2B5EF4-FFF2-40B4-BE49-F238E27FC236}">
                <a16:creationId xmlns:a16="http://schemas.microsoft.com/office/drawing/2014/main" id="{6EEF6984-6406-40BF-AEFD-679F2C1299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5876925"/>
            <a:ext cx="2520950" cy="3587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специализация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B2CF9973-16F0-4035-99AB-A24859E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 стран мира с наибольшей долей грамотных людей по данным на 2018 год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C42443E-0D6C-4777-9A0F-0193EA059022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12875"/>
          <a:ext cx="4176712" cy="54117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/>
                        <a:t> 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/>
                        <a:t>Страна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/>
                        <a:t>Доля грамотных людей, 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Андорра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Ватикан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Грузия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Лихтенштейн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5.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Люксембург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6.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Норвегия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7.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Финляндия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8.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Куба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Польша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10.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Эстония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091D9EA-A9D8-4E34-9406-709ED6335BAA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412875"/>
          <a:ext cx="4356100" cy="52562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11.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Барбадос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12.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Латвия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13.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Самоа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14.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Словения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15.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Белоруссия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16.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Литва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17.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Словакия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18.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Казахстан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19.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Таджикистан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0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20.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Россия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99,4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1E1FF351-04B5-4C1E-953B-310F7132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/>
          <a:lstStyle/>
          <a:p>
            <a:pPr algn="ctr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 стран мира с наименьшей долей грамотных людей по данным на 2018год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42DC52-8127-486C-88EF-DAF7F140686E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12875"/>
          <a:ext cx="4032250" cy="52959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/>
                        <a:t> 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/>
                        <a:t>Страна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/>
                        <a:t>Доля грамотных людей,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Буркина-Фасо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21,8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Чад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25,7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Афганистан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Нигер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5.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Гвинея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6.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Бенин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34,7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7.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Сьерра- Леоне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35,1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4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8.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Сомали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37,8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9.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Сенегал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39,3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10.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Гамбия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870CA1-97CA-4919-ACAF-E211C9D93639}"/>
              </a:ext>
            </a:extLst>
          </p:cNvPr>
          <p:cNvGraphicFramePr>
            <a:graphicFrameLocks noGrp="1"/>
          </p:cNvGraphicFramePr>
          <p:nvPr/>
        </p:nvGraphicFramePr>
        <p:xfrm>
          <a:off x="4787900" y="1412875"/>
          <a:ext cx="3960813" cy="52562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8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11.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Гвинея-Бисау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42,4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12.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Эфиопия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42,7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13.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Мали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46,4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14.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Бутан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15.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Мозамбик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47,8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16.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Бангладеш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17.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Непал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48,6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18.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ЦАР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48,6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19.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Кот-д’Ивуар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20.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Пакистан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/>
                        <a:t> 49,9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4BAEC56A-727E-4854-B28A-023B4F49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структура мирового хозяйства </a:t>
            </a:r>
          </a:p>
        </p:txBody>
      </p:sp>
      <p:sp>
        <p:nvSpPr>
          <p:cNvPr id="36867" name="Содержимое 2">
            <a:extLst>
              <a:ext uri="{FF2B5EF4-FFF2-40B4-BE49-F238E27FC236}">
                <a16:creationId xmlns:a16="http://schemas.microsoft.com/office/drawing/2014/main" id="{8EFC28E6-D0FD-47F9-A51F-07E65C27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2735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«центр» - развитые страны Запада;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«полупериферия» - большинство стран с переходной экономикой;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«периферия»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5F8F32-0E10-445E-9C42-C9109984E276}"/>
              </a:ext>
            </a:extLst>
          </p:cNvPr>
          <p:cNvSpPr/>
          <p:nvPr/>
        </p:nvSpPr>
        <p:spPr>
          <a:xfrm>
            <a:off x="395288" y="3933825"/>
            <a:ext cx="2519362" cy="122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Сингапур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08A5AC-9505-48F3-8904-FC567A6B7AAE}"/>
              </a:ext>
            </a:extLst>
          </p:cNvPr>
          <p:cNvSpPr/>
          <p:nvPr/>
        </p:nvSpPr>
        <p:spPr>
          <a:xfrm>
            <a:off x="5867400" y="5373688"/>
            <a:ext cx="2519363" cy="122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F1C9FD-493D-41B3-9A6D-B9F43E5F101D}"/>
              </a:ext>
            </a:extLst>
          </p:cNvPr>
          <p:cNvSpPr/>
          <p:nvPr/>
        </p:nvSpPr>
        <p:spPr>
          <a:xfrm>
            <a:off x="5795963" y="2781300"/>
            <a:ext cx="2519362" cy="122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Тайвань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DFFDF8-1008-4010-9298-AA56051BF98C}"/>
              </a:ext>
            </a:extLst>
          </p:cNvPr>
          <p:cNvSpPr/>
          <p:nvPr/>
        </p:nvSpPr>
        <p:spPr>
          <a:xfrm>
            <a:off x="5795963" y="4076700"/>
            <a:ext cx="2519362" cy="122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Венгрия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D22705-7C8E-4E04-B6E4-5352DAE5D03C}"/>
              </a:ext>
            </a:extLst>
          </p:cNvPr>
          <p:cNvSpPr/>
          <p:nvPr/>
        </p:nvSpPr>
        <p:spPr>
          <a:xfrm>
            <a:off x="3132138" y="4652963"/>
            <a:ext cx="2519362" cy="1223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Чехия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931988-5130-4DBA-9220-60660561D626}"/>
              </a:ext>
            </a:extLst>
          </p:cNvPr>
          <p:cNvSpPr/>
          <p:nvPr/>
        </p:nvSpPr>
        <p:spPr>
          <a:xfrm>
            <a:off x="323850" y="5300663"/>
            <a:ext cx="2519363" cy="1223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Польша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1C3088-69C1-4E6C-8AC4-FBD18A3E3DCC}"/>
              </a:ext>
            </a:extLst>
          </p:cNvPr>
          <p:cNvSpPr/>
          <p:nvPr/>
        </p:nvSpPr>
        <p:spPr>
          <a:xfrm>
            <a:off x="3132138" y="5300663"/>
            <a:ext cx="2519362" cy="122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Эстония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15674ADA-CBCB-4890-AA77-D6636DFC7332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284538"/>
            <a:ext cx="2519362" cy="1223962"/>
            <a:chOff x="6156325" y="3213100"/>
            <a:chExt cx="2520280" cy="122396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76EACDF-0BB5-42DA-A327-9A83CF88F85D}"/>
                </a:ext>
              </a:extLst>
            </p:cNvPr>
            <p:cNvSpPr/>
            <p:nvPr/>
          </p:nvSpPr>
          <p:spPr>
            <a:xfrm>
              <a:off x="6156325" y="3213100"/>
              <a:ext cx="2518692" cy="12239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01DA45-4069-4E94-8049-E2FFDEF430C5}"/>
                </a:ext>
              </a:extLst>
            </p:cNvPr>
            <p:cNvSpPr/>
            <p:nvPr/>
          </p:nvSpPr>
          <p:spPr>
            <a:xfrm>
              <a:off x="6227788" y="4149726"/>
              <a:ext cx="2448817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Республика Корея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>
            <a:extLst>
              <a:ext uri="{FF2B5EF4-FFF2-40B4-BE49-F238E27FC236}">
                <a16:creationId xmlns:a16="http://schemas.microsoft.com/office/drawing/2014/main" id="{A49BA4BF-73A1-453D-9142-F009E753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836613"/>
            <a:ext cx="1873250" cy="1296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A564FA8-9BF6-4229-B734-00E6337C1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15975"/>
          </a:xfrm>
        </p:spPr>
        <p:txBody>
          <a:bodyPr/>
          <a:lstStyle/>
          <a:p>
            <a:r>
              <a:rPr lang="ru-RU" altLang="ru-RU"/>
              <a:t>Факторы производства</a:t>
            </a:r>
          </a:p>
        </p:txBody>
      </p:sp>
      <p:sp>
        <p:nvSpPr>
          <p:cNvPr id="8196" name="WordArt 4">
            <a:extLst>
              <a:ext uri="{FF2B5EF4-FFF2-40B4-BE49-F238E27FC236}">
                <a16:creationId xmlns:a16="http://schemas.microsoft.com/office/drawing/2014/main" id="{1079B9CB-D22A-497B-B5B6-AD666F32D3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054100"/>
            <a:ext cx="1511300" cy="719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0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Труд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09C3EA5-F0A4-40AF-BBCF-B0D3D62B8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09638"/>
            <a:ext cx="532765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/>
              <a:t>Объем трудовых ресурсов общества зависит от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численности трудоспособного населения страны и количества времени</a:t>
            </a:r>
            <a:r>
              <a:rPr lang="ru-RU"/>
              <a:t>, которое это население может отработать за год</a:t>
            </a:r>
          </a:p>
        </p:txBody>
      </p:sp>
      <p:sp>
        <p:nvSpPr>
          <p:cNvPr id="8198" name="AutoShape 7">
            <a:extLst>
              <a:ext uri="{FF2B5EF4-FFF2-40B4-BE49-F238E27FC236}">
                <a16:creationId xmlns:a16="http://schemas.microsoft.com/office/drawing/2014/main" id="{DCD45BBF-07CD-4AF8-B9BB-E144F4B65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60575"/>
            <a:ext cx="1873250" cy="1296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WordArt 8">
            <a:extLst>
              <a:ext uri="{FF2B5EF4-FFF2-40B4-BE49-F238E27FC236}">
                <a16:creationId xmlns:a16="http://schemas.microsoft.com/office/drawing/2014/main" id="{0AB45019-1889-41B4-AD25-D1A67B52EF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278063"/>
            <a:ext cx="1511300" cy="7191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0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Земля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2E6F18D7-A0EF-48FD-9848-5B84CDF7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133600"/>
            <a:ext cx="5113338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/>
              <a:t>Размеры отдельных элементов природных ресурсов обычно выражается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площадями земель, объемами водных ресурсов или полезных ископаемых</a:t>
            </a:r>
          </a:p>
        </p:txBody>
      </p:sp>
      <p:sp>
        <p:nvSpPr>
          <p:cNvPr id="8201" name="AutoShape 10">
            <a:extLst>
              <a:ext uri="{FF2B5EF4-FFF2-40B4-BE49-F238E27FC236}">
                <a16:creationId xmlns:a16="http://schemas.microsoft.com/office/drawing/2014/main" id="{0FA95E69-356D-4CCD-B7D2-2E50F431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27400"/>
            <a:ext cx="1873250" cy="1296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WordArt 11">
            <a:extLst>
              <a:ext uri="{FF2B5EF4-FFF2-40B4-BE49-F238E27FC236}">
                <a16:creationId xmlns:a16="http://schemas.microsoft.com/office/drawing/2014/main" id="{21A62186-28D1-483D-81B3-F81576C465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3544888"/>
            <a:ext cx="1511300" cy="7191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0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Капитал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AF885780-E7FD-42D7-9BA9-8F3F4695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44888"/>
            <a:ext cx="5113337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/>
              <a:t>Объем капитала измеряется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суммарной денежной стоимостью производственно-технического аппарата.</a:t>
            </a:r>
          </a:p>
        </p:txBody>
      </p:sp>
      <p:sp>
        <p:nvSpPr>
          <p:cNvPr id="8204" name="AutoShape 13">
            <a:extLst>
              <a:ext uri="{FF2B5EF4-FFF2-40B4-BE49-F238E27FC236}">
                <a16:creationId xmlns:a16="http://schemas.microsoft.com/office/drawing/2014/main" id="{A473E5E6-E72B-4CF7-A9C2-AC3E0B0E0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479925"/>
            <a:ext cx="1873250" cy="1296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WordArt 14">
            <a:extLst>
              <a:ext uri="{FF2B5EF4-FFF2-40B4-BE49-F238E27FC236}">
                <a16:creationId xmlns:a16="http://schemas.microsoft.com/office/drawing/2014/main" id="{FD21AA37-8027-4403-A668-C87ECC0F1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4697413"/>
            <a:ext cx="2592387" cy="7191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0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Предпринимательство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2EBBA3D9-C7E9-4049-A6EB-96D4A9FB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841875"/>
            <a:ext cx="5113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Объем предпринимательского ресурса измерить невозможно</a:t>
            </a:r>
          </a:p>
        </p:txBody>
      </p:sp>
      <p:sp>
        <p:nvSpPr>
          <p:cNvPr id="8207" name="AutoShape 16">
            <a:extLst>
              <a:ext uri="{FF2B5EF4-FFF2-40B4-BE49-F238E27FC236}">
                <a16:creationId xmlns:a16="http://schemas.microsoft.com/office/drawing/2014/main" id="{54A9DF47-7ED2-445C-8818-19DD8254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561013"/>
            <a:ext cx="1873250" cy="1296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WordArt 17">
            <a:extLst>
              <a:ext uri="{FF2B5EF4-FFF2-40B4-BE49-F238E27FC236}">
                <a16:creationId xmlns:a16="http://schemas.microsoft.com/office/drawing/2014/main" id="{9E9BD947-EE2A-423D-AFD7-ACBC2D832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5778500"/>
            <a:ext cx="2519362" cy="719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0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FD81A6ED-4EFF-4250-8BB7-166B9FE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95988"/>
            <a:ext cx="5113338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/>
              <a:t>Объем точному измерению не поддается</a:t>
            </a:r>
            <a:endParaRPr lang="ru-RU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D7F833D0-B9F1-4702-A5E7-1F901B72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/>
              <a:t>Классификация стран и проблема экономической отсталости</a:t>
            </a:r>
            <a:r>
              <a:rPr lang="ru-RU" dirty="0"/>
              <a:t>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Содержимое 3" descr="237302_karta_-polushariya_-starinnaya_-risunki__2560x1600_(www.GdeFon.ru).jpg">
            <a:extLst>
              <a:ext uri="{FF2B5EF4-FFF2-40B4-BE49-F238E27FC236}">
                <a16:creationId xmlns:a16="http://schemas.microsoft.com/office/drawing/2014/main" id="{18090A27-9FE2-45C9-B46D-DBDAA3971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735638" cy="4209774"/>
          </a:xfrm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>
            <a:extLst>
              <a:ext uri="{FF2B5EF4-FFF2-40B4-BE49-F238E27FC236}">
                <a16:creationId xmlns:a16="http://schemas.microsoft.com/office/drawing/2014/main" id="{92930CBB-8B81-4AA4-A37C-5757CC8D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069975"/>
          </a:xfrm>
        </p:spPr>
        <p:txBody>
          <a:bodyPr/>
          <a:lstStyle/>
          <a:p>
            <a:pPr algn="ctr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десятка стран мира по размеру ВВП на 2017 год</a:t>
            </a:r>
          </a:p>
        </p:txBody>
      </p:sp>
      <p:pic>
        <p:nvPicPr>
          <p:cNvPr id="10243" name="Рисунок 1">
            <a:extLst>
              <a:ext uri="{FF2B5EF4-FFF2-40B4-BE49-F238E27FC236}">
                <a16:creationId xmlns:a16="http://schemas.microsoft.com/office/drawing/2014/main" id="{23CE20DC-F305-48D6-ACE1-392744A6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989138"/>
            <a:ext cx="77406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8C3060E-3089-4F6A-AC83-369694FC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2433638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основных показателей и критериев для оценки уровня экономического развития: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B6A29365-00C0-4FF7-86E1-61FB2AC8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3341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/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и относительный ВВП (ВНП);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НД и доход на душу населения;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отраслевую структуру национальной экономики;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экспорта и импорта страны;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и качество жизни населения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694227E-A04D-488C-9A63-6D143185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доход на душу населения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6EDA72EB-DCA7-4663-B4C9-DEE772CA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003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доходов – не более 765 долл.    (49 стран)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уровень доходов – от 766 до 9385 долл. (58 стран)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 уровень доходов – 9386 долл. и выше (26 стран)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>
            <a:extLst>
              <a:ext uri="{FF2B5EF4-FFF2-40B4-BE49-F238E27FC236}">
                <a16:creationId xmlns:a16="http://schemas.microsoft.com/office/drawing/2014/main" id="{9444BEB3-8574-424F-9067-1BEFEA38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3671888"/>
          </a:xfrm>
        </p:spPr>
        <p:txBody>
          <a:bodyPr/>
          <a:lstStyle/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развития человеческого потенциала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(ИРЧП) - интегральный показатель, рассчитываемый ежегодно для межстранового сравнения и измерения уровня жизни, грамотности, образованности  и долголетия как основных характеристик человеческого потенциала исследуемой территории.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726</TotalTime>
  <Words>1056</Words>
  <Application>Microsoft Office PowerPoint</Application>
  <PresentationFormat>Экран (4:3)</PresentationFormat>
  <Paragraphs>291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Trebuchet MS</vt:lpstr>
      <vt:lpstr>Georgia</vt:lpstr>
      <vt:lpstr>Wingdings 2</vt:lpstr>
      <vt:lpstr>Calibri</vt:lpstr>
      <vt:lpstr>Times New Roman</vt:lpstr>
      <vt:lpstr>Wingdings</vt:lpstr>
      <vt:lpstr>Городская</vt:lpstr>
      <vt:lpstr>Глобальные экономические проблемы</vt:lpstr>
      <vt:lpstr>Презентация PowerPoint</vt:lpstr>
      <vt:lpstr>Экономические часы</vt:lpstr>
      <vt:lpstr>Факторы производства</vt:lpstr>
      <vt:lpstr>Классификация стран и проблема экономической отсталости. </vt:lpstr>
      <vt:lpstr>Первая десятка стран мира по размеру ВВП на 2017 год</vt:lpstr>
      <vt:lpstr>Несколько основных показателей и критериев для оценки уровня экономического развития:</vt:lpstr>
      <vt:lpstr>Годовой доход на душу населения</vt:lpstr>
      <vt:lpstr>Презентация PowerPoint</vt:lpstr>
      <vt:lpstr>Индекс развития человеческого потенциала</vt:lpstr>
      <vt:lpstr>В первую десятку стран мира по величине ИРЧП входили </vt:lpstr>
      <vt:lpstr>Разделение стран на группы </vt:lpstr>
      <vt:lpstr>Индустриальные страны                          (или развитые страны Запада)</vt:lpstr>
      <vt:lpstr>Государства «Большой семерки»  </vt:lpstr>
      <vt:lpstr>Индустриальные страны</vt:lpstr>
      <vt:lpstr>Доиндустриальное общество</vt:lpstr>
      <vt:lpstr>Индустриальное общество</vt:lpstr>
      <vt:lpstr>Постиндустриальное общество</vt:lpstr>
      <vt:lpstr>Эволюция экономической структуры хозяйства</vt:lpstr>
      <vt:lpstr>Страны с переходной экономикой </vt:lpstr>
      <vt:lpstr>Экономические и социальные показатели</vt:lpstr>
      <vt:lpstr>Развивающиеся страны </vt:lpstr>
      <vt:lpstr>«Большая семерка Юга»</vt:lpstr>
      <vt:lpstr>Страны-экспортеры нефти</vt:lpstr>
      <vt:lpstr>Новые индустриальные страны (НИС)</vt:lpstr>
      <vt:lpstr>Главные факторы успеха стран (НИС)</vt:lpstr>
      <vt:lpstr>Проблема экономической отсталости:</vt:lpstr>
      <vt:lpstr>Презентация PowerPoint</vt:lpstr>
      <vt:lpstr>Презентация PowerPoint</vt:lpstr>
      <vt:lpstr>20 стран мира с наибольшей долей грамотных людей по данным на 2018 год</vt:lpstr>
      <vt:lpstr>20 стран мира с наименьшей долей грамотных людей по данным на 2018год</vt:lpstr>
      <vt:lpstr>Современная структура мирового хозяйства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стран и проблема экономической отсталости.</dc:title>
  <dc:creator>Мег@МоZгеR</dc:creator>
  <cp:lastModifiedBy>Lenovo</cp:lastModifiedBy>
  <cp:revision>113</cp:revision>
  <dcterms:modified xsi:type="dcterms:W3CDTF">2020-04-28T16:03:59Z</dcterms:modified>
</cp:coreProperties>
</file>