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58" r:id="rId4"/>
    <p:sldId id="282" r:id="rId5"/>
    <p:sldId id="259" r:id="rId6"/>
    <p:sldId id="260" r:id="rId7"/>
    <p:sldId id="283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1" r:id="rId2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A14E524-A852-447A-9461-AA6ED6167E7C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5E04A91-A009-4791-8614-38063DD0F885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DD49413-9459-4EC4-881B-6661FD9FD544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AECABFF-79CD-4184-8BD7-C5295FBD658B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4C9C8A0A-6892-4105-9F62-674D0E6F04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103472DE-EB78-4E1E-AEC2-75AA0275D05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401EB228-6FE1-4E44-B7DD-F1650C973CF7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356EAF63-96B4-41DA-8DA9-BC19EE2E68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80C9126D-D585-4373-B657-89CDB1AF18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9AA1103B-7D8D-48E0-BD54-5903E66600A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E71F7C4-2372-4482-AD1F-299E9879221B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0CC3C142-C509-41EA-A60F-3D39A8769DC2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0139FA1E-3873-4C86-A56A-B5D750DCE37A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D30112A9-9115-4558-94C9-92443D6D9091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513BDB0B-E141-4A87-B807-F486CE3B996A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9770C5B9-B4ED-4DE1-B8A5-AD35EF473353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22" name="Дата 27">
            <a:extLst>
              <a:ext uri="{FF2B5EF4-FFF2-40B4-BE49-F238E27FC236}">
                <a16:creationId xmlns:a16="http://schemas.microsoft.com/office/drawing/2014/main" id="{0F0DB6D1-3F72-4230-8316-265F4CC0F1CE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CDC6E-5F1A-4831-9265-2A02FB79FA2F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23" name="Нижний колонтитул 16">
            <a:extLst>
              <a:ext uri="{FF2B5EF4-FFF2-40B4-BE49-F238E27FC236}">
                <a16:creationId xmlns:a16="http://schemas.microsoft.com/office/drawing/2014/main" id="{D3EF2422-F7EC-4F9A-AE27-29F8F2FBF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>
            <a:extLst>
              <a:ext uri="{FF2B5EF4-FFF2-40B4-BE49-F238E27FC236}">
                <a16:creationId xmlns:a16="http://schemas.microsoft.com/office/drawing/2014/main" id="{0C2CA1F2-1772-4656-A984-41E5F42C0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61A881FE-B53B-42E6-9D66-5B0271FB4D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80492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:a16="http://schemas.microsoft.com/office/drawing/2014/main" id="{D059FFB7-F60E-4FC1-A7A8-EEB38C31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D2340-2707-45F9-B755-A11CC6DFDAA7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id="{E6ED4CA6-C653-4A80-89D4-CC2968EDF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:a16="http://schemas.microsoft.com/office/drawing/2014/main" id="{4A41AFF9-61B8-4F23-880A-BFD9EB804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DC39C-A819-480F-8CE4-34E3A686A8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8010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3">
            <a:extLst>
              <a:ext uri="{FF2B5EF4-FFF2-40B4-BE49-F238E27FC236}">
                <a16:creationId xmlns:a16="http://schemas.microsoft.com/office/drawing/2014/main" id="{2276D5AB-800F-40A4-988E-0C4778851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450B9-5DBB-43A7-A40C-D56128BB01B8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5" name="Нижний колонтитул 2">
            <a:extLst>
              <a:ext uri="{FF2B5EF4-FFF2-40B4-BE49-F238E27FC236}">
                <a16:creationId xmlns:a16="http://schemas.microsoft.com/office/drawing/2014/main" id="{AEDF5AF6-32FA-4491-A97A-22C6D792F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>
            <a:extLst>
              <a:ext uri="{FF2B5EF4-FFF2-40B4-BE49-F238E27FC236}">
                <a16:creationId xmlns:a16="http://schemas.microsoft.com/office/drawing/2014/main" id="{508952EC-D95D-4112-BF07-BEF29EA7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25D0E-4F33-4396-B2A3-212D36F984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122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6">
            <a:extLst>
              <a:ext uri="{FF2B5EF4-FFF2-40B4-BE49-F238E27FC236}">
                <a16:creationId xmlns:a16="http://schemas.microsoft.com/office/drawing/2014/main" id="{FC264F0C-E8E7-4E1C-891C-52E73A1BC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693A59-24AC-4382-B855-FCAE7DFF5194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5" name="Номер слайда 8">
            <a:extLst>
              <a:ext uri="{FF2B5EF4-FFF2-40B4-BE49-F238E27FC236}">
                <a16:creationId xmlns:a16="http://schemas.microsoft.com/office/drawing/2014/main" id="{EAE65241-8F1F-43F2-8A19-2567820E5E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4B28BE-A5B3-4EC0-9FC0-74F206242B1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9">
            <a:extLst>
              <a:ext uri="{FF2B5EF4-FFF2-40B4-BE49-F238E27FC236}">
                <a16:creationId xmlns:a16="http://schemas.microsoft.com/office/drawing/2014/main" id="{A8E890E4-2F34-46F1-A702-AA0CF41AAF1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123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02A9CD9-EA57-4C93-A676-3F1B3C128014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2CBD4A7-8C78-426D-8C16-1E433EB87D39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C1CEF62-1ECF-4CA1-A4C3-BD1F04598AF3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CA5DF22-84CA-42EB-B711-4143EB767608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90A333E-0A2F-4F83-9EF1-3BE46F5FA6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1AD4149A-D803-41AA-AE78-37340F15A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85CE5318-9A8A-4CE6-9831-1FB61FC35747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454BEA91-473B-4D74-BF37-335228815C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66E0ABA7-9D65-4BEB-9D11-3C83516D3B2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9325B59-AE00-4B63-99FB-79C9A351B950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B5E9B8A4-629B-4718-9D15-9AEA4D8CCF00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F60957F2-A2DF-42E4-8B00-5E23DF5317C7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34FB0ACA-C1A8-4787-959C-1BAA6D50989B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FC3BBACA-AF12-4C32-82D6-31EC31EE5D45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886DB08E-44A5-434F-B299-C213119B281B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18E61C42-7617-4F99-BFB4-F2C0084FEC7F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Дата 3">
            <a:extLst>
              <a:ext uri="{FF2B5EF4-FFF2-40B4-BE49-F238E27FC236}">
                <a16:creationId xmlns:a16="http://schemas.microsoft.com/office/drawing/2014/main" id="{3B570782-03BA-458C-B77F-1D1DEFEF19F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9618-47C0-428F-A773-FC5731C5D79A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21" name="Нижний колонтитул 4">
            <a:extLst>
              <a:ext uri="{FF2B5EF4-FFF2-40B4-BE49-F238E27FC236}">
                <a16:creationId xmlns:a16="http://schemas.microsoft.com/office/drawing/2014/main" id="{5443DC6F-212C-4E53-AAF4-5CD268530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>
            <a:extLst>
              <a:ext uri="{FF2B5EF4-FFF2-40B4-BE49-F238E27FC236}">
                <a16:creationId xmlns:a16="http://schemas.microsoft.com/office/drawing/2014/main" id="{2163E28D-DEC3-467E-BC34-2EF25873D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418C7B52-9CC6-41B4-8B2B-2C166931A4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511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3">
            <a:extLst>
              <a:ext uri="{FF2B5EF4-FFF2-40B4-BE49-F238E27FC236}">
                <a16:creationId xmlns:a16="http://schemas.microsoft.com/office/drawing/2014/main" id="{254FBEE0-8031-48FE-86DF-DE11F22B7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3C0BD-1AF9-426C-8E6D-7B023E75F71F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6" name="Нижний колонтитул 2">
            <a:extLst>
              <a:ext uri="{FF2B5EF4-FFF2-40B4-BE49-F238E27FC236}">
                <a16:creationId xmlns:a16="http://schemas.microsoft.com/office/drawing/2014/main" id="{5B5839F3-4F3B-4BE1-A3A6-E42E935F8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>
            <a:extLst>
              <a:ext uri="{FF2B5EF4-FFF2-40B4-BE49-F238E27FC236}">
                <a16:creationId xmlns:a16="http://schemas.microsoft.com/office/drawing/2014/main" id="{03B8CC1D-19CB-4175-9D75-2F786A28F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E2855-2D0B-4A3F-865A-CBD72D2AAB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762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13">
            <a:extLst>
              <a:ext uri="{FF2B5EF4-FFF2-40B4-BE49-F238E27FC236}">
                <a16:creationId xmlns:a16="http://schemas.microsoft.com/office/drawing/2014/main" id="{18D8D416-A453-41C0-ADAE-683700CB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01BF9-46A1-47F3-8E45-C0F25944E2E9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8" name="Нижний колонтитул 2">
            <a:extLst>
              <a:ext uri="{FF2B5EF4-FFF2-40B4-BE49-F238E27FC236}">
                <a16:creationId xmlns:a16="http://schemas.microsoft.com/office/drawing/2014/main" id="{9019E4D0-BE9B-4864-B010-F022DFE6A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>
            <a:extLst>
              <a:ext uri="{FF2B5EF4-FFF2-40B4-BE49-F238E27FC236}">
                <a16:creationId xmlns:a16="http://schemas.microsoft.com/office/drawing/2014/main" id="{81DF5DEF-4C3B-455E-9BD0-A09826915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3A463-0BA3-4F59-B637-83B2FD4310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169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5">
            <a:extLst>
              <a:ext uri="{FF2B5EF4-FFF2-40B4-BE49-F238E27FC236}">
                <a16:creationId xmlns:a16="http://schemas.microsoft.com/office/drawing/2014/main" id="{5B40320B-97B9-425B-8B7F-D8AE79280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29FDEEF-7704-4DE1-9229-5E82075FCB46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4" name="Номер слайда 6">
            <a:extLst>
              <a:ext uri="{FF2B5EF4-FFF2-40B4-BE49-F238E27FC236}">
                <a16:creationId xmlns:a16="http://schemas.microsoft.com/office/drawing/2014/main" id="{A38E4406-3515-4443-BF29-5C18DB7F6E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0A5E89-3661-49AD-804A-375B9CB10CE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Нижний колонтитул 7">
            <a:extLst>
              <a:ext uri="{FF2B5EF4-FFF2-40B4-BE49-F238E27FC236}">
                <a16:creationId xmlns:a16="http://schemas.microsoft.com/office/drawing/2014/main" id="{CD5B8C03-F887-4F82-8703-F245F5A5554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05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>
            <a:extLst>
              <a:ext uri="{FF2B5EF4-FFF2-40B4-BE49-F238E27FC236}">
                <a16:creationId xmlns:a16="http://schemas.microsoft.com/office/drawing/2014/main" id="{7AB17C5F-AA96-4579-9F99-2E906DDD8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A4676-58BC-4F16-B674-B9F88DE2CB04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F08589F-B67D-4315-84B2-16D84EA22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>
            <a:extLst>
              <a:ext uri="{FF2B5EF4-FFF2-40B4-BE49-F238E27FC236}">
                <a16:creationId xmlns:a16="http://schemas.microsoft.com/office/drawing/2014/main" id="{05F018A4-E2D7-4625-B981-35CBBBE8B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12C0B-711E-413D-A323-D6AC26C9AE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275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6F6A84CC-621D-4A3E-AD34-7E4B45E34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A999D4FC-3C4C-410C-8347-92176547748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16">
            <a:extLst>
              <a:ext uri="{FF2B5EF4-FFF2-40B4-BE49-F238E27FC236}">
                <a16:creationId xmlns:a16="http://schemas.microsoft.com/office/drawing/2014/main" id="{065974E9-4DFF-4273-84C4-0EE36930CC6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Прямая соединительная линия 17">
            <a:extLst>
              <a:ext uri="{FF2B5EF4-FFF2-40B4-BE49-F238E27FC236}">
                <a16:creationId xmlns:a16="http://schemas.microsoft.com/office/drawing/2014/main" id="{3E41C622-F0E6-461F-99BB-51E8CF9E5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545BE58-7B6C-41C4-BF17-9B7273F5A1F9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9">
            <a:extLst>
              <a:ext uri="{FF2B5EF4-FFF2-40B4-BE49-F238E27FC236}">
                <a16:creationId xmlns:a16="http://schemas.microsoft.com/office/drawing/2014/main" id="{4BFF1E08-26EF-47AB-AD53-76D04B7963F4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508576CB-E7A2-4BE1-B0B9-AE49CF9E1A0F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2" name="Дата 20">
            <a:extLst>
              <a:ext uri="{FF2B5EF4-FFF2-40B4-BE49-F238E27FC236}">
                <a16:creationId xmlns:a16="http://schemas.microsoft.com/office/drawing/2014/main" id="{92A15819-5BAB-4D5B-A99A-0F4DA8B8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B5A3D0-662A-4F6F-AD28-410039E11DA1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13" name="Номер слайда 21">
            <a:extLst>
              <a:ext uri="{FF2B5EF4-FFF2-40B4-BE49-F238E27FC236}">
                <a16:creationId xmlns:a16="http://schemas.microsoft.com/office/drawing/2014/main" id="{BF0D2501-62BD-4FB1-896D-3BC1F01414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52C6E7-7B2A-408A-B02D-9EF998BD3C2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4" name="Нижний колонтитул 22">
            <a:extLst>
              <a:ext uri="{FF2B5EF4-FFF2-40B4-BE49-F238E27FC236}">
                <a16:creationId xmlns:a16="http://schemas.microsoft.com/office/drawing/2014/main" id="{2C44BF90-9C89-4956-9FDB-C58941590A1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597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346BE6C9-E5AD-4B23-8335-9678C8D53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EDAC07A2-0256-4795-8174-D9BCDDCC31A2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16">
            <a:extLst>
              <a:ext uri="{FF2B5EF4-FFF2-40B4-BE49-F238E27FC236}">
                <a16:creationId xmlns:a16="http://schemas.microsoft.com/office/drawing/2014/main" id="{8B4C9E93-6E87-47B9-84C6-517D234B6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8CC131B-40BD-4694-ABDB-B09D603F466E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8">
            <a:extLst>
              <a:ext uri="{FF2B5EF4-FFF2-40B4-BE49-F238E27FC236}">
                <a16:creationId xmlns:a16="http://schemas.microsoft.com/office/drawing/2014/main" id="{C4508E56-DB90-437D-A895-40101730F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C36F3299-A533-40C7-B9FF-E40213D607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20">
            <a:extLst>
              <a:ext uri="{FF2B5EF4-FFF2-40B4-BE49-F238E27FC236}">
                <a16:creationId xmlns:a16="http://schemas.microsoft.com/office/drawing/2014/main" id="{8697FD02-FA5D-41BA-BD80-E94298774D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Дата 16">
            <a:extLst>
              <a:ext uri="{FF2B5EF4-FFF2-40B4-BE49-F238E27FC236}">
                <a16:creationId xmlns:a16="http://schemas.microsoft.com/office/drawing/2014/main" id="{3900BCDF-1E07-435A-B046-3B62797A0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8B3B21F-3305-4769-B4C6-B9B763A62AB3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13" name="Номер слайда 17">
            <a:extLst>
              <a:ext uri="{FF2B5EF4-FFF2-40B4-BE49-F238E27FC236}">
                <a16:creationId xmlns:a16="http://schemas.microsoft.com/office/drawing/2014/main" id="{004A358C-C375-4697-AEA0-CABB7C748F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B7C8AB-073E-4A28-BD61-967F8103E85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4" name="Нижний колонтитул 20">
            <a:extLst>
              <a:ext uri="{FF2B5EF4-FFF2-40B4-BE49-F238E27FC236}">
                <a16:creationId xmlns:a16="http://schemas.microsoft.com/office/drawing/2014/main" id="{3F21B3F9-A10E-4F49-B826-D558969E7CA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5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B2220AFD-7C14-485A-9773-74BC864E78C5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>
            <a:extLst>
              <a:ext uri="{FF2B5EF4-FFF2-40B4-BE49-F238E27FC236}">
                <a16:creationId xmlns:a16="http://schemas.microsoft.com/office/drawing/2014/main" id="{FDF04AEF-D339-4D9C-BFFA-05D0B9C7F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8" name="Текст 12">
            <a:extLst>
              <a:ext uri="{FF2B5EF4-FFF2-40B4-BE49-F238E27FC236}">
                <a16:creationId xmlns:a16="http://schemas.microsoft.com/office/drawing/2014/main" id="{69AD4AB2-5144-4DA5-9B6D-03602DCA40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4" name="Дата 13">
            <a:extLst>
              <a:ext uri="{FF2B5EF4-FFF2-40B4-BE49-F238E27FC236}">
                <a16:creationId xmlns:a16="http://schemas.microsoft.com/office/drawing/2014/main" id="{ECC24ACD-DBC6-4F97-9802-F03EE34FE5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CA6990-293C-48E3-94AC-5F2855490DED}" type="datetimeFigureOut">
              <a:rPr lang="ru-RU"/>
              <a:pPr>
                <a:defRPr/>
              </a:pPr>
              <a:t>19.03.2020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42434C6-C3EC-4048-9BD3-083C8A9F6C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9075F1A2-5EE2-4E01-8445-AC16D3DF1AC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Прямая соединительная линия 8">
            <a:extLst>
              <a:ext uri="{FF2B5EF4-FFF2-40B4-BE49-F238E27FC236}">
                <a16:creationId xmlns:a16="http://schemas.microsoft.com/office/drawing/2014/main" id="{D2B3B75E-5806-4DBF-A368-59D1710AE2E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DA9E8AF-D2E9-4683-AA46-270760F14AD7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Прямая соединительная линия 10">
            <a:extLst>
              <a:ext uri="{FF2B5EF4-FFF2-40B4-BE49-F238E27FC236}">
                <a16:creationId xmlns:a16="http://schemas.microsoft.com/office/drawing/2014/main" id="{534749F0-E4E2-4341-820A-6C0007B8C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5E5B29E6-2034-4D70-8A27-1FC5B2762E56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>
            <a:extLst>
              <a:ext uri="{FF2B5EF4-FFF2-40B4-BE49-F238E27FC236}">
                <a16:creationId xmlns:a16="http://schemas.microsoft.com/office/drawing/2014/main" id="{16614E80-BE29-4DC8-943F-FCD21E62D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2ADD5B59-A52C-4959-A468-92709821F1C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695" r:id="rId4"/>
    <p:sldLayoutId id="2147483696" r:id="rId5"/>
    <p:sldLayoutId id="2147483703" r:id="rId6"/>
    <p:sldLayoutId id="2147483697" r:id="rId7"/>
    <p:sldLayoutId id="2147483704" r:id="rId8"/>
    <p:sldLayoutId id="2147483705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83B229-8605-4902-9736-DBCBCEA209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428625"/>
            <a:ext cx="6643688" cy="45894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ru-RU" sz="1800" dirty="0">
                <a:solidFill>
                  <a:schemeClr val="tx1"/>
                </a:solidFill>
                <a:cs typeface="Times New Roman" pitchFamily="18" charset="0"/>
              </a:rPr>
            </a:br>
            <a:br>
              <a:rPr lang="ru-RU" sz="2400" dirty="0">
                <a:solidFill>
                  <a:schemeClr val="tx1"/>
                </a:solidFill>
                <a:cs typeface="Times New Roman" pitchFamily="18" charset="0"/>
              </a:rPr>
            </a:br>
            <a:br>
              <a:rPr lang="ru-RU" dirty="0"/>
            </a:br>
            <a:r>
              <a:rPr lang="ru-RU" sz="3600" dirty="0">
                <a:solidFill>
                  <a:srgbClr val="FF0000"/>
                </a:solidFill>
                <a:cs typeface="Times New Roman" pitchFamily="18" charset="0"/>
              </a:rPr>
              <a:t>ИНФЛЯЦИЯ И ЕЕ </a:t>
            </a:r>
            <a:r>
              <a:rPr lang="ru-RU" sz="3600" cap="all" dirty="0">
                <a:solidFill>
                  <a:srgbClr val="FF0000"/>
                </a:solidFill>
              </a:rPr>
              <a:t>Социально-экономические последствия </a:t>
            </a:r>
            <a:b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Подзаголовок 2">
            <a:extLst>
              <a:ext uri="{FF2B5EF4-FFF2-40B4-BE49-F238E27FC236}">
                <a16:creationId xmlns:a16="http://schemas.microsoft.com/office/drawing/2014/main" id="{852D138D-DD78-4BFB-8616-FB122C934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D9764606-DC11-4E23-8722-8D398BB75B3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85750" y="571500"/>
            <a:ext cx="8429625" cy="6000750"/>
          </a:xfrm>
        </p:spPr>
        <p:txBody>
          <a:bodyPr>
            <a:normAutofit lnSpcReduction="10000"/>
          </a:bodyPr>
          <a:lstStyle/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b="1" dirty="0"/>
              <a:t>Перечисленные формы инфляции являются разновидностями </a:t>
            </a:r>
            <a:r>
              <a:rPr lang="ru-RU" sz="3200" b="1" i="1" dirty="0"/>
              <a:t>открытой инфляции. </a:t>
            </a:r>
            <a:r>
              <a:rPr lang="ru-RU" sz="3200" b="1" dirty="0">
                <a:solidFill>
                  <a:srgbClr val="0070C0"/>
                </a:solidFill>
              </a:rPr>
              <a:t>Альтернативой ей является </a:t>
            </a:r>
            <a:r>
              <a:rPr lang="ru-RU" sz="3200" b="1" i="1" dirty="0">
                <a:solidFill>
                  <a:srgbClr val="0070C0"/>
                </a:solidFill>
              </a:rPr>
              <a:t>скрытая, подавленная инфляция. </a:t>
            </a:r>
            <a:r>
              <a:rPr lang="ru-RU" sz="3200" b="1" dirty="0"/>
              <a:t>В условиях жесткой политики правительства, устанавливающего фиксированные, неизменные цены, инфляция проявляется только в обесценивании денег, что находит выражение в возникновении хронического дефицита и постоянных очередей за товарами.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>
            <a:extLst>
              <a:ext uri="{FF2B5EF4-FFF2-40B4-BE49-F238E27FC236}">
                <a16:creationId xmlns:a16="http://schemas.microsoft.com/office/drawing/2014/main" id="{8E4FF546-1306-46C6-81DB-FCE53839A7F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4313" y="500063"/>
            <a:ext cx="8715375" cy="5973762"/>
          </a:xfrm>
        </p:spPr>
        <p:txBody>
          <a:bodyPr/>
          <a:lstStyle/>
          <a:p>
            <a:pPr indent="0" eaLnBrk="1" hangingPunct="1">
              <a:buFont typeface="Wingdings" panose="05000000000000000000" pitchFamily="2" charset="2"/>
              <a:buNone/>
            </a:pPr>
            <a:r>
              <a:rPr lang="ru-RU" altLang="ru-RU" sz="3600" b="1"/>
              <a:t>В современной экономике инфляционные процессы накладываются на цикличность деловой активности, и если инфляция развивается на фоне экономического спада, ее принято называть </a:t>
            </a:r>
            <a:r>
              <a:rPr lang="ru-RU" altLang="ru-RU" sz="3600" b="1" i="1">
                <a:solidFill>
                  <a:srgbClr val="0070C0"/>
                </a:solidFill>
              </a:rPr>
              <a:t>стагфляцией, </a:t>
            </a:r>
            <a:r>
              <a:rPr lang="ru-RU" altLang="ru-RU" sz="3600" b="1"/>
              <a:t>а если на фоне роста налогообложения (реакция государства на обесценение денег) </a:t>
            </a:r>
            <a:r>
              <a:rPr lang="ru-RU" altLang="ru-RU" sz="3600" b="1">
                <a:solidFill>
                  <a:srgbClr val="0070C0"/>
                </a:solidFill>
              </a:rPr>
              <a:t>–</a:t>
            </a:r>
            <a:r>
              <a:rPr lang="ru-RU" altLang="ru-RU" sz="3600" b="1"/>
              <a:t> </a:t>
            </a:r>
            <a:r>
              <a:rPr lang="ru-RU" altLang="ru-RU" sz="3600" b="1" i="1">
                <a:solidFill>
                  <a:srgbClr val="0070C0"/>
                </a:solidFill>
              </a:rPr>
              <a:t>таксфляцией.</a:t>
            </a:r>
            <a:r>
              <a:rPr lang="ru-RU" altLang="ru-RU" sz="3600" b="1">
                <a:solidFill>
                  <a:srgbClr val="0070C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>
            <a:extLst>
              <a:ext uri="{FF2B5EF4-FFF2-40B4-BE49-F238E27FC236}">
                <a16:creationId xmlns:a16="http://schemas.microsoft.com/office/drawing/2014/main" id="{2855C2F9-C4FC-4251-89AC-EA17333FBE9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4313" y="714375"/>
            <a:ext cx="8501062" cy="5759450"/>
          </a:xfrm>
        </p:spPr>
        <p:txBody>
          <a:bodyPr/>
          <a:lstStyle/>
          <a:p>
            <a:pPr indent="0" eaLnBrk="1" hangingPunct="1">
              <a:buFont typeface="Wingdings" panose="05000000000000000000" pitchFamily="2" charset="2"/>
              <a:buNone/>
            </a:pPr>
            <a:r>
              <a:rPr lang="ru-RU" altLang="ru-RU" sz="3200" b="1"/>
              <a:t>Если темпы роста инфляции в стране замедляются, то такой процесс называется </a:t>
            </a:r>
            <a:r>
              <a:rPr lang="ru-RU" altLang="ru-RU" sz="3200" b="1" i="1">
                <a:solidFill>
                  <a:srgbClr val="0070C0"/>
                </a:solidFill>
              </a:rPr>
              <a:t>дезинфляцией.</a:t>
            </a:r>
            <a:r>
              <a:rPr lang="ru-RU" altLang="ru-RU" sz="3200" b="1" i="1"/>
              <a:t> </a:t>
            </a:r>
            <a:r>
              <a:rPr lang="ru-RU" altLang="ru-RU" sz="3200" b="1"/>
              <a:t>Более того, инфляция может вообще прекратиться, и ей на смену придет обратный процесс общего снижения цен – </a:t>
            </a:r>
            <a:r>
              <a:rPr lang="ru-RU" altLang="ru-RU" sz="3200" b="1" i="1">
                <a:solidFill>
                  <a:srgbClr val="0070C0"/>
                </a:solidFill>
              </a:rPr>
              <a:t>дефляция. </a:t>
            </a:r>
            <a:r>
              <a:rPr lang="ru-RU" altLang="ru-RU" sz="3200" b="1"/>
              <a:t>Дефляционный механизм в конечном счете ведет к тем же результатам, что и инфляция – деформирует все хозяйственные связи в экономике.</a:t>
            </a:r>
          </a:p>
          <a:p>
            <a:pPr indent="0" eaLnBrk="1" hangingPunct="1"/>
            <a:endParaRPr lang="ru-RU" alt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FF431B-A63D-4346-AF36-7002977A4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500063"/>
            <a:ext cx="8572500" cy="7254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 Инфляция спроса и предложения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5A728DAE-C1C0-44A4-97FB-0AFE14E90D0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4313" y="1428750"/>
            <a:ext cx="8643937" cy="5045075"/>
          </a:xfrm>
        </p:spPr>
        <p:txBody>
          <a:bodyPr>
            <a:normAutofit lnSpcReduction="10000"/>
          </a:bodyPr>
          <a:lstStyle/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4000" b="1" dirty="0"/>
              <a:t>В современной западной экономической теории все проявления инфляции сведены к факторам на стороне покупателей (инфляция спроса) и факторам на стороне продавца (инфляция издержек).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3783D95F-24B1-4CE4-9C7B-4BF28DEFC9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85750" y="500063"/>
            <a:ext cx="8572500" cy="5973762"/>
          </a:xfrm>
        </p:spPr>
        <p:txBody>
          <a:bodyPr>
            <a:normAutofit/>
          </a:bodyPr>
          <a:lstStyle/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Инфляция спроса</a:t>
            </a:r>
            <a:r>
              <a:rPr lang="ru-RU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ru-RU" sz="2500" b="1" dirty="0">
                <a:solidFill>
                  <a:srgbClr val="FF0000"/>
                </a:solidFill>
              </a:rPr>
              <a:t> </a:t>
            </a:r>
            <a:r>
              <a:rPr lang="ru-RU" sz="2500" b="1" dirty="0"/>
              <a:t>нарушение равновесия между спросом и предложением со стороны спроса. </a:t>
            </a:r>
            <a:r>
              <a:rPr lang="ru-RU" sz="2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Главные ее причины:</a:t>
            </a:r>
          </a:p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500" b="1" dirty="0"/>
              <a:t> – расширение государственных заказов (военных и социальных); </a:t>
            </a:r>
          </a:p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500" b="1" dirty="0"/>
              <a:t>– увеличение спроса на средства производства при полной загрузке предприятия и полной занятости;</a:t>
            </a:r>
          </a:p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500" b="1" dirty="0"/>
              <a:t> – рост покупательной способности населения вследствие повышения заработной платы.</a:t>
            </a:r>
          </a:p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500" b="1" dirty="0"/>
              <a:t> Здесь избыточный спрос наталкивается на ограниченное предложение, которое не успевает за спросом, и происходит общий рост товарных цен, т. е. инфляция.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17A548EA-120A-471A-91D7-AA9C5C1CE8C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4313" y="642938"/>
            <a:ext cx="8572500" cy="5830887"/>
          </a:xfrm>
        </p:spPr>
        <p:txBody>
          <a:bodyPr>
            <a:normAutofit lnSpcReduction="10000"/>
          </a:bodyPr>
          <a:lstStyle/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Инфляция издержек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b="1" dirty="0"/>
              <a:t>нарушение равновесия между спросом и предложением со стороны предложения.</a:t>
            </a:r>
          </a:p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Главные причины:</a:t>
            </a:r>
          </a:p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b="1" dirty="0"/>
              <a:t> – олигополистическая практика ценообразования;</a:t>
            </a:r>
          </a:p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b="1" dirty="0"/>
              <a:t> – экономическая и финансовая политика государства;</a:t>
            </a:r>
          </a:p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b="1" dirty="0"/>
              <a:t>– рост цен на факторы производства.</a:t>
            </a:r>
          </a:p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b="1" dirty="0"/>
              <a:t> Механизм возникновения инфляции со стороны производителей является зеркальным отражением инфляции спроса.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620B40-BBE6-4576-8B31-50B45321A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3" y="571500"/>
            <a:ext cx="8643937" cy="8461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  </a:t>
            </a:r>
            <a:r>
              <a:rPr lang="ru-RU" sz="3200" b="1" dirty="0">
                <a:solidFill>
                  <a:srgbClr val="FF0000"/>
                </a:solidFill>
              </a:rPr>
              <a:t> 3. Социально-экономические последствия инфляции.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54A6ACFB-126A-4B16-BF8D-212AE13D1F3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4313" y="1600200"/>
            <a:ext cx="8643937" cy="5043488"/>
          </a:xfrm>
        </p:spPr>
        <p:txBody>
          <a:bodyPr>
            <a:normAutofit/>
          </a:bodyPr>
          <a:lstStyle/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b="1" dirty="0"/>
              <a:t>Последствия инфляции сложны и противоречивы. Небольшая инфляция даже полезна экономике, так как она оживляет деловую активность. Но постепенно на всех – от потребителей на рынке и вплоть до государства – распространяется критическая точка инфляции, когда ее общий положительный эффект становится отрицательным.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DAAF6A6A-785E-4BF5-9EE3-39842AD0B9C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4313" y="571500"/>
            <a:ext cx="8643937" cy="5902325"/>
          </a:xfrm>
        </p:spPr>
        <p:txBody>
          <a:bodyPr>
            <a:normAutofit lnSpcReduction="10000"/>
          </a:bodyPr>
          <a:lstStyle/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/>
              <a:t>Быстрая, галопирующая инфляция уже привносит элемент дезорганизации в экономику, усиливает диспропорции через неравномерность роста цен, искажает спрос и предложение, приводит к перепроизводству одних товаров и недопроизводству других. В итоге потребители начинают защищаться от инфляции путем избавления от обесценивающихся денег.</a:t>
            </a:r>
          </a:p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/>
              <a:t>Предпринимательский сектор не может в этих условиях вырабатывать стратегию своего поведения на рынке. Банки, страховые компании, пенсионные фонды и инвестиционные компании, будучи основными кредиторами предпринимательского сектора, также несут потери. Правительство, сталкиваясь с разладом в кредитно-денежной сфере, получает налоги обесцененными деньгами.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194D2A92-DAF9-4E82-B02F-FB8E2557448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4313" y="500063"/>
            <a:ext cx="8643937" cy="61436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/>
              <a:t>Помимо негативных экономических инфляция порождает и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социальные последствия: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/>
              <a:t>а) является своеобразным </a:t>
            </a:r>
            <a:r>
              <a:rPr lang="ru-RU" b="1" dirty="0" err="1"/>
              <a:t>сверхналогом</a:t>
            </a:r>
            <a:r>
              <a:rPr lang="ru-RU" b="1" dirty="0"/>
              <a:t> на все слои населения, от которого никто не может защититься;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/>
              <a:t>б) ухудшает материальное положение работников наемного труда, так как реальная заработная плата отстает от номинальной, а та в свою очередь – от резко растущих цен на товары и услуги;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/>
              <a:t>в) является каналом перераспределения национального дохода от одних групп населения к другим, при этом в безусловном проигрыше оказываются получатели фиксированных доходов: бюджетники, пенсионеры, рантье, студенчество;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/>
              <a:t>г) наносит ущерб лицам творческих, свободных профессий, обесценивая их большие, но нерегулярные разовые доходы;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err="1"/>
              <a:t>д</a:t>
            </a:r>
            <a:r>
              <a:rPr lang="ru-RU" b="1" dirty="0"/>
              <a:t>) подрывает занятость населения.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47623D-A8A5-4562-97BF-D3DBBAA5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3" y="500063"/>
            <a:ext cx="8572500" cy="6540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   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 Антиинфляционная политика. 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A49A7CE1-F35B-41F5-8100-B2A4679D6CD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4313" y="1357313"/>
            <a:ext cx="8572500" cy="5116512"/>
          </a:xfrm>
        </p:spPr>
        <p:txBody>
          <a:bodyPr>
            <a:normAutofit fontScale="92500"/>
          </a:bodyPr>
          <a:lstStyle/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600" b="1" dirty="0"/>
              <a:t>Антиинфляционная политика государства может проводиться методами активной и адаптивной политики. 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Активная политика </a:t>
            </a:r>
            <a:r>
              <a:rPr lang="ru-RU" sz="3600" b="1" dirty="0"/>
              <a:t>проводится с целью ликвидации причин инфляции, а </a:t>
            </a:r>
            <a:r>
              <a:rPr lang="ru-RU" sz="3600" b="1" i="1" dirty="0"/>
              <a:t>адаптивная</a:t>
            </a:r>
            <a:r>
              <a:rPr lang="ru-RU" sz="3600" b="1" dirty="0"/>
              <a:t> – для приспособления к ней экономики и смягчения ее отрицательных последствий.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E6525F-A7E8-4DF1-8939-12E0E05B8E1D}"/>
              </a:ext>
            </a:extLst>
          </p:cNvPr>
          <p:cNvSpPr txBox="1"/>
          <p:nvPr/>
        </p:nvSpPr>
        <p:spPr>
          <a:xfrm>
            <a:off x="971600" y="692697"/>
            <a:ext cx="64807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u="sng" dirty="0"/>
              <a:t>Задание</a:t>
            </a:r>
            <a:r>
              <a:rPr lang="ru-RU" sz="4800" dirty="0"/>
              <a:t> : Изучить лекцию, сделать конспект</a:t>
            </a:r>
          </a:p>
          <a:p>
            <a:r>
              <a:rPr lang="ru-RU" sz="4800" dirty="0"/>
              <a:t>(в последнем слайде есть опорные вопросы для конспекта)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B20E57-7388-4400-A7FF-51749A2CDA33}"/>
              </a:ext>
            </a:extLst>
          </p:cNvPr>
          <p:cNvSpPr txBox="1"/>
          <p:nvPr/>
        </p:nvSpPr>
        <p:spPr>
          <a:xfrm>
            <a:off x="899592" y="602128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И, естественно, не забываем к каждой лекции план-схему и </a:t>
            </a:r>
            <a:r>
              <a:rPr lang="ru-RU"/>
              <a:t>3 вопроса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590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ADE6E710-EB7F-49BE-A923-9C150C9B7CC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85750" y="571500"/>
            <a:ext cx="8572500" cy="6072188"/>
          </a:xfrm>
        </p:spPr>
        <p:txBody>
          <a:bodyPr>
            <a:normAutofit lnSpcReduction="10000"/>
          </a:bodyPr>
          <a:lstStyle/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/>
              <a:t> </a:t>
            </a:r>
            <a:r>
              <a:rPr lang="ru-RU" b="1" dirty="0"/>
              <a:t>Активная антиинфляционная политика предполагает использование метода 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шоковой терапии, </a:t>
            </a:r>
            <a:r>
              <a:rPr lang="ru-RU" b="1" dirty="0"/>
              <a:t>при которой за короткий период времени уничтожаются причины инфляции как на стороне спроса, так и предложения, и которая заключается в следующем:</a:t>
            </a:r>
          </a:p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/>
              <a:t>а) уменьшаются государственные расходы;</a:t>
            </a:r>
          </a:p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/>
              <a:t>б) растут налоги;</a:t>
            </a:r>
          </a:p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/>
              <a:t>в) формируется бездефицитный бюджет;</a:t>
            </a:r>
          </a:p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/>
              <a:t>г) проводится жесткая кредитно-денежная политика;</a:t>
            </a:r>
          </a:p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err="1"/>
              <a:t>д</a:t>
            </a:r>
            <a:r>
              <a:rPr lang="ru-RU" b="1" dirty="0"/>
              <a:t>) сдерживается рост зарплаты;</a:t>
            </a:r>
          </a:p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/>
              <a:t>е) развивается рыночная инфраструктура;</a:t>
            </a:r>
          </a:p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/>
              <a:t>ж) вводится фиксированный курс валюты;</a:t>
            </a:r>
          </a:p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err="1"/>
              <a:t>з</a:t>
            </a:r>
            <a:r>
              <a:rPr lang="ru-RU" b="1" dirty="0"/>
              <a:t>) усиливаются конкурентные начала экономики за счет борьбы с монополиями.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173BF54E-0687-4E6A-9D2A-02E405799C3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571500"/>
            <a:ext cx="8258175" cy="6000750"/>
          </a:xfrm>
        </p:spPr>
        <p:txBody>
          <a:bodyPr>
            <a:normAutofit lnSpcReduction="10000"/>
          </a:bodyPr>
          <a:lstStyle/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b="1" dirty="0"/>
              <a:t>Перечисленные меры приводят к резкому снижению как самой инфляции, так и инфляционных ожиданий населения, что создает условия для устойчивого экономического роста. Вместе с тем шоковая терапия ведет к значительному спаду производства и росту безработицы, очень понижает жизненный уровень населения и ведет к росту социальной напряженности в обществе.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0435BC3E-220B-461D-8A46-C52015046D4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85750" y="571500"/>
            <a:ext cx="8572500" cy="5902325"/>
          </a:xfrm>
        </p:spPr>
        <p:txBody>
          <a:bodyPr>
            <a:normAutofit fontScale="92500" lnSpcReduction="10000"/>
          </a:bodyPr>
          <a:lstStyle/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700" b="1" dirty="0"/>
              <a:t>Адаптивная политика предполагает использование метода постепенного сокращения инфляции</a:t>
            </a:r>
            <a:r>
              <a:rPr lang="ru-RU" sz="2700" b="1" i="1" dirty="0"/>
              <a:t> – </a:t>
            </a:r>
            <a:r>
              <a:rPr lang="ru-RU" sz="27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градуирования</a:t>
            </a:r>
            <a:r>
              <a:rPr lang="ru-RU" sz="27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700" b="1" i="1" dirty="0"/>
              <a:t> </a:t>
            </a:r>
            <a:r>
              <a:rPr lang="ru-RU" sz="2700" b="1" dirty="0"/>
              <a:t>Постепенное сокращение излишней денежной массы в обращении позволяет избежать шока в сфере занятости и производства, а также чрезмерной социальной напряженности в обществе, однако и не обманывает инфляционных ожиданий населения, которые </a:t>
            </a:r>
            <a:r>
              <a:rPr lang="ru-RU" sz="2700" b="1" dirty="0" err="1"/>
              <a:t>подпитываются</a:t>
            </a:r>
            <a:r>
              <a:rPr lang="ru-RU" sz="2700" b="1" dirty="0"/>
              <a:t> проводимыми при этом правительством периодическими </a:t>
            </a:r>
            <a:r>
              <a:rPr lang="ru-RU" sz="27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индексациями доходов населения. </a:t>
            </a:r>
            <a:r>
              <a:rPr lang="ru-RU" sz="2700" b="1" dirty="0"/>
              <a:t>Эти индексации рассматриваются как защита от сложившегося уровня инфляции, но одновременно являются причиной нарастания ее в будущем.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84829384-9C42-457F-82F9-A261E0978F4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85750" y="642938"/>
            <a:ext cx="8358188" cy="5830887"/>
          </a:xfrm>
        </p:spPr>
        <p:txBody>
          <a:bodyPr>
            <a:normAutofit fontScale="92500" lnSpcReduction="10000"/>
          </a:bodyPr>
          <a:lstStyle/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b="1" dirty="0"/>
              <a:t>Правительство не свободно в выборе своей политики, так как отдельные ее формы в разной степени затрагивают интересы групп населения и секторов экономики.</a:t>
            </a:r>
          </a:p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b="1" dirty="0"/>
              <a:t>Таким образом, заранее определить наиболее эффективный путь борьбы с инфляцией не представляется возможным: все зависит от конкретных условий, сложившихся в национальной экономике, и тех возможностей, которыми располагает правительство.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1">
            <a:extLst>
              <a:ext uri="{FF2B5EF4-FFF2-40B4-BE49-F238E27FC236}">
                <a16:creationId xmlns:a16="http://schemas.microsoft.com/office/drawing/2014/main" id="{F8DFE39C-F125-470B-BD32-D87E47330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571625"/>
            <a:ext cx="8858250" cy="33575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3600" b="1" dirty="0"/>
              <a:t>Что такое инфляция?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600" b="1" dirty="0"/>
              <a:t>Назовите типы инфляции?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600" b="1" dirty="0"/>
              <a:t>Что такое инфляция спроса?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600" b="1" dirty="0"/>
              <a:t>Что такое инфляция предложения</a:t>
            </a:r>
            <a:r>
              <a:rPr lang="ru-RU" altLang="ru-RU" sz="3600" b="1" dirty="0"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600" b="1" dirty="0"/>
              <a:t>Назовите социально-экономические последствия инфляции?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600" b="1" dirty="0">
                <a:cs typeface="Times New Roman" panose="02020603050405020304" pitchFamily="18" charset="0"/>
              </a:rPr>
              <a:t>Назовите методы борьбы с инфляцией?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B068AA5-8C16-40DF-B9AE-2B5798C91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188640"/>
            <a:ext cx="8229600" cy="10604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Опорные вопросы для конспекта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89D520-7653-4227-981E-C00B1DF02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1500"/>
            <a:ext cx="8258175" cy="5715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1.</a:t>
            </a:r>
            <a:r>
              <a:rPr lang="ru-RU" b="1" dirty="0"/>
              <a:t> </a:t>
            </a:r>
            <a:r>
              <a:rPr lang="ru-RU" b="1" dirty="0">
                <a:solidFill>
                  <a:srgbClr val="FF0000"/>
                </a:solidFill>
              </a:rPr>
              <a:t>Понятие инфляции и ее формы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B5A8C2EC-0859-4BD8-BA3F-08B5C892644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57188" y="1357313"/>
            <a:ext cx="8286750" cy="5116512"/>
          </a:xfrm>
        </p:spPr>
        <p:txBody>
          <a:bodyPr>
            <a:normAutofit/>
          </a:bodyPr>
          <a:lstStyle/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b="1" dirty="0"/>
              <a:t>Инфляция как экономическое явление обусловлена существованием бумажных денег.</a:t>
            </a:r>
          </a:p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Инфляция – </a:t>
            </a:r>
            <a:r>
              <a:rPr lang="ru-RU" sz="3200" b="1" dirty="0"/>
              <a:t>чрезмерное переполнение каналов денежного обращения бумажными деньгами сверх потребностей товарооборота, приводящее к обесцениванию денег, росту цен, ухудшению качества выпускаемых товаров.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3">
            <a:extLst>
              <a:ext uri="{FF2B5EF4-FFF2-40B4-BE49-F238E27FC236}">
                <a16:creationId xmlns:a16="http://schemas.microsoft.com/office/drawing/2014/main" id="{0DD0DE98-8CB4-4218-B717-ABB0A5BB3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" t="6828" r="-87" b="3806"/>
          <a:stretch>
            <a:fillRect/>
          </a:stretch>
        </p:blipFill>
        <p:spPr bwMode="auto">
          <a:xfrm>
            <a:off x="0" y="115888"/>
            <a:ext cx="9144000" cy="674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66B0661D-911C-4143-8EF1-1B5F21E7EAF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85750" y="714375"/>
            <a:ext cx="8286750" cy="2357438"/>
          </a:xfrm>
        </p:spPr>
        <p:txBody>
          <a:bodyPr>
            <a:normAutofit/>
          </a:bodyPr>
          <a:lstStyle/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b="1" dirty="0"/>
              <a:t>Инфляция проявляется в первую очередь в уровне цен, ее можно зафиксировать через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индекс инфляции: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  <p:pic>
        <p:nvPicPr>
          <p:cNvPr id="11267" name="Picture 2" descr="i_086">
            <a:extLst>
              <a:ext uri="{FF2B5EF4-FFF2-40B4-BE49-F238E27FC236}">
                <a16:creationId xmlns:a16="http://schemas.microsoft.com/office/drawing/2014/main" id="{8519B06F-D5DC-42B1-BB3C-E89419DB5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88" b="-5882"/>
          <a:stretch>
            <a:fillRect/>
          </a:stretch>
        </p:blipFill>
        <p:spPr bwMode="auto">
          <a:xfrm>
            <a:off x="500063" y="3143250"/>
            <a:ext cx="7834312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6CFEEC5A-0333-46C5-839F-2126ADC2E1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4313" y="500063"/>
            <a:ext cx="8643937" cy="6143625"/>
          </a:xfrm>
        </p:spPr>
        <p:txBody>
          <a:bodyPr>
            <a:normAutofit/>
          </a:bodyPr>
          <a:lstStyle/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b="1" dirty="0"/>
              <a:t>С определенной долей условности можно выделить следующие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инфляции по скорости протекания:</a:t>
            </a:r>
          </a:p>
          <a:p>
            <a:pPr marL="27432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1. 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Инфляционный фон экономики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b="1" dirty="0"/>
              <a:t>характеризуется незначительным, в пределах нескольких процентов, ростом цен в течение года и связан с колебанием конъюнктуры, активностью предпринимателей на рынке, стремящихся максимизировать свою прибыль. </a:t>
            </a:r>
            <a:r>
              <a:rPr lang="ru-RU" sz="1400" b="1" dirty="0"/>
              <a:t>Этот уровень инфляции не несет угрозы рыночной экономике и при необходимости может быть легко ликвидирован с помощью правительственных мер.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3">
            <a:extLst>
              <a:ext uri="{FF2B5EF4-FFF2-40B4-BE49-F238E27FC236}">
                <a16:creationId xmlns:a16="http://schemas.microsoft.com/office/drawing/2014/main" id="{3989309C-5488-4599-94AE-53BE106C6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14" b="-66"/>
          <a:stretch>
            <a:fillRect/>
          </a:stretch>
        </p:blipFill>
        <p:spPr bwMode="auto">
          <a:xfrm>
            <a:off x="0" y="44450"/>
            <a:ext cx="9144000" cy="680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57DEBAA-0716-4AAA-929D-2BF8268FDE2A}"/>
              </a:ext>
            </a:extLst>
          </p:cNvPr>
          <p:cNvSpPr/>
          <p:nvPr/>
        </p:nvSpPr>
        <p:spPr>
          <a:xfrm>
            <a:off x="7092950" y="5732463"/>
            <a:ext cx="1800225" cy="720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23FDBD6E-B361-4733-A8A6-F66868BB169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4313" y="500063"/>
            <a:ext cx="8501062" cy="60452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/>
              <a:t>  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 2. </a:t>
            </a: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</a:rPr>
              <a:t>Инфляция в границах двух-трех десятков процентов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 – </a:t>
            </a:r>
            <a:r>
              <a:rPr lang="ru-RU" sz="4000" b="1" dirty="0"/>
              <a:t>является первым симптомом в расстройстве денежного хозяйства. Ее принято называть </a:t>
            </a:r>
            <a:r>
              <a:rPr lang="ru-RU" sz="4000" b="1" i="1" dirty="0"/>
              <a:t>«ползучей» (регулируемой) инфляцией. </a:t>
            </a:r>
            <a:r>
              <a:rPr lang="ru-RU" sz="4000" b="1" dirty="0"/>
              <a:t>В целом в этих условиях экономика страны может свободно развиваться.</a:t>
            </a:r>
            <a:endParaRPr lang="ru-RU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370A4F9F-CAFA-4062-BC50-3C7460A8961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4313" y="500063"/>
            <a:ext cx="8572500" cy="614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/>
              <a:t>   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4. </a:t>
            </a:r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Гиперинфляция </a:t>
            </a:r>
            <a:r>
              <a:rPr lang="ru-RU" sz="3200" b="1" dirty="0"/>
              <a:t>характеризуется астрономическим ростом цен – от нескольких сотен процентов в год и выше. Верхнего предела гиперинфляция не имеет: известен случай годовых темпов роста цен в 3,8х1027(Венгрия, август 1945 – июль 1946 г.). Главный признак гиперинфляции – «уход» населения от денег, переход на «товарные» деньги – альтернативные ценности. В условиях гиперинфляции развитие производства невозможно.</a:t>
            </a:r>
            <a:endParaRPr lang="ru-RU" b="1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1201</Words>
  <Application>Microsoft Office PowerPoint</Application>
  <PresentationFormat>Экран (4:3)</PresentationFormat>
  <Paragraphs>60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Century Schoolbook</vt:lpstr>
      <vt:lpstr>Wingdings</vt:lpstr>
      <vt:lpstr>Wingdings 2</vt:lpstr>
      <vt:lpstr>Calibri</vt:lpstr>
      <vt:lpstr>Times New Roman</vt:lpstr>
      <vt:lpstr>Эркер</vt:lpstr>
      <vt:lpstr>   ИНФЛЯЦИЯ И ЕЕ Социально-экономические последствия  </vt:lpstr>
      <vt:lpstr>Презентация PowerPoint</vt:lpstr>
      <vt:lpstr>1. Понятие инфляции и ее формы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 Инфляция спроса и предложения</vt:lpstr>
      <vt:lpstr>Презентация PowerPoint</vt:lpstr>
      <vt:lpstr>Презентация PowerPoint</vt:lpstr>
      <vt:lpstr>   3. Социально-экономические последствия инфляции.</vt:lpstr>
      <vt:lpstr>Презентация PowerPoint</vt:lpstr>
      <vt:lpstr>Презентация PowerPoint</vt:lpstr>
      <vt:lpstr>   4. Антиинфляционная политика. </vt:lpstr>
      <vt:lpstr>Презентация PowerPoint</vt:lpstr>
      <vt:lpstr>Презентация PowerPoint</vt:lpstr>
      <vt:lpstr>Презентация PowerPoint</vt:lpstr>
      <vt:lpstr>Презентация PowerPoint</vt:lpstr>
      <vt:lpstr>Опорные вопросы для конспекта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ОГАПОУ «Борисовский агромеханический техникум»     ИНФЛЯЦИЯ</dc:title>
  <dc:creator>Кабинет</dc:creator>
  <cp:lastModifiedBy>Lenovo</cp:lastModifiedBy>
  <cp:revision>10</cp:revision>
  <dcterms:created xsi:type="dcterms:W3CDTF">2016-02-10T10:12:02Z</dcterms:created>
  <dcterms:modified xsi:type="dcterms:W3CDTF">2020-03-19T06:43:31Z</dcterms:modified>
</cp:coreProperties>
</file>