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5"/>
  </p:notesMasterIdLst>
  <p:sldIdLst>
    <p:sldId id="256" r:id="rId2"/>
    <p:sldId id="360" r:id="rId3"/>
    <p:sldId id="257" r:id="rId4"/>
    <p:sldId id="258" r:id="rId5"/>
    <p:sldId id="269" r:id="rId6"/>
    <p:sldId id="295" r:id="rId7"/>
    <p:sldId id="297" r:id="rId8"/>
    <p:sldId id="298" r:id="rId9"/>
    <p:sldId id="299" r:id="rId10"/>
    <p:sldId id="300" r:id="rId11"/>
    <p:sldId id="301" r:id="rId12"/>
    <p:sldId id="260" r:id="rId13"/>
    <p:sldId id="283" r:id="rId14"/>
    <p:sldId id="262" r:id="rId15"/>
    <p:sldId id="263" r:id="rId16"/>
    <p:sldId id="285" r:id="rId17"/>
    <p:sldId id="264" r:id="rId18"/>
    <p:sldId id="265" r:id="rId19"/>
    <p:sldId id="277" r:id="rId20"/>
    <p:sldId id="279" r:id="rId21"/>
    <p:sldId id="281" r:id="rId22"/>
    <p:sldId id="352" r:id="rId23"/>
    <p:sldId id="267" r:id="rId24"/>
    <p:sldId id="268" r:id="rId25"/>
    <p:sldId id="291" r:id="rId26"/>
    <p:sldId id="292" r:id="rId27"/>
    <p:sldId id="288" r:id="rId28"/>
    <p:sldId id="290" r:id="rId29"/>
    <p:sldId id="345" r:id="rId30"/>
    <p:sldId id="346" r:id="rId31"/>
    <p:sldId id="347" r:id="rId32"/>
    <p:sldId id="348" r:id="rId33"/>
    <p:sldId id="349" r:id="rId34"/>
    <p:sldId id="302" r:id="rId35"/>
    <p:sldId id="350" r:id="rId36"/>
    <p:sldId id="307" r:id="rId37"/>
    <p:sldId id="303" r:id="rId38"/>
    <p:sldId id="353" r:id="rId39"/>
    <p:sldId id="304" r:id="rId40"/>
    <p:sldId id="305" r:id="rId41"/>
    <p:sldId id="331" r:id="rId42"/>
    <p:sldId id="332" r:id="rId43"/>
    <p:sldId id="333" r:id="rId44"/>
    <p:sldId id="334" r:id="rId45"/>
    <p:sldId id="306" r:id="rId46"/>
    <p:sldId id="335" r:id="rId47"/>
    <p:sldId id="336" r:id="rId48"/>
    <p:sldId id="338" r:id="rId49"/>
    <p:sldId id="337" r:id="rId50"/>
    <p:sldId id="354" r:id="rId51"/>
    <p:sldId id="356" r:id="rId52"/>
    <p:sldId id="355" r:id="rId53"/>
    <p:sldId id="359" r:id="rId5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BC76B"/>
    <a:srgbClr val="205AA0"/>
    <a:srgbClr val="FF3300"/>
    <a:srgbClr val="CCFF33"/>
    <a:srgbClr val="960096"/>
    <a:srgbClr val="EE00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3E1D9E6-BFB2-4E21-9A02-B22CBE8E5C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CC1C4D-5065-443E-81A9-1D2F86D3DF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2EEE17-A290-4AEC-8D18-6DB2AC1B9410}" type="datetimeFigureOut">
              <a:rPr lang="ru-RU"/>
              <a:pPr>
                <a:defRPr/>
              </a:pPr>
              <a:t>19.03.2020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EAD7057-F3C9-48E3-A224-91890FAE28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2CC1055-2007-418F-B4E1-4147D7E56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51536F-DE11-4827-9C14-0A3C512F85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76E68F-2239-4440-A5F3-A0CC4BBD7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73BCC59-BDCA-4A66-8F8E-F9EE07E6CF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15CD1BD-E2E9-4ECF-8508-F1B31F73E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AB51C4-43DD-4CDE-A247-E68129FD47AC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0B69364-5187-47B3-A60A-DEC41E7317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4414991-D69A-4134-B796-B3F7E3DFD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CF7D3D5-E012-4B44-BF0A-65AEA51AF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628068-62B0-43E2-BF1C-D58EE0703C1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1A36CB5-97C9-42EF-AE9D-345B310C5E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F4DDD5D-747F-43EE-B22C-A7B6F29A3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A391B8F-4352-4C63-984D-3B0E53E1F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F6B305-36C0-4883-83B6-66BA44C23AA4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66D1734-6960-4BE8-BBAC-E9B0690BEB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AD171C86-F887-4FD4-9436-54460264E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Сейчас комиссар по правам человека – Томас Таммарберг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7B58F67-57C5-4BD2-84F4-AB4EDE3FF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EB0F0-91CD-4276-B518-9BF527F395E2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F080ED1-F5D0-4D96-B5AE-2A337C630C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542600A-13EE-43FE-9DF2-FAACB0895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72EEBED-7B23-4584-9D2D-98C3CCEA4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ED8AF6-C0D3-4C85-9207-9BFC8239624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9907B62-F8D8-4ACE-9436-84B64975FC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1769F43-24D2-4DCD-9A23-3FC3826E5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BD0DC35-53C4-43AE-8948-506144CF1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41A801-4412-4BFD-BB6A-AB9AA229539D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E956E96-8CB5-4A01-B5F5-5D12DE5AF9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704C923-EAB0-4B7B-A5ED-FD67B0103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PPP_SDESI_TLE_Shawshank">
            <a:extLst>
              <a:ext uri="{FF2B5EF4-FFF2-40B4-BE49-F238E27FC236}">
                <a16:creationId xmlns:a16="http://schemas.microsoft.com/office/drawing/2014/main" id="{6C8AC7FE-565A-46AC-BDB6-F1A665FC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9877D20-F4B0-4374-8CF7-ABFD26BC0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B1B3061-D3D7-4ADF-91E3-626244E41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1C9A6A5-E594-499A-A4BA-BE47717B5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DD2DE4-FFEF-49B7-AAF7-431721DE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101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A0945-46AB-4BDC-A993-2C14C4461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E3D80D-37B0-4E25-9C08-DFDB69E2D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C2DE9E-8411-4D0D-A034-273496C3B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9DF1-92AC-458D-A47B-0C10BC255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02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F36CC-20DB-4952-B66B-77BBF421B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28B45A-0A4C-4C7C-A63B-8D1310459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B74B4D-4282-405D-A22D-DEB66505D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C39F4-6E9F-4ABB-83F7-B3B1BA3ED1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76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077127-7A85-4785-AFB3-D9301750DB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E53BE-D02C-4CF4-8912-20550877E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504C9E-522A-4A13-BEA4-4B58D1B4EC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F0DEE-5C87-4339-854C-AABC9174E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89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0FD8F9-522B-40BA-89D9-C0FB4F7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6804C6-3533-4487-994D-652FA326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7EF099-D2E3-4741-9039-F78A359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E80137-95DF-429D-9770-B467B791A9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41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1BA169-C5F6-4863-8DA3-BAF3399F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7D9F19-0941-4017-9D8F-0639A406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7E52ED-6476-444A-B7D8-D0AE650A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62ED62-D2C5-4E0F-83CA-EB302865A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245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EF1C4-C1D1-4541-8637-4F46A4AD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57C63-BD69-4F2B-B2ED-F8D68C55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370D63-BDB2-4336-B63F-8232D6E8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110DE9-CD91-43B2-9246-AD40FA6073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52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73349-6759-4B49-9916-D9B82025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C9EE5-16F3-4F85-A9D5-77EE8099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EFA89-2E2D-47C9-99A9-94957EE2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2E7DD9-D730-433E-9C3C-1C90182F51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94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74096A-1FC5-47AB-A3F3-2518C0958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A423DB-3C2C-4332-B616-0D839CF45A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B30484-30BF-4A24-BDF6-3180A5EE3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2188A-1D19-4CFD-9202-CFC3D27B0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3418A-C8C2-4F63-9266-490A92A5B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64DE3B-7580-4A66-9DEE-31DAF8CE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7D6FC-7984-4EB3-A9F7-8CCC924C9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62891-6FF3-4F30-A0FD-0E15015C2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7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367DE-60AD-4646-A634-0255B854E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22228-E87B-4252-A5D1-4D05BEA54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72C03-930B-403A-90A6-3C6C5F64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2F095-AE3B-4634-8A04-3FD0A9EDF8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33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55719E-82E3-43A3-93A7-342FC8E72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F5F08D-5C7E-4866-B73D-9493B1060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3AF61F-71D0-4BD0-B337-3B5E10C74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8FD17-7645-4612-B438-99ED879AA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8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1E4157-2394-4A65-BE2F-E7177CA79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AB0A4D-34A0-422F-ACC8-473166E2E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4C8CCB-A8AD-4AC2-B380-B8AFF81CC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3D5-E150-427A-A14C-2CBBDABFA3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73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23C79C-5F4D-4C35-BBAA-60E42D811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00083E-885E-4292-A93B-234B239A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66B4D2-F6E4-475A-ACBC-E1B284D59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FB1A1-520F-43DF-B48C-95195EB2F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14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624F0-A67B-4B6F-BEC1-E74775B91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5E706C-359D-4E44-B8CF-66B6EAAD3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7B5E1-BE7C-4717-B5C1-F852360D6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A9343-A55D-4A06-9028-FA6639B48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47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CD38-6ACC-4CE7-99BD-09AE4840C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F2918-41B1-46D9-807E-48D872362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6754C-49C3-4E0A-8229-5346E20CF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6F616-F9F4-473A-A24E-6F08DED9F4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26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PPP_SDESI_PRT_Shawshank">
            <a:extLst>
              <a:ext uri="{FF2B5EF4-FFF2-40B4-BE49-F238E27FC236}">
                <a16:creationId xmlns:a16="http://schemas.microsoft.com/office/drawing/2014/main" id="{1859585D-7819-4BD5-916A-DBC9E71F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A6752AB7-CB17-4D7C-8A13-DF7BC93D1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084A5E5-D9F2-498D-8759-5952D2E31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1"/>
            <a:r>
              <a:rPr lang="en-US" altLang="ru-RU"/>
              <a:t>Четвертый уровень</a:t>
            </a:r>
          </a:p>
          <a:p>
            <a:pPr lvl="2"/>
            <a:r>
              <a:rPr lang="en-US" altLang="ru-RU"/>
              <a:t>Пятый уровень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3B9E2CA-1E58-4678-9279-F9CC9E6D99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F97E2E-6E90-437C-AFE6-355E7C87EE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A83CD4-6455-4F77-9AE4-C92577E6C9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8A4F8C-CFCF-40CA-9B17-B328D9BFF3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EDE5082-6BD0-4FB3-91D8-559222C38D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2209800"/>
          </a:xfrm>
        </p:spPr>
        <p:txBody>
          <a:bodyPr/>
          <a:lstStyle/>
          <a:p>
            <a:pPr algn="r" eaLnBrk="1" hangingPunct="1"/>
            <a:r>
              <a:rPr lang="ru-RU" altLang="ru-RU" sz="6000"/>
              <a:t>Международное право</a:t>
            </a:r>
          </a:p>
        </p:txBody>
      </p:sp>
      <p:pic>
        <p:nvPicPr>
          <p:cNvPr id="4100" name="Picture 6" descr="http://school.xvatit.com/images/f/fe/Ekon6-164.jpg">
            <a:extLst>
              <a:ext uri="{FF2B5EF4-FFF2-40B4-BE49-F238E27FC236}">
                <a16:creationId xmlns:a16="http://schemas.microsoft.com/office/drawing/2014/main" id="{1152EAD7-D147-4599-B6C5-8CB08ECF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857500" cy="446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chudovo.org/wp-content/uploads/roboch-profes-znovu-zatrebuvan-1.jpg">
            <a:extLst>
              <a:ext uri="{FF2B5EF4-FFF2-40B4-BE49-F238E27FC236}">
                <a16:creationId xmlns:a16="http://schemas.microsoft.com/office/drawing/2014/main" id="{DF1D8197-D12E-41EB-9A5C-023ED9AE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3333750" cy="22383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7B30C15-9DFD-48F3-BCF7-09DD2F4A4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198" name="Подзаголовок 2">
            <a:extLst>
              <a:ext uri="{FF2B5EF4-FFF2-40B4-BE49-F238E27FC236}">
                <a16:creationId xmlns:a16="http://schemas.microsoft.com/office/drawing/2014/main" id="{530E76E0-6F84-4F40-8EFA-6AAC04A2B6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>
            <a:extLst>
              <a:ext uri="{FF2B5EF4-FFF2-40B4-BE49-F238E27FC236}">
                <a16:creationId xmlns:a16="http://schemas.microsoft.com/office/drawing/2014/main" id="{C32278A3-F75D-4B60-86CC-C8225B3D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Arial Black" panose="020B0A04020102020204" pitchFamily="34" charset="0"/>
              </a:rPr>
              <a:t>Схема. Виды и формы международно-правовой ответственности государств</a:t>
            </a:r>
            <a:endParaRPr lang="ru-RU" altLang="ru-RU" sz="20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9154" name="Picture 2" descr="http://rudocs.exdat.com/data/183/182936/182936_html_m5e5cfe6.png">
            <a:extLst>
              <a:ext uri="{FF2B5EF4-FFF2-40B4-BE49-F238E27FC236}">
                <a16:creationId xmlns:a16="http://schemas.microsoft.com/office/drawing/2014/main" id="{F653F71C-E033-4174-810C-FDEAC639A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828800"/>
            <a:ext cx="8153400" cy="4343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814B38D0-7F60-4A88-A1ED-2AE3FB2FB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" y="253985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421E01B-134E-482F-A8E7-3B1C06BE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>
            <a:extLst>
              <a:ext uri="{FF2B5EF4-FFF2-40B4-BE49-F238E27FC236}">
                <a16:creationId xmlns:a16="http://schemas.microsoft.com/office/drawing/2014/main" id="{5E67A8EE-7461-445B-9D9C-67B33022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088" y="149225"/>
            <a:ext cx="8029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Arial Black" panose="020B0A04020102020204" pitchFamily="34" charset="0"/>
              </a:rPr>
              <a:t>Схема. Отрасли международного права</a:t>
            </a:r>
            <a:endParaRPr lang="ru-RU" altLang="ru-RU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1746" name="Picture 2" descr="http://rudocs.exdat.com/data/183/182936/182936_html_m7bc9fe6a.png">
            <a:extLst>
              <a:ext uri="{FF2B5EF4-FFF2-40B4-BE49-F238E27FC236}">
                <a16:creationId xmlns:a16="http://schemas.microsoft.com/office/drawing/2014/main" id="{CA596AA6-2E93-402F-A041-CB8A92AE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1371600"/>
            <a:ext cx="8915400" cy="45529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5CFF3179-5B77-429D-A7F1-5940B516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05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844AF5C-6ADF-4193-849A-FB397F386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951451D7-7570-4027-B965-1C81E5EBA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914241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0" u="sng" dirty="0">
                <a:solidFill>
                  <a:srgbClr val="C00000"/>
                </a:solidFill>
                <a:latin typeface="Arial Black" pitchFamily="34" charset="0"/>
              </a:rPr>
              <a:t>Отрасль международного права </a:t>
            </a:r>
            <a:r>
              <a:rPr lang="ru-RU" altLang="ru-RU" sz="1800" b="0" dirty="0">
                <a:solidFill>
                  <a:srgbClr val="C00000"/>
                </a:solidFill>
                <a:latin typeface="Arial Black" pitchFamily="34" charset="0"/>
              </a:rPr>
              <a:t>— совокупность международно-правовых норм и институтов, регламентирующих более или менее обособленные отношения, отличающиеся качественным своеобра­зием.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AD6E402-815F-4386-9CB4-B9D2EB7DE9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1752600"/>
          </a:xfrm>
          <a:solidFill>
            <a:srgbClr val="205AA0"/>
          </a:solidFill>
        </p:spPr>
        <p:txBody>
          <a:bodyPr rtlCol="0">
            <a:normAutofit fontScale="70000" lnSpcReduction="20000"/>
          </a:bodyPr>
          <a:lstStyle/>
          <a:p>
            <a:pPr marL="609600" indent="-609600" eaLnBrk="1" fontAlgn="auto" hangingPunct="1">
              <a:defRPr/>
            </a:pPr>
            <a:r>
              <a:rPr lang="ru-RU" altLang="ru-RU" dirty="0">
                <a:solidFill>
                  <a:srgbClr val="FFFFFF"/>
                </a:solidFill>
                <a:latin typeface="Arial Black" panose="020B0A04020102020204" pitchFamily="34" charset="0"/>
              </a:rPr>
              <a:t>Международное право — наиболее общий термин, охватывающий всю совокупность правоотношений с участием иностранных элементов и нормативных актов, регулирующих эти отношения. В международном праве выделяются три основных направления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AF1A49-F3C7-4CA8-BEED-1494A8A53CBA}"/>
              </a:ext>
            </a:extLst>
          </p:cNvPr>
          <p:cNvSpPr/>
          <p:nvPr/>
        </p:nvSpPr>
        <p:spPr>
          <a:xfrm>
            <a:off x="145605" y="4511493"/>
            <a:ext cx="326063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Международное </a:t>
            </a:r>
          </a:p>
          <a:p>
            <a:pPr eaLnBrk="1" hangingPunct="1"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публичное право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CB0DAD-0122-442A-B218-C0D7CE13A4D8}"/>
              </a:ext>
            </a:extLst>
          </p:cNvPr>
          <p:cNvSpPr/>
          <p:nvPr/>
        </p:nvSpPr>
        <p:spPr>
          <a:xfrm>
            <a:off x="2590800" y="5641956"/>
            <a:ext cx="361509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2800" dirty="0">
                <a:latin typeface="Arial Black" panose="020B0A04020102020204" pitchFamily="34" charset="0"/>
              </a:rPr>
              <a:t>Международное </a:t>
            </a:r>
          </a:p>
          <a:p>
            <a:pPr algn="ctr" eaLnBrk="1" hangingPunct="1">
              <a:defRPr/>
            </a:pPr>
            <a:r>
              <a:rPr lang="ru-RU" altLang="ru-RU" sz="2800" dirty="0">
                <a:latin typeface="Arial Black" panose="020B0A04020102020204" pitchFamily="34" charset="0"/>
              </a:rPr>
              <a:t>частное право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38CC88-5580-4538-A98F-27C2BE24C267}"/>
              </a:ext>
            </a:extLst>
          </p:cNvPr>
          <p:cNvSpPr/>
          <p:nvPr/>
        </p:nvSpPr>
        <p:spPr>
          <a:xfrm>
            <a:off x="5030794" y="4484947"/>
            <a:ext cx="390523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800" dirty="0">
                <a:latin typeface="Arial Black" panose="020B0A04020102020204" pitchFamily="34" charset="0"/>
              </a:rPr>
              <a:t>Наднациональное</a:t>
            </a:r>
          </a:p>
          <a:p>
            <a:pPr algn="ctr" eaLnBrk="1" hangingPunct="1">
              <a:defRPr/>
            </a:pPr>
            <a:r>
              <a:rPr lang="ru-RU" altLang="ru-RU" sz="2800" dirty="0">
                <a:latin typeface="Arial Black" panose="020B0A04020102020204" pitchFamily="34" charset="0"/>
              </a:rPr>
              <a:t> право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461771-6AF4-4CCF-A465-ACE95762DF43}"/>
              </a:ext>
            </a:extLst>
          </p:cNvPr>
          <p:cNvSpPr/>
          <p:nvPr/>
        </p:nvSpPr>
        <p:spPr>
          <a:xfrm>
            <a:off x="1390891" y="2852455"/>
            <a:ext cx="626806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3600" b="1" u="sng" dirty="0">
                <a:solidFill>
                  <a:srgbClr val="FFFFFF"/>
                </a:solidFill>
                <a:latin typeface="Arial Black" panose="020B0A04020102020204" pitchFamily="34" charset="0"/>
              </a:rPr>
              <a:t>Международное право</a:t>
            </a:r>
            <a:r>
              <a:rPr lang="ru-RU" altLang="ru-RU" sz="3600" u="sng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endParaRPr lang="ru-RU" sz="36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D52E7504-C127-4C87-9358-A3E585716629}"/>
              </a:ext>
            </a:extLst>
          </p:cNvPr>
          <p:cNvSpPr/>
          <p:nvPr/>
        </p:nvSpPr>
        <p:spPr>
          <a:xfrm>
            <a:off x="1775923" y="3498786"/>
            <a:ext cx="814877" cy="10127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F3806CEF-39A5-4460-A3A9-58BA0CF0B62A}"/>
              </a:ext>
            </a:extLst>
          </p:cNvPr>
          <p:cNvSpPr/>
          <p:nvPr/>
        </p:nvSpPr>
        <p:spPr>
          <a:xfrm>
            <a:off x="3766954" y="3498786"/>
            <a:ext cx="814877" cy="217885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4422089B-19A2-4534-BE61-233AE201283C}"/>
              </a:ext>
            </a:extLst>
          </p:cNvPr>
          <p:cNvSpPr/>
          <p:nvPr/>
        </p:nvSpPr>
        <p:spPr>
          <a:xfrm>
            <a:off x="6400800" y="3486709"/>
            <a:ext cx="814877" cy="101270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7FAC8A-5C9C-4C61-B9CC-05F92FA15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AC3991-F7C8-4334-BB61-9274275A4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0"/>
            <a:ext cx="8610600" cy="1447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defRPr/>
            </a:pP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публичное право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– особая правовая система, регулирующая отношения между государствами и созданными ими международными организациями и некоторыми другими субъектами международного общения.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D81918-E246-4337-81D8-2A0E18F61175}"/>
              </a:ext>
            </a:extLst>
          </p:cNvPr>
          <p:cNvSpPr/>
          <p:nvPr/>
        </p:nvSpPr>
        <p:spPr>
          <a:xfrm>
            <a:off x="3605213" y="2184400"/>
            <a:ext cx="5032375" cy="369888"/>
          </a:xfrm>
          <a:prstGeom prst="rect">
            <a:avLst/>
          </a:prstGeom>
          <a:solidFill>
            <a:srgbClr val="960096"/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Международное космическое право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D991C1-EF50-4F7E-878A-6A713E1804A6}"/>
              </a:ext>
            </a:extLst>
          </p:cNvPr>
          <p:cNvSpPr/>
          <p:nvPr/>
        </p:nvSpPr>
        <p:spPr>
          <a:xfrm>
            <a:off x="4022725" y="3767138"/>
            <a:ext cx="4651375" cy="369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Arial Black" panose="020B0A04020102020204" pitchFamily="34" charset="0"/>
              </a:rPr>
              <a:t>Международное уголовное право </a:t>
            </a:r>
          </a:p>
        </p:txBody>
      </p:sp>
      <p:sp>
        <p:nvSpPr>
          <p:cNvPr id="15365" name="Прямоугольник 6">
            <a:extLst>
              <a:ext uri="{FF2B5EF4-FFF2-40B4-BE49-F238E27FC236}">
                <a16:creationId xmlns:a16="http://schemas.microsoft.com/office/drawing/2014/main" id="{6C70EF62-E848-4BAC-A98D-733719C2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2674938"/>
            <a:ext cx="5137150" cy="368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800" b="0" dirty="0">
                <a:solidFill>
                  <a:schemeClr val="bg1"/>
                </a:solidFill>
                <a:latin typeface="Arial Black" pitchFamily="34" charset="0"/>
              </a:rPr>
              <a:t>Международное гуманитарное право </a:t>
            </a:r>
          </a:p>
        </p:txBody>
      </p:sp>
      <p:sp>
        <p:nvSpPr>
          <p:cNvPr id="20486" name="Прямоугольник 7">
            <a:extLst>
              <a:ext uri="{FF2B5EF4-FFF2-40B4-BE49-F238E27FC236}">
                <a16:creationId xmlns:a16="http://schemas.microsoft.com/office/drawing/2014/main" id="{75646026-77F2-4E7A-B3E6-D1212967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4335463"/>
            <a:ext cx="5353050" cy="368300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экономическое право </a:t>
            </a:r>
            <a:endParaRPr lang="ru-RU" altLang="ru-RU" sz="1800">
              <a:latin typeface="Arial Black" panose="020B0A04020102020204" pitchFamily="34" charset="0"/>
            </a:endParaRPr>
          </a:p>
        </p:txBody>
      </p:sp>
      <p:sp>
        <p:nvSpPr>
          <p:cNvPr id="20487" name="Прямоугольник 8">
            <a:extLst>
              <a:ext uri="{FF2B5EF4-FFF2-40B4-BE49-F238E27FC236}">
                <a16:creationId xmlns:a16="http://schemas.microsoft.com/office/drawing/2014/main" id="{49AA134B-4D0C-4A0D-96A1-C86F6D24E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3243263"/>
            <a:ext cx="4340225" cy="371475"/>
          </a:xfrm>
          <a:prstGeom prst="rect">
            <a:avLst/>
          </a:prstGeom>
          <a:solidFill>
            <a:srgbClr val="00B0F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морское право</a:t>
            </a:r>
            <a:endParaRPr lang="ru-RU" altLang="ru-RU" sz="1800">
              <a:latin typeface="Arial Black" panose="020B0A04020102020204" pitchFamily="34" charset="0"/>
            </a:endParaRPr>
          </a:p>
        </p:txBody>
      </p:sp>
      <p:sp>
        <p:nvSpPr>
          <p:cNvPr id="20488" name="Прямоугольник 9">
            <a:extLst>
              <a:ext uri="{FF2B5EF4-FFF2-40B4-BE49-F238E27FC236}">
                <a16:creationId xmlns:a16="http://schemas.microsoft.com/office/drawing/2014/main" id="{32DF245F-33C8-425A-838D-45D0EBC5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5106988"/>
            <a:ext cx="7000875" cy="3683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Arial Black" panose="020B0A04020102020204" pitchFamily="34" charset="0"/>
              </a:rPr>
              <a:t>Международное право охраны окружающей среды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FA9DAF-613D-44F0-B463-BAB8D9219331}"/>
              </a:ext>
            </a:extLst>
          </p:cNvPr>
          <p:cNvSpPr/>
          <p:nvPr/>
        </p:nvSpPr>
        <p:spPr>
          <a:xfrm>
            <a:off x="3654425" y="5715000"/>
            <a:ext cx="508635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Право международной безопасности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797D78-858F-4FAC-9F4B-9EAD5C048628}"/>
              </a:ext>
            </a:extLst>
          </p:cNvPr>
          <p:cNvSpPr/>
          <p:nvPr/>
        </p:nvSpPr>
        <p:spPr>
          <a:xfrm>
            <a:off x="3941763" y="1698625"/>
            <a:ext cx="4667250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воздушное право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BCD3EB2-6C1E-4465-82FA-E2C1D542BDD3}"/>
              </a:ext>
            </a:extLst>
          </p:cNvPr>
          <p:cNvCxnSpPr/>
          <p:nvPr/>
        </p:nvCxnSpPr>
        <p:spPr>
          <a:xfrm>
            <a:off x="381000" y="19478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9B6088D-D8C8-4A0C-B029-52F8C0E40CD1}"/>
              </a:ext>
            </a:extLst>
          </p:cNvPr>
          <p:cNvCxnSpPr/>
          <p:nvPr/>
        </p:nvCxnSpPr>
        <p:spPr>
          <a:xfrm>
            <a:off x="381000" y="1947863"/>
            <a:ext cx="1524000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2B39B72-A8A3-45E0-A5B4-E1C49311DCDB}"/>
              </a:ext>
            </a:extLst>
          </p:cNvPr>
          <p:cNvCxnSpPr/>
          <p:nvPr/>
        </p:nvCxnSpPr>
        <p:spPr>
          <a:xfrm>
            <a:off x="381000" y="2433638"/>
            <a:ext cx="1524000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CC7D679-D234-446C-8169-12B5CC101413}"/>
              </a:ext>
            </a:extLst>
          </p:cNvPr>
          <p:cNvCxnSpPr/>
          <p:nvPr/>
        </p:nvCxnSpPr>
        <p:spPr>
          <a:xfrm>
            <a:off x="349250" y="2859088"/>
            <a:ext cx="1524000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8715360D-159E-4928-A99E-77CABD824175}"/>
              </a:ext>
            </a:extLst>
          </p:cNvPr>
          <p:cNvCxnSpPr/>
          <p:nvPr/>
        </p:nvCxnSpPr>
        <p:spPr>
          <a:xfrm>
            <a:off x="349250" y="3384550"/>
            <a:ext cx="1524000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F5390F1-8D4B-44B1-B9D6-6DE5DFAD917C}"/>
              </a:ext>
            </a:extLst>
          </p:cNvPr>
          <p:cNvCxnSpPr/>
          <p:nvPr/>
        </p:nvCxnSpPr>
        <p:spPr>
          <a:xfrm>
            <a:off x="420688" y="3917950"/>
            <a:ext cx="1524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15117DE-7715-442A-984A-1A3987D0B94B}"/>
              </a:ext>
            </a:extLst>
          </p:cNvPr>
          <p:cNvCxnSpPr/>
          <p:nvPr/>
        </p:nvCxnSpPr>
        <p:spPr>
          <a:xfrm>
            <a:off x="420688" y="4519613"/>
            <a:ext cx="1524000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BE5CCB1-99EF-494B-9926-097E487DC0B8}"/>
              </a:ext>
            </a:extLst>
          </p:cNvPr>
          <p:cNvCxnSpPr>
            <a:endCxn id="20488" idx="1"/>
          </p:cNvCxnSpPr>
          <p:nvPr/>
        </p:nvCxnSpPr>
        <p:spPr>
          <a:xfrm flipV="1">
            <a:off x="420688" y="5291138"/>
            <a:ext cx="1379537" cy="158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F76E9C2-8C23-40D4-8301-E61B1443D9C7}"/>
              </a:ext>
            </a:extLst>
          </p:cNvPr>
          <p:cNvCxnSpPr/>
          <p:nvPr/>
        </p:nvCxnSpPr>
        <p:spPr>
          <a:xfrm>
            <a:off x="349250" y="6084888"/>
            <a:ext cx="1524000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m.c.lnkd.licdn.com/media/p/3/000/048/19d/1258f62.png">
            <a:extLst>
              <a:ext uri="{FF2B5EF4-FFF2-40B4-BE49-F238E27FC236}">
                <a16:creationId xmlns:a16="http://schemas.microsoft.com/office/drawing/2014/main" id="{5171454C-8757-40CD-8EDA-09005501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44057"/>
            <a:ext cx="1515556" cy="814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260201D-DE8F-4A8E-B257-C352D5BEDCD3}"/>
              </a:ext>
            </a:extLst>
          </p:cNvPr>
          <p:cNvCxnSpPr/>
          <p:nvPr/>
        </p:nvCxnSpPr>
        <p:spPr>
          <a:xfrm>
            <a:off x="349250" y="1447800"/>
            <a:ext cx="31750" cy="4637088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E1463EDF-E5F4-4C7C-A01E-22EC7E1D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7A8D546E-F974-4BB6-B684-D48CFEEE22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800" y="1160463"/>
            <a:ext cx="8915400" cy="542925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FontTx/>
              <a:buNone/>
              <a:defRPr/>
            </a:pPr>
            <a:r>
              <a:rPr lang="ru-RU" alt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частное право (МЧП) </a:t>
            </a:r>
            <a:r>
              <a:rPr lang="ru-RU" altLang="ru-RU" sz="2800" dirty="0">
                <a:latin typeface="Arial Black" panose="020B0A04020102020204" pitchFamily="34" charset="0"/>
              </a:rPr>
              <a:t>— </a:t>
            </a:r>
            <a:r>
              <a:rPr lang="ru-RU" alt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совокупность норм внутригосударственного законодательства, международных договоров и обычаев, которые регулируют гражданско-правовые, трудовые и иные отношения, осложнённые иностранным элементом.</a:t>
            </a:r>
          </a:p>
          <a:p>
            <a:pPr eaLnBrk="1" fontAlgn="auto" hangingPunct="1">
              <a:defRPr/>
            </a:pPr>
            <a:r>
              <a:rPr lang="ru-RU" altLang="ru-RU" sz="2800" dirty="0">
                <a:latin typeface="Arial Black" panose="020B0A04020102020204" pitchFamily="34" charset="0"/>
              </a:rPr>
              <a:t>Основная специфика международного частного права – наличие в регулируемых правоотношениях иностранного элемента и использование коллизионных норм.</a:t>
            </a:r>
          </a:p>
        </p:txBody>
      </p:sp>
      <p:pic>
        <p:nvPicPr>
          <p:cNvPr id="8196" name="Picture 4" descr="http://tvxs.gr/sites/default/files/article/2010/48/49609-trade-globalization1.jpg">
            <a:extLst>
              <a:ext uri="{FF2B5EF4-FFF2-40B4-BE49-F238E27FC236}">
                <a16:creationId xmlns:a16="http://schemas.microsoft.com/office/drawing/2014/main" id="{E3330236-6E8B-4D4F-945C-C5A53698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66" y="4724400"/>
            <a:ext cx="1524000" cy="1257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1759AF6-1F32-4317-902C-D329B5AB1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18AA1DF-16F6-4D0D-A44B-332683BEF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41288"/>
            <a:ext cx="8763000" cy="4419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/>
              <a:t>    </a:t>
            </a:r>
            <a:r>
              <a:rPr lang="ru-RU" altLang="ru-RU" sz="24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Наднациональное право </a:t>
            </a:r>
            <a:r>
              <a:rPr lang="ru-RU" alt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– форма международного права, при которой государства идут на сознательное ограничение некоторых своих прав и делегирование некоторых полномочий наднациональным органам.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Нормативные акты, издаваемые такими органами, как правило имеют большую юридическую силу, чем акты национального законодательства.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Наиболее ярким примером наднационального права является Право Европейского союза. </a:t>
            </a:r>
          </a:p>
        </p:txBody>
      </p:sp>
      <p:pic>
        <p:nvPicPr>
          <p:cNvPr id="9222" name="Picture 6" descr="http://sakha.gov.ru/special/sites/default/files/story/img/2013_10/98/123_0.jpg">
            <a:extLst>
              <a:ext uri="{FF2B5EF4-FFF2-40B4-BE49-F238E27FC236}">
                <a16:creationId xmlns:a16="http://schemas.microsoft.com/office/drawing/2014/main" id="{0E05CFEF-2EF2-4DF8-9E9B-C8893254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8271"/>
            <a:ext cx="2362200" cy="209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http://www.moveoneinc.com/blog/wp-content/uploads/2011/09/nationalities.jpg">
            <a:extLst>
              <a:ext uri="{FF2B5EF4-FFF2-40B4-BE49-F238E27FC236}">
                <a16:creationId xmlns:a16="http://schemas.microsoft.com/office/drawing/2014/main" id="{322FF10D-3F70-4493-8210-19FD7AA0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495800" cy="26860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B608B80-2022-4904-8AEB-2BB619F4A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01FD25-8781-48DD-87E7-CAE50F62E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457200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/>
              <a:t>Источники  международного права </a:t>
            </a:r>
            <a:endParaRPr lang="en-US" altLang="ru-RU" sz="2400" b="1" dirty="0"/>
          </a:p>
        </p:txBody>
      </p:sp>
      <p:cxnSp>
        <p:nvCxnSpPr>
          <p:cNvPr id="8196" name="_s2069">
            <a:extLst>
              <a:ext uri="{FF2B5EF4-FFF2-40B4-BE49-F238E27FC236}">
                <a16:creationId xmlns:a16="http://schemas.microsoft.com/office/drawing/2014/main" id="{B9C1F68F-8C77-4F2F-8737-B38D881651AC}"/>
              </a:ext>
            </a:extLst>
          </p:cNvPr>
          <p:cNvCxnSpPr>
            <a:cxnSpLocks noChangeShapeType="1"/>
            <a:stCxn id="8199" idx="2"/>
            <a:endCxn id="8199" idx="2"/>
          </p:cNvCxnSpPr>
          <p:nvPr/>
        </p:nvCxnSpPr>
        <p:spPr bwMode="auto">
          <a:xfrm rot="16200000" flipH="1">
            <a:off x="2438400" y="2816225"/>
            <a:ext cx="1588" cy="1588"/>
          </a:xfrm>
          <a:prstGeom prst="bentConnector3">
            <a:avLst>
              <a:gd name="adj1" fmla="val 20231106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8" name="_s2056">
            <a:extLst>
              <a:ext uri="{FF2B5EF4-FFF2-40B4-BE49-F238E27FC236}">
                <a16:creationId xmlns:a16="http://schemas.microsoft.com/office/drawing/2014/main" id="{A92DCB9D-21E8-4592-A4D2-A0A90024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5867400" cy="10668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dirty="0">
                <a:latin typeface="Arial Black" panose="020B0A04020102020204" pitchFamily="34" charset="0"/>
                <a:cs typeface="Arial" pitchFamily="34" charset="0"/>
              </a:rPr>
              <a:t>Виды  источников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dirty="0">
                <a:latin typeface="Arial Black" panose="020B0A04020102020204" pitchFamily="34" charset="0"/>
                <a:cs typeface="Arial" pitchFamily="34" charset="0"/>
              </a:rPr>
              <a:t>международного права</a:t>
            </a:r>
          </a:p>
        </p:txBody>
      </p:sp>
      <p:sp>
        <p:nvSpPr>
          <p:cNvPr id="8199" name="_s2057">
            <a:extLst>
              <a:ext uri="{FF2B5EF4-FFF2-40B4-BE49-F238E27FC236}">
                <a16:creationId xmlns:a16="http://schemas.microsoft.com/office/drawing/2014/main" id="{EAE43DDD-22C2-4A3D-AAF0-D0858FA5E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57400"/>
            <a:ext cx="2743200" cy="758825"/>
          </a:xfrm>
          <a:prstGeom prst="roundRect">
            <a:avLst>
              <a:gd name="adj" fmla="val 16667"/>
            </a:avLst>
          </a:prstGeom>
          <a:solidFill>
            <a:srgbClr val="ABC7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0" name="_s2068">
            <a:extLst>
              <a:ext uri="{FF2B5EF4-FFF2-40B4-BE49-F238E27FC236}">
                <a16:creationId xmlns:a16="http://schemas.microsoft.com/office/drawing/2014/main" id="{A0FED6BA-29D0-4FF6-869A-94964F9F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124200"/>
            <a:ext cx="2819400" cy="752475"/>
          </a:xfrm>
          <a:prstGeom prst="roundRect">
            <a:avLst>
              <a:gd name="adj" fmla="val 16667"/>
            </a:avLst>
          </a:prstGeom>
          <a:solidFill>
            <a:srgbClr val="ABC7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Международные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 договора</a:t>
            </a:r>
          </a:p>
        </p:txBody>
      </p:sp>
      <p:sp>
        <p:nvSpPr>
          <p:cNvPr id="8201" name="_s2070">
            <a:extLst>
              <a:ext uri="{FF2B5EF4-FFF2-40B4-BE49-F238E27FC236}">
                <a16:creationId xmlns:a16="http://schemas.microsoft.com/office/drawing/2014/main" id="{49681A3B-A367-49F9-8BDB-A7A2214E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00525"/>
            <a:ext cx="2767012" cy="788988"/>
          </a:xfrm>
          <a:prstGeom prst="roundRect">
            <a:avLst>
              <a:gd name="adj" fmla="val 16667"/>
            </a:avLst>
          </a:prstGeom>
          <a:solidFill>
            <a:srgbClr val="ABC7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Международные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 обычаи</a:t>
            </a:r>
          </a:p>
        </p:txBody>
      </p:sp>
      <p:sp>
        <p:nvSpPr>
          <p:cNvPr id="8202" name="_s2077">
            <a:extLst>
              <a:ext uri="{FF2B5EF4-FFF2-40B4-BE49-F238E27FC236}">
                <a16:creationId xmlns:a16="http://schemas.microsoft.com/office/drawing/2014/main" id="{5BAB964A-2972-4641-A4D0-66ACF4D2C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59113"/>
            <a:ext cx="3124200" cy="5334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245" tIns="2123" rIns="4245" bIns="212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 Black" panose="020B0A04020102020204" pitchFamily="34" charset="0"/>
                <a:cs typeface="Arial" panose="020B0604020202020204" pitchFamily="34" charset="0"/>
              </a:rPr>
              <a:t>Судебные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 Black" panose="020B0A04020102020204" pitchFamily="34" charset="0"/>
                <a:cs typeface="Arial" panose="020B0604020202020204" pitchFamily="34" charset="0"/>
              </a:rPr>
              <a:t> решения</a:t>
            </a:r>
          </a:p>
        </p:txBody>
      </p:sp>
      <p:sp>
        <p:nvSpPr>
          <p:cNvPr id="8203" name="_s2079">
            <a:extLst>
              <a:ext uri="{FF2B5EF4-FFF2-40B4-BE49-F238E27FC236}">
                <a16:creationId xmlns:a16="http://schemas.microsoft.com/office/drawing/2014/main" id="{1A030426-6965-4033-A04E-3E8470D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648200"/>
            <a:ext cx="3124200" cy="6096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245" tIns="2123" rIns="4245" bIns="212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Внутригосударственные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 нормативно-правовые акты</a:t>
            </a:r>
          </a:p>
        </p:txBody>
      </p:sp>
      <p:sp>
        <p:nvSpPr>
          <p:cNvPr id="8204" name="_s2081">
            <a:extLst>
              <a:ext uri="{FF2B5EF4-FFF2-40B4-BE49-F238E27FC236}">
                <a16:creationId xmlns:a16="http://schemas.microsoft.com/office/drawing/2014/main" id="{5578B35A-3905-4287-9FB5-B1F826A0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33825"/>
            <a:ext cx="3124200" cy="5334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245" tIns="2123" rIns="4245" bIns="212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Доктрины ученых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 международного права</a:t>
            </a:r>
          </a:p>
        </p:txBody>
      </p:sp>
      <p:sp>
        <p:nvSpPr>
          <p:cNvPr id="8205" name="_s2058">
            <a:extLst>
              <a:ext uri="{FF2B5EF4-FFF2-40B4-BE49-F238E27FC236}">
                <a16:creationId xmlns:a16="http://schemas.microsoft.com/office/drawing/2014/main" id="{753E8ECF-9DA9-4793-89C4-796AA2242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057400"/>
            <a:ext cx="3124200" cy="6858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Вспомогательные</a:t>
            </a:r>
          </a:p>
        </p:txBody>
      </p:sp>
      <p:sp>
        <p:nvSpPr>
          <p:cNvPr id="8206" name="_s2075">
            <a:extLst>
              <a:ext uri="{FF2B5EF4-FFF2-40B4-BE49-F238E27FC236}">
                <a16:creationId xmlns:a16="http://schemas.microsoft.com/office/drawing/2014/main" id="{4F1479D0-8C12-4CC9-950C-3E79B385D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61025"/>
            <a:ext cx="3048000" cy="609600"/>
          </a:xfrm>
          <a:prstGeom prst="roundRect">
            <a:avLst>
              <a:gd name="adj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245" tIns="2123" rIns="4245" bIns="212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Решение международных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 Black" panose="020B0A04020102020204" pitchFamily="34" charset="0"/>
                <a:cs typeface="Arial" panose="020B0604020202020204" pitchFamily="34" charset="0"/>
              </a:rPr>
              <a:t>организаций</a:t>
            </a:r>
          </a:p>
        </p:txBody>
      </p:sp>
      <p:cxnSp>
        <p:nvCxnSpPr>
          <p:cNvPr id="8207" name="_s2069">
            <a:extLst>
              <a:ext uri="{FF2B5EF4-FFF2-40B4-BE49-F238E27FC236}">
                <a16:creationId xmlns:a16="http://schemas.microsoft.com/office/drawing/2014/main" id="{B5F74A86-5AD1-40E1-A9E2-8CAF7C5C47FD}"/>
              </a:ext>
            </a:extLst>
          </p:cNvPr>
          <p:cNvCxnSpPr>
            <a:cxnSpLocks noChangeShapeType="1"/>
            <a:stCxn id="8199" idx="3"/>
            <a:endCxn id="8198" idx="2"/>
          </p:cNvCxnSpPr>
          <p:nvPr/>
        </p:nvCxnSpPr>
        <p:spPr bwMode="auto">
          <a:xfrm flipV="1">
            <a:off x="3810000" y="1905000"/>
            <a:ext cx="647700" cy="531813"/>
          </a:xfrm>
          <a:prstGeom prst="bentConnector2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8" name="Line 16">
            <a:extLst>
              <a:ext uri="{FF2B5EF4-FFF2-40B4-BE49-F238E27FC236}">
                <a16:creationId xmlns:a16="http://schemas.microsoft.com/office/drawing/2014/main" id="{7D98C025-2BF5-4BAE-824A-909B5513A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86200"/>
            <a:ext cx="1588" cy="31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Line 17">
            <a:extLst>
              <a:ext uri="{FF2B5EF4-FFF2-40B4-BE49-F238E27FC236}">
                <a16:creationId xmlns:a16="http://schemas.microsoft.com/office/drawing/2014/main" id="{91C26E3E-FB94-4073-BA88-3D7467649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743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Line 18">
            <a:extLst>
              <a:ext uri="{FF2B5EF4-FFF2-40B4-BE49-F238E27FC236}">
                <a16:creationId xmlns:a16="http://schemas.microsoft.com/office/drawing/2014/main" id="{3748E75D-03A7-400C-A143-AC12A54BE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592513"/>
            <a:ext cx="0" cy="341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36DC23C4-9205-4FD5-A2A8-2BFCE96A77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3550" y="4454525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775D861D-5EE7-4598-AD97-DE15962B1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528002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BFB3E80C-8618-4F2B-84B2-2FF565D2B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436813"/>
            <a:ext cx="10302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_s2070">
            <a:extLst>
              <a:ext uri="{FF2B5EF4-FFF2-40B4-BE49-F238E27FC236}">
                <a16:creationId xmlns:a16="http://schemas.microsoft.com/office/drawing/2014/main" id="{84496B8C-8E8E-4FF4-9DDB-B13631A48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32525"/>
            <a:ext cx="4059238" cy="534988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Общие принципы </a:t>
            </a:r>
          </a:p>
        </p:txBody>
      </p:sp>
      <p:sp>
        <p:nvSpPr>
          <p:cNvPr id="30" name="_s2070">
            <a:extLst>
              <a:ext uri="{FF2B5EF4-FFF2-40B4-BE49-F238E27FC236}">
                <a16:creationId xmlns:a16="http://schemas.microsoft.com/office/drawing/2014/main" id="{C8E84392-0511-4ED9-AC8A-B0204C45B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5227638"/>
            <a:ext cx="2767013" cy="788987"/>
          </a:xfrm>
          <a:prstGeom prst="roundRect">
            <a:avLst>
              <a:gd name="adj" fmla="val 16667"/>
            </a:avLst>
          </a:prstGeom>
          <a:solidFill>
            <a:srgbClr val="ABC7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4034" tIns="2018" rIns="4034" bIns="20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Международные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  <a:cs typeface="Arial" panose="020B0604020202020204" pitchFamily="34" charset="0"/>
              </a:rPr>
              <a:t> конвенции</a:t>
            </a:r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33B691C5-77DD-48CE-852F-3DD7427D2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88" y="4989513"/>
            <a:ext cx="12700" cy="25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78BDE5F6-83F4-48EF-9CF1-A26B0F00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8" grpId="0" animBg="1" autoUpdateAnimBg="0"/>
      <p:bldP spid="8199" grpId="0" animBg="1" autoUpdateAnimBg="0"/>
      <p:bldP spid="8200" grpId="0" animBg="1" autoUpdateAnimBg="0"/>
      <p:bldP spid="8201" grpId="0" animBg="1" autoUpdateAnimBg="0"/>
      <p:bldP spid="8202" grpId="0" animBg="1" autoUpdateAnimBg="0"/>
      <p:bldP spid="8203" grpId="0" animBg="1" autoUpdateAnimBg="0"/>
      <p:bldP spid="8204" grpId="0" animBg="1" autoUpdateAnimBg="0"/>
      <p:bldP spid="8205" grpId="0" animBg="1" autoUpdateAnimBg="0"/>
      <p:bldP spid="8206" grpId="0" animBg="1" autoUpdateAnimBg="0"/>
      <p:bldP spid="8215" grpId="0" animBg="1" autoUpdateAnimBg="0"/>
      <p:bldP spid="3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F212317-BCCC-49B2-95EA-25EC407B5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8" y="14288"/>
            <a:ext cx="8951912" cy="671512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/>
              <a:t>Источники и принципы международного права</a:t>
            </a:r>
            <a:r>
              <a:rPr lang="ru-RU" altLang="ru-RU" sz="4000" dirty="0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433DFD8-975D-46AF-8D65-B7D21722F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225" y="2978150"/>
            <a:ext cx="8724900" cy="3748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u="sng">
                <a:solidFill>
                  <a:srgbClr val="C00000"/>
                </a:solidFill>
                <a:latin typeface="Arial Black" panose="020B0A04020102020204" pitchFamily="34" charset="0"/>
              </a:rPr>
              <a:t>Ратификация </a:t>
            </a:r>
            <a:r>
              <a:rPr lang="ru-RU" altLang="ru-RU" sz="2400">
                <a:latin typeface="Arial Black" panose="020B0A04020102020204" pitchFamily="34" charset="0"/>
              </a:rPr>
              <a:t>– международные акт и институт внутреннего права государства, направленный на признание договора обязательным для государства.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u="sng">
                <a:solidFill>
                  <a:srgbClr val="C00000"/>
                </a:solidFill>
                <a:latin typeface="Arial Black" panose="020B0A04020102020204" pitchFamily="34" charset="0"/>
              </a:rPr>
              <a:t>Принципы международного права </a:t>
            </a:r>
            <a:r>
              <a:rPr lang="ru-RU" altLang="ru-RU" sz="2400">
                <a:latin typeface="Arial Black" panose="020B0A04020102020204" pitchFamily="34" charset="0"/>
              </a:rPr>
              <a:t>– руководящие начала поведения субъектов, складывающиеся в процессе общественной практики.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u="sng">
                <a:solidFill>
                  <a:srgbClr val="C00000"/>
                </a:solidFill>
                <a:latin typeface="Arial Black" panose="020B0A04020102020204" pitchFamily="34" charset="0"/>
              </a:rPr>
              <a:t>Принцип международного права </a:t>
            </a:r>
            <a:r>
              <a:rPr lang="ru-RU" altLang="ru-RU" sz="2400">
                <a:latin typeface="Arial Black" panose="020B0A04020102020204" pitchFamily="34" charset="0"/>
              </a:rPr>
              <a:t>– норма, которая имеет обязательный характер для субъектов. </a:t>
            </a:r>
          </a:p>
        </p:txBody>
      </p:sp>
      <p:sp>
        <p:nvSpPr>
          <p:cNvPr id="24580" name="Прямоугольник 2">
            <a:extLst>
              <a:ext uri="{FF2B5EF4-FFF2-40B4-BE49-F238E27FC236}">
                <a16:creationId xmlns:a16="http://schemas.microsoft.com/office/drawing/2014/main" id="{4D0D91D5-1CF7-48D5-9DC1-234254AF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54163"/>
            <a:ext cx="5867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Международный договор</a:t>
            </a: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 — это регулируемое международным правом  соглашение, заключенное государствами и/или другими субъектами международного права</a:t>
            </a:r>
          </a:p>
        </p:txBody>
      </p:sp>
      <p:pic>
        <p:nvPicPr>
          <p:cNvPr id="10246" name="Picture 6" descr="http://upload.wikimedia.org/wikipedia/commons/thumb/a/a7/Traktat_brzeski_1918.jpg/300px-Traktat_brzeski_1918.jpg">
            <a:extLst>
              <a:ext uri="{FF2B5EF4-FFF2-40B4-BE49-F238E27FC236}">
                <a16:creationId xmlns:a16="http://schemas.microsoft.com/office/drawing/2014/main" id="{6B8D7979-90C3-4FF8-9B51-043D8F9F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E8BFB79-40C7-4B8E-95C7-7E11E08F6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AE7E30-EBB7-433E-9666-9830636EE4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88"/>
            <a:ext cx="8991600" cy="1219200"/>
          </a:xfrm>
        </p:spPr>
        <p:txBody>
          <a:bodyPr/>
          <a:lstStyle/>
          <a:p>
            <a:pPr algn="ctr" eaLnBrk="1" hangingPunct="1"/>
            <a:r>
              <a:rPr lang="ru-RU" altLang="ru-RU" sz="4800" b="1"/>
              <a:t>Принципы международного права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F629821-DDF6-4EDE-B254-6FBCD03079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09688"/>
            <a:ext cx="7315200" cy="4098925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Суверенное равенство государств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Неприменение силы или угрозы силой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Мирное разрешение международных споров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Невмешательство во внутренние дела государства 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Сотрудничество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Равноправие и самоопределение народов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Суверенное равенство государств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Добросовестное выполнение обязательств 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Нерушимость границ 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Территориальная целостность </a:t>
            </a:r>
          </a:p>
          <a:p>
            <a:pPr eaLnBrk="1" fontAlgn="auto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latin typeface="Arial Black" panose="020B0A04020102020204" pitchFamily="34" charset="0"/>
              </a:rPr>
              <a:t>Уважение прав человека  </a:t>
            </a:r>
          </a:p>
        </p:txBody>
      </p:sp>
      <p:pic>
        <p:nvPicPr>
          <p:cNvPr id="11269" name="Picture 5" descr="http://i147.photobucket.com/albums/r292/cerisette25/justice.jpg">
            <a:extLst>
              <a:ext uri="{FF2B5EF4-FFF2-40B4-BE49-F238E27FC236}">
                <a16:creationId xmlns:a16="http://schemas.microsoft.com/office/drawing/2014/main" id="{FF3F8E9A-B70C-4F79-8B36-56F5D580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10291"/>
            <a:ext cx="2133600" cy="52857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Прямоугольник 1">
            <a:extLst>
              <a:ext uri="{FF2B5EF4-FFF2-40B4-BE49-F238E27FC236}">
                <a16:creationId xmlns:a16="http://schemas.microsoft.com/office/drawing/2014/main" id="{D9FD37A3-7B18-46DD-9131-1744668A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380038"/>
            <a:ext cx="6705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Основные принципы международного права </a:t>
            </a: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-основополагающие правила поведения субъектов международного права, нормы международного права, обладающие высшей юридической силой.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887272-71D1-4AE2-9D21-6EA77D33C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>
            <a:extLst>
              <a:ext uri="{FF2B5EF4-FFF2-40B4-BE49-F238E27FC236}">
                <a16:creationId xmlns:a16="http://schemas.microsoft.com/office/drawing/2014/main" id="{AC793174-39A9-4F91-BFF0-A5BCF57AB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7150"/>
            <a:ext cx="817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FFFFFF"/>
                </a:solidFill>
              </a:rPr>
              <a:t>Схема. Основные принципы международного права</a:t>
            </a:r>
            <a:endParaRPr lang="ru-RU" altLang="ru-RU" sz="2400" u="sng">
              <a:solidFill>
                <a:srgbClr val="FFFFFF"/>
              </a:solidFill>
            </a:endParaRPr>
          </a:p>
        </p:txBody>
      </p:sp>
      <p:pic>
        <p:nvPicPr>
          <p:cNvPr id="30722" name="Picture 2" descr="http://rudocs.exdat.com/data/183/182936/182936_html_m52736606.png">
            <a:extLst>
              <a:ext uri="{FF2B5EF4-FFF2-40B4-BE49-F238E27FC236}">
                <a16:creationId xmlns:a16="http://schemas.microsoft.com/office/drawing/2014/main" id="{667F948C-AD31-4444-B07B-6272FEF6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762000"/>
            <a:ext cx="9067801" cy="5867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3503EF9D-649D-40A4-8FE8-33A327F2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05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1619F14-B5B5-45CF-BC67-5E28C6AF3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5C7A44-C06D-48F3-9A35-94B949A0909C}"/>
              </a:ext>
            </a:extLst>
          </p:cNvPr>
          <p:cNvSpPr txBox="1"/>
          <p:nvPr/>
        </p:nvSpPr>
        <p:spPr>
          <a:xfrm>
            <a:off x="990600" y="19812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Изучить и законспектировать лекцию</a:t>
            </a:r>
          </a:p>
        </p:txBody>
      </p:sp>
    </p:spTree>
    <p:extLst>
      <p:ext uri="{BB962C8B-B14F-4D97-AF65-F5344CB8AC3E}">
        <p14:creationId xmlns:p14="http://schemas.microsoft.com/office/powerpoint/2010/main" val="213258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>
            <a:extLst>
              <a:ext uri="{FF2B5EF4-FFF2-40B4-BE49-F238E27FC236}">
                <a16:creationId xmlns:a16="http://schemas.microsoft.com/office/drawing/2014/main" id="{435A6FE2-2EB7-4BAB-A589-DCCDCF9CA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FF"/>
                </a:solidFill>
                <a:latin typeface="Arial Black" panose="020B0A04020102020204" pitchFamily="34" charset="0"/>
              </a:rPr>
              <a:t>Первые семь принципов закреплены в Уставе Организации Объ­единенных Наций (1945 г.). Их содержание детализируется в Декла­рации о принципах международного права, касающихся дружествен­ных отношений и сотрудничества между государствами в соответст­вии с Уставом ООН (1970 г.).</a:t>
            </a:r>
            <a:br>
              <a:rPr lang="ru-RU" altLang="ru-RU" sz="180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ru-RU" altLang="ru-RU" sz="1800">
                <a:latin typeface="Arial Black" panose="020B0A04020102020204" pitchFamily="34" charset="0"/>
              </a:rPr>
            </a:br>
            <a:r>
              <a:rPr lang="ru-RU" altLang="ru-RU" sz="1800">
                <a:latin typeface="Arial Black" panose="020B0A04020102020204" pitchFamily="34" charset="0"/>
              </a:rPr>
              <a:t>Дальнейшее развитие основные принципы получили в Заключи­тельном акте СБСЕ (Хельсинки, 1975 г.).</a:t>
            </a:r>
          </a:p>
        </p:txBody>
      </p:sp>
      <p:pic>
        <p:nvPicPr>
          <p:cNvPr id="35846" name="Picture 6" descr="http://nash-kirim.at.ua/_pu/0/69467214.jpeg">
            <a:extLst>
              <a:ext uri="{FF2B5EF4-FFF2-40B4-BE49-F238E27FC236}">
                <a16:creationId xmlns:a16="http://schemas.microsoft.com/office/drawing/2014/main" id="{DBC8B72A-CDB4-4C87-9548-2FE1E58F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436813"/>
            <a:ext cx="5000625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bookin.org.ru/book/3037566.jpg">
            <a:extLst>
              <a:ext uri="{FF2B5EF4-FFF2-40B4-BE49-F238E27FC236}">
                <a16:creationId xmlns:a16="http://schemas.microsoft.com/office/drawing/2014/main" id="{5E2F1B55-7268-41BA-9466-B31EC33A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9" y="2308225"/>
            <a:ext cx="1676400" cy="237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378005A2-37D6-4238-A677-24EFCA84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8" name="Picture 4" descr="http://markimira.ru/upload/iblock/362/1975_4492.jpg">
            <a:extLst>
              <a:ext uri="{FF2B5EF4-FFF2-40B4-BE49-F238E27FC236}">
                <a16:creationId xmlns:a16="http://schemas.microsoft.com/office/drawing/2014/main" id="{64A93A3F-6949-48EE-8F18-579E62BE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65545"/>
            <a:ext cx="3404886" cy="2040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97FF074E-8B9D-4589-97A9-FFEA572AF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923F190C-C6A7-4403-A721-9D315A2D71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28676" name="Picture 6" descr="http://web-local.rudn.ru/web-local/uem/ido/4/juris/images/32-5.gif">
            <a:extLst>
              <a:ext uri="{FF2B5EF4-FFF2-40B4-BE49-F238E27FC236}">
                <a16:creationId xmlns:a16="http://schemas.microsoft.com/office/drawing/2014/main" id="{2C858C80-55EE-43FF-8A62-E032F080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E94F9CA2-F144-44CE-90E2-892842267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57" y="7620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298D503-D73B-4AB6-8D7C-CD5D84664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6D8E982F-19C2-4353-8D56-0F027B32C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85344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F83F3B7-092C-41A6-B495-1DCCFF49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A4CC1885-1810-466C-BBB9-F1A73C49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Международные организации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19E0F51-F981-4F53-9913-9DA64CD5D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Международная организация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76F1D66-565E-4C46-A4BF-80C6B30BA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000" y="1524000"/>
            <a:ext cx="86868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C00000"/>
                </a:solidFill>
                <a:latin typeface="Arial Black" panose="020B0A04020102020204" pitchFamily="34" charset="0"/>
              </a:rPr>
              <a:t>Объединение государств, учрежденное на основе международного договора для достижения общих целей.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>
                <a:latin typeface="Arial Black" panose="020B0A04020102020204" pitchFamily="34" charset="0"/>
              </a:rPr>
              <a:t>Появление первых международных организаций относиться к середине </a:t>
            </a:r>
            <a:r>
              <a:rPr lang="en-US" altLang="ru-RU">
                <a:latin typeface="Arial Black" panose="020B0A04020102020204" pitchFamily="34" charset="0"/>
              </a:rPr>
              <a:t>XIX</a:t>
            </a:r>
            <a:r>
              <a:rPr lang="ru-RU" altLang="ru-RU"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Всемирный телеграфный </a:t>
            </a:r>
          </a:p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союз (1865)</a:t>
            </a:r>
          </a:p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Всемирный почтовый союз (1874)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/>
          </a:p>
        </p:txBody>
      </p:sp>
      <p:pic>
        <p:nvPicPr>
          <p:cNvPr id="5" name="Picture 4" descr="http://www.tth-nrw.de/cms/upload/bildergalerie/Bottin/globus-300-rgb-7x7.jpg">
            <a:extLst>
              <a:ext uri="{FF2B5EF4-FFF2-40B4-BE49-F238E27FC236}">
                <a16:creationId xmlns:a16="http://schemas.microsoft.com/office/drawing/2014/main" id="{F9D0532D-5757-468D-900B-1B78B351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706065" cy="22193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639515E-3448-44DA-B750-6398BA500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7" name="Picture 2" descr="http://www.armedia.am/_images_/image/2013/International-Law.jpg">
            <a:extLst>
              <a:ext uri="{FF2B5EF4-FFF2-40B4-BE49-F238E27FC236}">
                <a16:creationId xmlns:a16="http://schemas.microsoft.com/office/drawing/2014/main" id="{5495B8E5-AF8D-480D-9257-DA378293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90" y="4495800"/>
            <a:ext cx="2236084" cy="153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7">
            <a:extLst>
              <a:ext uri="{FF2B5EF4-FFF2-40B4-BE49-F238E27FC236}">
                <a16:creationId xmlns:a16="http://schemas.microsoft.com/office/drawing/2014/main" id="{67B3786A-B31B-4AF3-A449-EF407744F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28863"/>
            <a:ext cx="4267200" cy="426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u="sng" dirty="0">
              <a:latin typeface="Arial Black" panose="020B0A040201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2400" b="1" u="sng" dirty="0">
                <a:latin typeface="Arial Black" panose="020B0A04020102020204" pitchFamily="34" charset="0"/>
              </a:rPr>
              <a:t>Неправительственная</a:t>
            </a:r>
          </a:p>
          <a:p>
            <a:pPr algn="ctr" eaLnBrk="1" hangingPunct="1">
              <a:defRPr/>
            </a:pPr>
            <a:r>
              <a:rPr lang="ru-RU" altLang="ru-RU" sz="2400" b="1" u="sng" dirty="0">
                <a:latin typeface="Arial Black" panose="020B0A04020102020204" pitchFamily="34" charset="0"/>
              </a:rPr>
              <a:t> организация </a:t>
            </a:r>
            <a:r>
              <a:rPr lang="ru-RU" altLang="ru-RU" sz="2200" b="1" dirty="0">
                <a:latin typeface="Arial Black" panose="020B0A04020102020204" pitchFamily="34" charset="0"/>
              </a:rPr>
              <a:t>–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объединение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национальных групп,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союзов и частных лиц,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созданное в целях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 содействия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 международному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сотрудничеству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 в различных  областях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Жизнедеятельности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 людей</a:t>
            </a:r>
          </a:p>
          <a:p>
            <a:pPr algn="ctr" eaLnBrk="1" hangingPunct="1">
              <a:defRPr/>
            </a:pPr>
            <a:r>
              <a:rPr lang="ru-RU" altLang="ru-RU" sz="22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F5E977-8708-47DA-83B6-A61C93307A40}"/>
              </a:ext>
            </a:extLst>
          </p:cNvPr>
          <p:cNvSpPr/>
          <p:nvPr/>
        </p:nvSpPr>
        <p:spPr>
          <a:xfrm>
            <a:off x="685800" y="816488"/>
            <a:ext cx="7382150" cy="584775"/>
          </a:xfrm>
          <a:prstGeom prst="rect">
            <a:avLst/>
          </a:prstGeom>
          <a:solidFill>
            <a:srgbClr val="205AA0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Международные организации</a:t>
            </a:r>
            <a:r>
              <a:rPr lang="ru-RU" altLang="ru-RU" sz="32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9545A54-80D7-495D-8E1E-2313F2621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5" y="2438400"/>
            <a:ext cx="4419600" cy="3962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 sz="2400" b="1" dirty="0"/>
          </a:p>
          <a:p>
            <a:pPr algn="ctr" eaLnBrk="1" hangingPunct="1">
              <a:defRPr/>
            </a:pPr>
            <a:endParaRPr lang="ru-RU" altLang="ru-RU" sz="2400" b="1" dirty="0"/>
          </a:p>
          <a:p>
            <a:pPr algn="ctr" eaLnBrk="1" hangingPunct="1">
              <a:defRPr/>
            </a:pPr>
            <a:endParaRPr lang="ru-RU" altLang="ru-RU" sz="2400" b="1" dirty="0"/>
          </a:p>
          <a:p>
            <a:pPr algn="ctr" eaLnBrk="1" hangingPunct="1">
              <a:defRPr/>
            </a:pPr>
            <a:r>
              <a:rPr lang="ru-RU" altLang="ru-RU" sz="2400" b="1" u="sng" dirty="0">
                <a:latin typeface="Arial Black" panose="020B0A04020102020204" pitchFamily="34" charset="0"/>
              </a:rPr>
              <a:t>Межправительственная</a:t>
            </a:r>
          </a:p>
          <a:p>
            <a:pPr algn="ctr" eaLnBrk="1" hangingPunct="1">
              <a:defRPr/>
            </a:pPr>
            <a:r>
              <a:rPr lang="ru-RU" altLang="ru-RU" sz="2400" b="1" u="sng" dirty="0">
                <a:latin typeface="Arial Black" panose="020B0A04020102020204" pitchFamily="34" charset="0"/>
              </a:rPr>
              <a:t> организация </a:t>
            </a:r>
          </a:p>
          <a:p>
            <a:pPr algn="ctr" eaLnBrk="1" hangingPunct="1">
              <a:defRPr/>
            </a:pPr>
            <a:r>
              <a:rPr lang="ru-RU" altLang="ru-RU" sz="2200" b="1" dirty="0">
                <a:latin typeface="Arial Black" panose="020B0A04020102020204" pitchFamily="34" charset="0"/>
              </a:rPr>
              <a:t>–</a:t>
            </a:r>
            <a:r>
              <a:rPr lang="ru-RU" altLang="ru-RU" sz="2200" dirty="0">
                <a:latin typeface="Arial Black" panose="020B0A04020102020204" pitchFamily="34" charset="0"/>
              </a:rPr>
              <a:t> постоянное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 объединение государств,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созданное в целях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координации усилий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правительств по решению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определенных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международных </a:t>
            </a:r>
          </a:p>
          <a:p>
            <a:pPr algn="ctr" eaLnBrk="1" hangingPunct="1">
              <a:defRPr/>
            </a:pPr>
            <a:r>
              <a:rPr lang="ru-RU" altLang="ru-RU" sz="2200" dirty="0">
                <a:latin typeface="Arial Black" panose="020B0A04020102020204" pitchFamily="34" charset="0"/>
              </a:rPr>
              <a:t>проблем</a:t>
            </a:r>
          </a:p>
          <a:p>
            <a:pPr algn="ctr" eaLnBrk="1" hangingPunct="1">
              <a:defRPr/>
            </a:pPr>
            <a:endParaRPr lang="ru-RU" altLang="ru-RU" i="1" dirty="0"/>
          </a:p>
          <a:p>
            <a:pPr algn="ctr" eaLnBrk="1" hangingPunct="1">
              <a:defRPr/>
            </a:pPr>
            <a:endParaRPr lang="ru-RU" altLang="ru-RU" i="1" dirty="0"/>
          </a:p>
          <a:p>
            <a:pPr algn="ctr" eaLnBrk="1" hangingPunct="1">
              <a:defRPr/>
            </a:pPr>
            <a:endParaRPr lang="ru-RU" altLang="ru-RU" dirty="0"/>
          </a:p>
          <a:p>
            <a:pPr algn="ctr" eaLnBrk="1" hangingPunct="1">
              <a:defRPr/>
            </a:pPr>
            <a:endParaRPr lang="ru-RU" altLang="ru-RU" dirty="0"/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33565F90-D9BC-4080-B0CB-27E44E1EC556}"/>
              </a:ext>
            </a:extLst>
          </p:cNvPr>
          <p:cNvSpPr/>
          <p:nvPr/>
        </p:nvSpPr>
        <p:spPr>
          <a:xfrm>
            <a:off x="1796005" y="1401306"/>
            <a:ext cx="1066800" cy="927557"/>
          </a:xfrm>
          <a:prstGeom prst="downArrow">
            <a:avLst/>
          </a:prstGeom>
          <a:solidFill>
            <a:srgbClr val="205A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B02A78AD-B4C8-49A0-9EC4-21BA2448E985}"/>
              </a:ext>
            </a:extLst>
          </p:cNvPr>
          <p:cNvSpPr/>
          <p:nvPr/>
        </p:nvSpPr>
        <p:spPr>
          <a:xfrm>
            <a:off x="5916612" y="1401306"/>
            <a:ext cx="1066800" cy="927557"/>
          </a:xfrm>
          <a:prstGeom prst="downArrow">
            <a:avLst/>
          </a:prstGeom>
          <a:solidFill>
            <a:srgbClr val="205A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E3430E8-8634-4EDF-9F2D-2BDB66C83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0C35120E-D1AE-45BD-BAB5-47E1E145D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8991600" cy="1219200"/>
          </a:xfrm>
        </p:spPr>
        <p:txBody>
          <a:bodyPr/>
          <a:lstStyle/>
          <a:p>
            <a:pPr algn="ctr" eaLnBrk="1" hangingPunct="1"/>
            <a:r>
              <a:rPr lang="ru-RU" altLang="ru-RU" sz="4000">
                <a:latin typeface="Arial Black" panose="020B0A04020102020204" pitchFamily="34" charset="0"/>
              </a:rPr>
              <a:t>Организация объединенных наций</a:t>
            </a:r>
          </a:p>
        </p:txBody>
      </p:sp>
      <p:sp>
        <p:nvSpPr>
          <p:cNvPr id="32771" name="Прямоугольник 2">
            <a:extLst>
              <a:ext uri="{FF2B5EF4-FFF2-40B4-BE49-F238E27FC236}">
                <a16:creationId xmlns:a16="http://schemas.microsoft.com/office/drawing/2014/main" id="{95AEE2E6-E562-43B4-A33E-D17D47660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60020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C00000"/>
                </a:solidFill>
                <a:latin typeface="Arial Black" panose="020B0A04020102020204" pitchFamily="34" charset="0"/>
              </a:rPr>
              <a:t>Организация Объединённых Наций</a:t>
            </a:r>
            <a:r>
              <a:rPr lang="ru-RU" altLang="ru-RU" sz="2400" u="sng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altLang="ru-RU" sz="2400" b="1" u="sng">
                <a:solidFill>
                  <a:srgbClr val="C00000"/>
                </a:solidFill>
                <a:latin typeface="Arial Black" panose="020B0A04020102020204" pitchFamily="34" charset="0"/>
              </a:rPr>
              <a:t>ООН</a:t>
            </a:r>
            <a:r>
              <a:rPr lang="ru-RU" altLang="ru-RU" sz="2400">
                <a:solidFill>
                  <a:srgbClr val="C00000"/>
                </a:solidFill>
                <a:latin typeface="Arial Black" panose="020B0A04020102020204" pitchFamily="34" charset="0"/>
              </a:rPr>
              <a:t> — международная организация, созданная для поддержания и укрепления международного мира и безопасности, развития сотрудничества между государствами.</a:t>
            </a:r>
          </a:p>
        </p:txBody>
      </p:sp>
      <p:pic>
        <p:nvPicPr>
          <p:cNvPr id="53250" name="Picture 2" descr="Bankimoon07052007.jpg">
            <a:extLst>
              <a:ext uri="{FF2B5EF4-FFF2-40B4-BE49-F238E27FC236}">
                <a16:creationId xmlns:a16="http://schemas.microsoft.com/office/drawing/2014/main" id="{3661FD21-94C6-46B3-ACF7-E45BE2404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84587"/>
            <a:ext cx="1371600" cy="188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3" name="Прямоугольник 4">
            <a:extLst>
              <a:ext uri="{FF2B5EF4-FFF2-40B4-BE49-F238E27FC236}">
                <a16:creationId xmlns:a16="http://schemas.microsoft.com/office/drawing/2014/main" id="{C212BE37-434D-4BF8-996E-81656E00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5613400"/>
            <a:ext cx="253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Генеральный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секретарь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ООН – Пан Ги Мун</a:t>
            </a:r>
            <a:endParaRPr lang="ru-RU" altLang="ru-RU" sz="1800"/>
          </a:p>
        </p:txBody>
      </p:sp>
      <p:pic>
        <p:nvPicPr>
          <p:cNvPr id="53254" name="Picture 6" descr="http://upload.wikimedia.org/wikipedia/commons/thumb/1/14/UNO_New_York.JPG/106px-UNO_New_York.JPG">
            <a:extLst>
              <a:ext uri="{FF2B5EF4-FFF2-40B4-BE49-F238E27FC236}">
                <a16:creationId xmlns:a16="http://schemas.microsoft.com/office/drawing/2014/main" id="{ADDBC01B-38B8-452D-B524-8D4E09D8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04" y="3429000"/>
            <a:ext cx="1600200" cy="2738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5" name="Прямоугольник 9">
            <a:extLst>
              <a:ext uri="{FF2B5EF4-FFF2-40B4-BE49-F238E27FC236}">
                <a16:creationId xmlns:a16="http://schemas.microsoft.com/office/drawing/2014/main" id="{5C3F4428-CCCC-4414-8A90-F33A9D88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4697413"/>
            <a:ext cx="421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Штаб – квартира  в Нью- Йорке</a:t>
            </a:r>
            <a:endParaRPr lang="ru-RU" altLang="ru-RU" sz="1800"/>
          </a:p>
        </p:txBody>
      </p:sp>
      <p:sp>
        <p:nvSpPr>
          <p:cNvPr id="32776" name="Прямоугольник 10">
            <a:extLst>
              <a:ext uri="{FF2B5EF4-FFF2-40B4-BE49-F238E27FC236}">
                <a16:creationId xmlns:a16="http://schemas.microsoft.com/office/drawing/2014/main" id="{B7823A61-DE38-4C5C-9E03-BCB5F6EBD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243513"/>
            <a:ext cx="3411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Членами ООН являются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193 государства</a:t>
            </a:r>
            <a:endParaRPr lang="ru-RU" altLang="ru-RU" sz="180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E7287BA-F4CE-43F7-88D9-8CB1D99C0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CE588598-7A06-439D-8808-E028E5BFD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9375"/>
            <a:ext cx="5791200" cy="685800"/>
          </a:xfrm>
        </p:spPr>
        <p:txBody>
          <a:bodyPr/>
          <a:lstStyle/>
          <a:p>
            <a:pPr algn="ctr" eaLnBrk="1" hangingPunct="1"/>
            <a:r>
              <a:rPr lang="ru-RU" altLang="ru-RU" sz="4800" u="sng">
                <a:latin typeface="Arial Black" panose="020B0A04020102020204" pitchFamily="34" charset="0"/>
              </a:rPr>
              <a:t>Структура ООН</a:t>
            </a:r>
          </a:p>
        </p:txBody>
      </p:sp>
      <p:pic>
        <p:nvPicPr>
          <p:cNvPr id="33795" name="Picture 2" descr="UN System russian.svg">
            <a:extLst>
              <a:ext uri="{FF2B5EF4-FFF2-40B4-BE49-F238E27FC236}">
                <a16:creationId xmlns:a16="http://schemas.microsoft.com/office/drawing/2014/main" id="{84612431-2400-43A2-9D43-C9301D25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E4AAAF5-3331-489A-88BA-2D5E92C7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F67C5-372C-434B-80DC-6DE2772F9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52400"/>
            <a:ext cx="8763000" cy="457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atin typeface="Arial Black" panose="020B0A04020102020204" pitchFamily="34" charset="0"/>
              </a:rPr>
              <a:t>Организация объединенных наций</a:t>
            </a:r>
          </a:p>
        </p:txBody>
      </p:sp>
      <p:pic>
        <p:nvPicPr>
          <p:cNvPr id="50178" name="Picture 2" descr="http://rudocs.exdat.com/data/183/182936/182936_html_m1e7c9913.png">
            <a:extLst>
              <a:ext uri="{FF2B5EF4-FFF2-40B4-BE49-F238E27FC236}">
                <a16:creationId xmlns:a16="http://schemas.microsoft.com/office/drawing/2014/main" id="{75132494-F6A3-4A38-9F02-D9B3BC59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563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B6CDB6B2-174F-4510-9169-FEAE01FB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" y="14468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E255B69-6C36-49C6-819E-4ACBEEEF8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19262BA8-CB09-49BC-8129-B0FFF9E13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075" y="152400"/>
            <a:ext cx="8763000" cy="673100"/>
          </a:xfrm>
        </p:spPr>
        <p:txBody>
          <a:bodyPr/>
          <a:lstStyle/>
          <a:p>
            <a:pPr algn="ctr" eaLnBrk="1" hangingPunct="1"/>
            <a:r>
              <a:rPr lang="ru-RU" altLang="ru-RU" sz="2800"/>
              <a:t>Организация объединенных наций</a:t>
            </a:r>
          </a:p>
        </p:txBody>
      </p:sp>
      <p:pic>
        <p:nvPicPr>
          <p:cNvPr id="51202" name="Picture 2" descr="http://rudocs.exdat.com/data/183/182936/182936_html_4ba090f8.png">
            <a:extLst>
              <a:ext uri="{FF2B5EF4-FFF2-40B4-BE49-F238E27FC236}">
                <a16:creationId xmlns:a16="http://schemas.microsoft.com/office/drawing/2014/main" id="{59D9B3E8-2EDE-4E44-8D26-3257DEDA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67800" cy="5943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8973DA20-9550-4B0E-98FD-0861AEBE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E7A2C1E-1B08-4508-83F5-673685F6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8CB3DE03-018F-4F47-BD53-4096C7949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8" y="7620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Arial Black" panose="020B0A04020102020204" pitchFamily="34" charset="0"/>
              </a:rPr>
              <a:t>Международный суд в Гааге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071BDEB0-B628-4F3D-BA32-8A5988911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229600" cy="2795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>
                <a:latin typeface="Arial Black" panose="020B0A04020102020204" pitchFamily="34" charset="0"/>
              </a:rPr>
              <a:t>Состоит из председателя, вице-председателя и 12 судей.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>
                <a:latin typeface="Arial Black" panose="020B0A04020102020204" pitchFamily="34" charset="0"/>
              </a:rPr>
              <a:t>Рассматривает гражданские споры между государствами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>
                <a:latin typeface="Arial Black" panose="020B0A04020102020204" pitchFamily="34" charset="0"/>
              </a:rPr>
              <a:t>Располагается во дворце мира в Гааге</a:t>
            </a:r>
          </a:p>
        </p:txBody>
      </p:sp>
      <p:pic>
        <p:nvPicPr>
          <p:cNvPr id="110599" name="Picture 7" descr="Дворец мира в Гааге">
            <a:extLst>
              <a:ext uri="{FF2B5EF4-FFF2-40B4-BE49-F238E27FC236}">
                <a16:creationId xmlns:a16="http://schemas.microsoft.com/office/drawing/2014/main" id="{51E936C0-139E-4D2E-A74C-9956D65883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3810000"/>
            <a:ext cx="3960812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651EE8E-E96F-4931-A855-7D5DBF7A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9AB1129-FCF9-4D55-ABA6-2839E8E41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Понятие международного права</a:t>
            </a: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53647F18-F790-4860-84F1-49BBF482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3219"/>
            <a:ext cx="2327476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Rectangle 5">
            <a:extLst>
              <a:ext uri="{FF2B5EF4-FFF2-40B4-BE49-F238E27FC236}">
                <a16:creationId xmlns:a16="http://schemas.microsoft.com/office/drawing/2014/main" id="{26E8DD2D-6A21-4874-8609-12DFF8B7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227513"/>
            <a:ext cx="28194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 Black" panose="020B0A04020102020204" pitchFamily="34" charset="0"/>
              </a:rPr>
              <a:t>Джон Локк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 (1632 — 1704)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Black" panose="020B0A04020102020204" pitchFamily="34" charset="0"/>
              </a:rPr>
              <a:t> английский педагог и философ представитель эмпиризма и либерализма</a:t>
            </a:r>
          </a:p>
        </p:txBody>
      </p:sp>
      <p:pic>
        <p:nvPicPr>
          <p:cNvPr id="4101" name="Picture 6">
            <a:extLst>
              <a:ext uri="{FF2B5EF4-FFF2-40B4-BE49-F238E27FC236}">
                <a16:creationId xmlns:a16="http://schemas.microsoft.com/office/drawing/2014/main" id="{0F871095-CD96-481F-A04D-DF77EF8B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77077"/>
            <a:ext cx="25146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6" name="Rectangle 8">
            <a:extLst>
              <a:ext uri="{FF2B5EF4-FFF2-40B4-BE49-F238E27FC236}">
                <a16:creationId xmlns:a16="http://schemas.microsoft.com/office/drawing/2014/main" id="{577BAA60-2D2E-4FFD-A517-91F8F2A6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4211638"/>
            <a:ext cx="30384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altLang="ru-RU" sz="2000" b="1">
                <a:solidFill>
                  <a:srgbClr val="C00000"/>
                </a:solidFill>
                <a:latin typeface="Arial Black" panose="020B0A04020102020204" pitchFamily="34" charset="0"/>
              </a:rPr>
              <a:t>Жан Мелье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 (1664 -  1729) </a:t>
            </a:r>
            <a:r>
              <a:rPr lang="ru-RU" altLang="ru-RU" sz="2000">
                <a:latin typeface="Arial Black" panose="020B0A04020102020204" pitchFamily="34" charset="0"/>
              </a:rPr>
              <a:t>французский философ-материалист, атеист, утопический коммунист</a:t>
            </a: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4103" name="Picture 9">
            <a:extLst>
              <a:ext uri="{FF2B5EF4-FFF2-40B4-BE49-F238E27FC236}">
                <a16:creationId xmlns:a16="http://schemas.microsoft.com/office/drawing/2014/main" id="{AA4EC75A-7C67-4319-9183-D5796C047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2" y="1005049"/>
            <a:ext cx="253047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8" name="Rectangle 11">
            <a:extLst>
              <a:ext uri="{FF2B5EF4-FFF2-40B4-BE49-F238E27FC236}">
                <a16:creationId xmlns:a16="http://schemas.microsoft.com/office/drawing/2014/main" id="{1BD410E5-E4E0-4623-B126-5634DC3B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563" y="4572000"/>
            <a:ext cx="3276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 Black" panose="020B0A04020102020204" pitchFamily="34" charset="0"/>
              </a:rPr>
              <a:t>Жан-Жак Руссо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 Black" panose="020B0A04020102020204" pitchFamily="34" charset="0"/>
              </a:rPr>
              <a:t>(1712-1778)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Black" panose="020B0A04020102020204" pitchFamily="34" charset="0"/>
              </a:rPr>
              <a:t>французский писатель,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Black" panose="020B0A04020102020204" pitchFamily="34" charset="0"/>
              </a:rPr>
              <a:t>мыслитель, композитор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2F687F-F91F-4172-A98D-849F44B9C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71D788C-BD17-4EAB-913D-0938581A7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3" y="-304800"/>
            <a:ext cx="9144000" cy="1824038"/>
          </a:xfrm>
        </p:spPr>
        <p:txBody>
          <a:bodyPr/>
          <a:lstStyle/>
          <a:p>
            <a:pPr algn="ctr" eaLnBrk="1" hangingPunct="1"/>
            <a:r>
              <a:rPr lang="ru-RU" altLang="ru-RU"/>
              <a:t> </a:t>
            </a:r>
            <a:r>
              <a:rPr lang="ru-RU" altLang="ru-RU" b="1">
                <a:latin typeface="Arial Black" panose="020B0A04020102020204" pitchFamily="34" charset="0"/>
              </a:rPr>
              <a:t>Совет Европы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53C53F9-0E38-455C-95ED-5B53FB235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9067800" cy="2806700"/>
          </a:xfrm>
        </p:spPr>
        <p:txBody>
          <a:bodyPr/>
          <a:lstStyle/>
          <a:p>
            <a:pPr eaLnBrk="1" hangingPunct="1"/>
            <a:r>
              <a:rPr lang="ru-RU" altLang="ru-RU" b="1">
                <a:latin typeface="Arial Black" panose="020B0A04020102020204" pitchFamily="34" charset="0"/>
              </a:rPr>
              <a:t>В Риме  4 ноября 1950 г. принята Европейская конвенция о защите прав человека и основных свобод. Вступила в силу 3 сентября 1953 г.</a:t>
            </a:r>
          </a:p>
          <a:p>
            <a:pPr eaLnBrk="1" hangingPunct="1"/>
            <a:r>
              <a:rPr lang="ru-RU" altLang="ru-RU" b="1">
                <a:latin typeface="Arial Black" panose="020B0A04020102020204" pitchFamily="34" charset="0"/>
              </a:rPr>
              <a:t>Сейчас состоит из 47 государств.</a:t>
            </a:r>
          </a:p>
        </p:txBody>
      </p:sp>
      <p:pic>
        <p:nvPicPr>
          <p:cNvPr id="118789" name="Picture 5" descr="Эмблема Совета Европы">
            <a:extLst>
              <a:ext uri="{FF2B5EF4-FFF2-40B4-BE49-F238E27FC236}">
                <a16:creationId xmlns:a16="http://schemas.microsoft.com/office/drawing/2014/main" id="{B1B8C626-A730-4F8A-AB52-499E4198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2" y="1524000"/>
            <a:ext cx="27717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A5D12E8-04FC-47AA-B9EA-4DD93BE5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D24764FE-A309-40C5-81E5-E4B89A013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1371600"/>
          </a:xfrm>
        </p:spPr>
        <p:txBody>
          <a:bodyPr/>
          <a:lstStyle/>
          <a:p>
            <a:pPr algn="ctr" eaLnBrk="1" hangingPunct="1"/>
            <a:r>
              <a:rPr lang="ru-RU" altLang="ru-RU">
                <a:latin typeface="Arial Black" panose="020B0A04020102020204" pitchFamily="34" charset="0"/>
              </a:rPr>
              <a:t>Структура Совета Европы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6DC009B3-C59C-4910-85B6-021DD8103B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525" y="1828800"/>
            <a:ext cx="4711700" cy="4114800"/>
          </a:xfrm>
        </p:spPr>
        <p:txBody>
          <a:bodyPr/>
          <a:lstStyle/>
          <a:p>
            <a:pPr eaLnBrk="1" hangingPunct="1"/>
            <a:r>
              <a:rPr lang="ru-RU" altLang="ru-RU" sz="2800" b="1">
                <a:latin typeface="Arial Black" panose="020B0A04020102020204" pitchFamily="34" charset="0"/>
              </a:rPr>
              <a:t>Парламентская Ассамблея (ПАСЕ)</a:t>
            </a:r>
          </a:p>
          <a:p>
            <a:pPr eaLnBrk="1" hangingPunct="1"/>
            <a:r>
              <a:rPr lang="ru-RU" altLang="ru-RU" sz="2800" b="1">
                <a:latin typeface="Arial Black" panose="020B0A04020102020204" pitchFamily="34" charset="0"/>
              </a:rPr>
              <a:t>Комитет министров</a:t>
            </a:r>
          </a:p>
          <a:p>
            <a:pPr eaLnBrk="1" hangingPunct="1"/>
            <a:r>
              <a:rPr lang="ru-RU" altLang="ru-RU" sz="2800" b="1">
                <a:latin typeface="Arial Black" panose="020B0A04020102020204" pitchFamily="34" charset="0"/>
              </a:rPr>
              <a:t>Европейский суд по правам человека (Страсбург)</a:t>
            </a:r>
          </a:p>
          <a:p>
            <a:pPr eaLnBrk="1" hangingPunct="1"/>
            <a:r>
              <a:rPr lang="ru-RU" altLang="ru-RU" sz="2800" b="1">
                <a:latin typeface="Arial Black" panose="020B0A04020102020204" pitchFamily="34" charset="0"/>
              </a:rPr>
              <a:t>Комиссар по правам человека</a:t>
            </a:r>
          </a:p>
        </p:txBody>
      </p:sp>
      <p:pic>
        <p:nvPicPr>
          <p:cNvPr id="121863" name="Picture 7" descr="ПАСЕ">
            <a:extLst>
              <a:ext uri="{FF2B5EF4-FFF2-40B4-BE49-F238E27FC236}">
                <a16:creationId xmlns:a16="http://schemas.microsoft.com/office/drawing/2014/main" id="{E257CE37-0EE3-471E-B665-A61E3E1375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267200"/>
            <a:ext cx="280181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C9BDBDE-1D26-4BF9-8CFD-BE93797B4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0966" name="Прямоугольник 1">
            <a:extLst>
              <a:ext uri="{FF2B5EF4-FFF2-40B4-BE49-F238E27FC236}">
                <a16:creationId xmlns:a16="http://schemas.microsoft.com/office/drawing/2014/main" id="{DD0BDA12-4B98-4243-99B4-2BDC4FFA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58674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Штаб-квартира – Страсбург, Франция</a:t>
            </a:r>
          </a:p>
        </p:txBody>
      </p:sp>
      <p:pic>
        <p:nvPicPr>
          <p:cNvPr id="74758" name="Picture 6" descr="http://totul.md/upfiles/news/foto/078264001333124412.jpg">
            <a:extLst>
              <a:ext uri="{FF2B5EF4-FFF2-40B4-BE49-F238E27FC236}">
                <a16:creationId xmlns:a16="http://schemas.microsoft.com/office/drawing/2014/main" id="{AB0D7C0A-A419-4CB2-83FA-171770D8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485779"/>
            <a:ext cx="4066532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C9C3740-CBE4-4DA3-934F-FFD952774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Arial Black" panose="020B0A04020102020204" pitchFamily="34" charset="0"/>
              </a:rPr>
              <a:t>Протокол № 6 Совета Европы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B31603B9-B3A9-40F5-842E-A3DD55A5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991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latin typeface="Arial Black" panose="020B0A04020102020204" pitchFamily="34" charset="0"/>
              </a:rPr>
              <a:t>В 1983 году  в Совете Европы был подписан протокол № 6 об отмене смертной казни.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latin typeface="Arial Black" panose="020B0A04020102020204" pitchFamily="34" charset="0"/>
              </a:rPr>
              <a:t>В 1997 году Протокол подписала Россия, введя мораторий на применение смертной казни.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b="1" u="sng">
                <a:solidFill>
                  <a:srgbClr val="C00000"/>
                </a:solidFill>
                <a:latin typeface="Arial Black" panose="020B0A04020102020204" pitchFamily="34" charset="0"/>
              </a:rPr>
              <a:t>Вопрос:</a:t>
            </a:r>
            <a:r>
              <a:rPr lang="ru-RU" altLang="ru-RU" b="1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>
                <a:solidFill>
                  <a:srgbClr val="C00000"/>
                </a:solidFill>
                <a:latin typeface="Arial Black" panose="020B0A04020102020204" pitchFamily="34" charset="0"/>
              </a:rPr>
              <a:t>Отменять или нет смертную казнь?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4AFA1-BAF1-497C-98FA-A2995F0D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6BC01015-1568-4D18-8545-D063E2270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3813"/>
            <a:ext cx="8534400" cy="13716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Организация по безопасности и сотрудничеству в Европе (ОБСЕ)</a:t>
            </a:r>
          </a:p>
        </p:txBody>
      </p:sp>
      <p:sp>
        <p:nvSpPr>
          <p:cNvPr id="45059" name="Rectangle 6">
            <a:extLst>
              <a:ext uri="{FF2B5EF4-FFF2-40B4-BE49-F238E27FC236}">
                <a16:creationId xmlns:a16="http://schemas.microsoft.com/office/drawing/2014/main" id="{B104264B-F7E0-44EE-80E2-2D1EAC62A73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2075" y="3886200"/>
            <a:ext cx="90678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</a:t>
            </a:r>
            <a:r>
              <a:rPr lang="ru-RU" altLang="ru-RU" sz="2000">
                <a:latin typeface="Arial Black" panose="020B0A04020102020204" pitchFamily="34" charset="0"/>
              </a:rPr>
              <a:t>Организация создана в 1973-75 гг. Заключительный пакт Совещания по безопасности и сотрудничеству в Европе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latin typeface="Arial Black" panose="020B0A04020102020204" pitchFamily="34" charset="0"/>
              </a:rPr>
              <a:t> (Хельсинские соглашения) был подписан в 1975 г.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latin typeface="Arial Black" panose="020B0A04020102020204" pitchFamily="34" charset="0"/>
              </a:rPr>
              <a:t>Страны, подписавшие его, обязались соблюдать права человека. </a:t>
            </a:r>
          </a:p>
        </p:txBody>
      </p:sp>
      <p:pic>
        <p:nvPicPr>
          <p:cNvPr id="128007" name="Picture 7" descr="Флаг ОБСЕ">
            <a:extLst>
              <a:ext uri="{FF2B5EF4-FFF2-40B4-BE49-F238E27FC236}">
                <a16:creationId xmlns:a16="http://schemas.microsoft.com/office/drawing/2014/main" id="{E45D149B-4AD1-452D-A4A5-FA54DDA35D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371600"/>
            <a:ext cx="3960812" cy="2268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Прямоугольник 1">
            <a:extLst>
              <a:ext uri="{FF2B5EF4-FFF2-40B4-BE49-F238E27FC236}">
                <a16:creationId xmlns:a16="http://schemas.microsoft.com/office/drawing/2014/main" id="{199DCFF2-37C6-48D7-BD9D-17F4BC59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257800"/>
            <a:ext cx="899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Штаб-квартира    - Вена, Австрия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57</a:t>
            </a: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 государств – участниц, </a:t>
            </a:r>
            <a:r>
              <a:rPr lang="ru-RU" altLang="ru-RU" sz="1800" b="1">
                <a:latin typeface="Arial Black" panose="020B0A04020102020204" pitchFamily="34" charset="0"/>
              </a:rPr>
              <a:t>11-</a:t>
            </a: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 партнёров по сотрудничеству</a:t>
            </a:r>
          </a:p>
        </p:txBody>
      </p:sp>
      <p:sp>
        <p:nvSpPr>
          <p:cNvPr id="45062" name="Прямоугольник 7">
            <a:extLst>
              <a:ext uri="{FF2B5EF4-FFF2-40B4-BE49-F238E27FC236}">
                <a16:creationId xmlns:a16="http://schemas.microsoft.com/office/drawing/2014/main" id="{3C2FE232-CD63-45EB-9874-760DAF1D7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5924550"/>
            <a:ext cx="906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Саммит (Встреча на высшем уровне)</a:t>
            </a:r>
            <a:r>
              <a:rPr lang="ru-RU" altLang="ru-RU" sz="1800">
                <a:latin typeface="Arial Black" panose="020B0A04020102020204" pitchFamily="34" charset="0"/>
              </a:rPr>
              <a:t> — периодически проводимая встреча глав государств и правительств стран ОБСЕ.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5A313B-B389-483A-AF81-1F82849F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rudocs.exdat.com/data/183/182936/182936_html_m4d136f6b.png">
            <a:extLst>
              <a:ext uri="{FF2B5EF4-FFF2-40B4-BE49-F238E27FC236}">
                <a16:creationId xmlns:a16="http://schemas.microsoft.com/office/drawing/2014/main" id="{E4D349FD-FBDD-4ECC-B60D-861860E2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74750"/>
            <a:ext cx="8170863" cy="5410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D828F7A2-ED48-4425-8E29-8CAE0488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" y="336928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 descr="http://phil.hse.ru/data/2013/06/21/1286730114/flag%20globe.JPG">
            <a:extLst>
              <a:ext uri="{FF2B5EF4-FFF2-40B4-BE49-F238E27FC236}">
                <a16:creationId xmlns:a16="http://schemas.microsoft.com/office/drawing/2014/main" id="{172AEF23-14B2-463B-8350-AFAE6169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" y="3124200"/>
            <a:ext cx="2437616" cy="28098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0E71225-064A-43BA-91B2-267E1F06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7110" name="Прямоугольник 1">
            <a:extLst>
              <a:ext uri="{FF2B5EF4-FFF2-40B4-BE49-F238E27FC236}">
                <a16:creationId xmlns:a16="http://schemas.microsoft.com/office/drawing/2014/main" id="{16B6BD99-611A-4382-B793-6793BB3E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93688"/>
            <a:ext cx="2338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FFFFFF"/>
                </a:solidFill>
                <a:latin typeface="Arial Black" panose="020B0A04020102020204" pitchFamily="34" charset="0"/>
              </a:rPr>
              <a:t>ОБСЕ</a:t>
            </a:r>
            <a:endParaRPr lang="ru-RU" altLang="ru-RU" sz="5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A4B4E647-6319-402C-8DA6-591AA8E2F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3" y="0"/>
            <a:ext cx="9067800" cy="1371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/>
            <a:r>
              <a:rPr lang="ru-RU" altLang="ru-RU" sz="3600" b="1"/>
              <a:t>Система международной защиты прав человека</a:t>
            </a: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059D8BC5-507F-42ED-8A6B-CAE41F967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47825"/>
            <a:ext cx="8012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79891" name="Group 19">
            <a:extLst>
              <a:ext uri="{FF2B5EF4-FFF2-40B4-BE49-F238E27FC236}">
                <a16:creationId xmlns:a16="http://schemas.microsoft.com/office/drawing/2014/main" id="{F45841C9-0752-44AE-B72C-C6A7EA5587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650" y="1647825"/>
          <a:ext cx="8229600" cy="260032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1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Международная система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Европейская система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anose="020B0A0402010202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ООН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Совет              ОБСЕ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anose="020B0A04020102020204" pitchFamily="34" charset="0"/>
                          <a:cs typeface="Arial" charset="0"/>
                        </a:rPr>
                        <a:t>Европы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43" name="Line 20">
            <a:extLst>
              <a:ext uri="{FF2B5EF4-FFF2-40B4-BE49-F238E27FC236}">
                <a16:creationId xmlns:a16="http://schemas.microsoft.com/office/drawing/2014/main" id="{785BA6EA-F833-4113-9FA7-11393A164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819400"/>
            <a:ext cx="0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4" name="Line 20">
            <a:extLst>
              <a:ext uri="{FF2B5EF4-FFF2-40B4-BE49-F238E27FC236}">
                <a16:creationId xmlns:a16="http://schemas.microsoft.com/office/drawing/2014/main" id="{0728E738-0466-4FE9-97E2-64B7EFA620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9450" y="1633538"/>
            <a:ext cx="3175" cy="255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5" name="Line 20">
            <a:extLst>
              <a:ext uri="{FF2B5EF4-FFF2-40B4-BE49-F238E27FC236}">
                <a16:creationId xmlns:a16="http://schemas.microsoft.com/office/drawing/2014/main" id="{AEC32BEE-FB90-426F-B621-896E8B2162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825" y="2819400"/>
            <a:ext cx="82232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8612" name="Picture 4" descr="Flag of Europe.svg">
            <a:extLst>
              <a:ext uri="{FF2B5EF4-FFF2-40B4-BE49-F238E27FC236}">
                <a16:creationId xmlns:a16="http://schemas.microsoft.com/office/drawing/2014/main" id="{18E4BC9F-5ABF-4C4B-88A0-6C43DB87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87" y="4735513"/>
            <a:ext cx="1612458" cy="1141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4" name="Picture 6" descr="http://img132.imageshack.us/img132/9559/onu.jpg">
            <a:extLst>
              <a:ext uri="{FF2B5EF4-FFF2-40B4-BE49-F238E27FC236}">
                <a16:creationId xmlns:a16="http://schemas.microsoft.com/office/drawing/2014/main" id="{93C9AEFC-A5FE-4762-975A-041C48F5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21719"/>
            <a:ext cx="2490205" cy="185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616" name="Picture 8" descr="http://www.policeacademy.ge/uploads/dinamic_files/tanamshromloba1%20%286%29.jpg">
            <a:extLst>
              <a:ext uri="{FF2B5EF4-FFF2-40B4-BE49-F238E27FC236}">
                <a16:creationId xmlns:a16="http://schemas.microsoft.com/office/drawing/2014/main" id="{EA4BE7BF-E352-46B5-80B5-D3B0FD46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33" y="4648200"/>
            <a:ext cx="3705225" cy="1228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59120B1F-333E-4717-ADA0-4F910426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>
            <a:extLst>
              <a:ext uri="{FF2B5EF4-FFF2-40B4-BE49-F238E27FC236}">
                <a16:creationId xmlns:a16="http://schemas.microsoft.com/office/drawing/2014/main" id="{EE3161FB-C27B-4AA5-9E1D-C0618CD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16764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 СНГ— региональная международная организация   (международный договор), призванная регулировать отношения сотрудничества между государствами, ранее входившими в состав СССР. СНГ не является надгосударственным образованием и функционирует на добровольной основе.</a:t>
            </a:r>
          </a:p>
        </p:txBody>
      </p:sp>
      <p:sp>
        <p:nvSpPr>
          <p:cNvPr id="50179" name="Прямоугольник 4">
            <a:extLst>
              <a:ext uri="{FF2B5EF4-FFF2-40B4-BE49-F238E27FC236}">
                <a16:creationId xmlns:a16="http://schemas.microsoft.com/office/drawing/2014/main" id="{812B6B60-7759-4B91-8EC7-131B2678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51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СНГ было основано главами РСФСР, Белоруссии и Украины путём подписания </a:t>
            </a: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8 декабря 1991 года. (Беловежская пуща)</a:t>
            </a:r>
          </a:p>
        </p:txBody>
      </p:sp>
      <p:pic>
        <p:nvPicPr>
          <p:cNvPr id="67586" name="Picture 2" descr="http://upload.wikimedia.org/wikipedia/commons/thumb/4/43/RIAN_archive_848095_Signing_the_Agreement_to_eliminate_the_USSR_and_establish_the_Commonwealth_of_Independent_States.jpg/300px-RIAN_archive_848095_Signing_the_Agreement_to_eliminate_the_USSR_and_establish_the_Commonwealth_of_Independent_States.jpg">
            <a:extLst>
              <a:ext uri="{FF2B5EF4-FFF2-40B4-BE49-F238E27FC236}">
                <a16:creationId xmlns:a16="http://schemas.microsoft.com/office/drawing/2014/main" id="{BB1DAB64-A266-4EA7-A873-13BE79DD9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19638"/>
            <a:ext cx="2857500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181" name="Прямоугольник 5">
            <a:extLst>
              <a:ext uri="{FF2B5EF4-FFF2-40B4-BE49-F238E27FC236}">
                <a16:creationId xmlns:a16="http://schemas.microsoft.com/office/drawing/2014/main" id="{F54F58F2-1B02-444F-9FFC-B940336F7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565650"/>
            <a:ext cx="4724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11 бывших союзных республик: Азербайджан, Армения, Белоруссия, Казахстан, Киргизия, Молдавия, Россия, Таджикистан, Туркменистан, Узбекистан, Таджикистан, Туркменистан, Узбекистан, Украина</a:t>
            </a:r>
          </a:p>
        </p:txBody>
      </p:sp>
      <p:pic>
        <p:nvPicPr>
          <p:cNvPr id="67588" name="Picture 4" descr="Emblem of CIS.svg">
            <a:extLst>
              <a:ext uri="{FF2B5EF4-FFF2-40B4-BE49-F238E27FC236}">
                <a16:creationId xmlns:a16="http://schemas.microsoft.com/office/drawing/2014/main" id="{DEB141B5-1739-4CF1-A383-23DF3427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674" y="152400"/>
            <a:ext cx="952500" cy="904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C0828D9-63FD-432B-AAE5-B0C118936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0184" name="Прямоугольник 1">
            <a:extLst>
              <a:ext uri="{FF2B5EF4-FFF2-40B4-BE49-F238E27FC236}">
                <a16:creationId xmlns:a16="http://schemas.microsoft.com/office/drawing/2014/main" id="{DCCE8956-E9B6-4D7D-B9FA-49068E0C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2400"/>
            <a:ext cx="69008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u="sng">
                <a:solidFill>
                  <a:srgbClr val="FFFFFF"/>
                </a:solidFill>
                <a:latin typeface="Arial Black" panose="020B0A04020102020204" pitchFamily="34" charset="0"/>
              </a:rPr>
              <a:t>Содружество Независимых Государств (СНГ)</a:t>
            </a:r>
            <a:endParaRPr lang="ru-RU" alt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rudocs.exdat.com/data/183/182936/182936_html_3b29d0da.png">
            <a:extLst>
              <a:ext uri="{FF2B5EF4-FFF2-40B4-BE49-F238E27FC236}">
                <a16:creationId xmlns:a16="http://schemas.microsoft.com/office/drawing/2014/main" id="{8FC544BE-6FCD-44B1-8312-A55DAA15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2135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IS (orthographic projection).svg">
            <a:extLst>
              <a:ext uri="{FF2B5EF4-FFF2-40B4-BE49-F238E27FC236}">
                <a16:creationId xmlns:a16="http://schemas.microsoft.com/office/drawing/2014/main" id="{9F964CE7-4E1C-4C37-B692-6ABCA16A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01913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Прямоугольник 5">
            <a:extLst>
              <a:ext uri="{FF2B5EF4-FFF2-40B4-BE49-F238E27FC236}">
                <a16:creationId xmlns:a16="http://schemas.microsoft.com/office/drawing/2014/main" id="{790A517D-40B3-4EFE-AC56-295CAE73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80988"/>
            <a:ext cx="6629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FFFF"/>
                </a:solidFill>
                <a:latin typeface="Arial Black" panose="020B0A04020102020204" pitchFamily="34" charset="0"/>
              </a:rPr>
              <a:t>Схема. Структура органов СНГ</a:t>
            </a:r>
            <a:endParaRPr lang="ru-RU" altLang="ru-RU" sz="2800">
              <a:solidFill>
                <a:srgbClr val="FFFFFF"/>
              </a:solidFill>
            </a:endParaRPr>
          </a:p>
        </p:txBody>
      </p:sp>
      <p:pic>
        <p:nvPicPr>
          <p:cNvPr id="7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0088536C-E69A-461F-A8B9-93EFCDD11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673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744A0C8-60FE-45BC-B03C-F16A50F1F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E48DBD13-4D07-42B2-B2E3-C732960674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85344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6F7DF78-3F5B-4ACD-98EB-3F07C1E6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CE665FF-98E5-4F50-BB59-C3DA3F702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Международные представительства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rudocs.exdat.com/data/183/182936/182936_html_63f1b169.png">
            <a:extLst>
              <a:ext uri="{FF2B5EF4-FFF2-40B4-BE49-F238E27FC236}">
                <a16:creationId xmlns:a16="http://schemas.microsoft.com/office/drawing/2014/main" id="{94F3CA54-3352-4658-9593-5D3CC801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650"/>
            <a:ext cx="8991600" cy="5735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F2DDF5F8-49F2-4748-A295-9BA7C96B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45F22B4-F769-40A0-B80D-4890D72F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B01487A-D1B3-4DB0-A077-7BE48FBC0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" y="152400"/>
            <a:ext cx="8951913" cy="823913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latin typeface="Arial Black" panose="020B0A04020102020204" pitchFamily="34" charset="0"/>
              </a:rPr>
              <a:t>Первые международные документы и организации</a:t>
            </a:r>
            <a:r>
              <a:rPr lang="ru-RU" altLang="ru-RU" sz="320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E7C6420-55FE-43C8-A14F-06E492AB20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1788"/>
            <a:ext cx="8839200" cy="2324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Декларация независимости 1776г. </a:t>
            </a:r>
            <a:r>
              <a:rPr lang="ru-RU" altLang="ru-RU" sz="2000">
                <a:latin typeface="Arial Black" panose="020B0A04020102020204" pitchFamily="34" charset="0"/>
              </a:rPr>
              <a:t>США.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Декларация прав человека и гражданина 1789 г. </a:t>
            </a:r>
            <a:r>
              <a:rPr lang="ru-RU" altLang="ru-RU" sz="2000">
                <a:latin typeface="Arial Black" panose="020B0A04020102020204" pitchFamily="34" charset="0"/>
              </a:rPr>
              <a:t>Франция.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«Права человека» 1776 г.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Лига Нации 1919 г.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Организация Объединенных Наций 1945г.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C00000"/>
                </a:solidFill>
                <a:latin typeface="Arial Black" panose="020B0A04020102020204" pitchFamily="34" charset="0"/>
              </a:rPr>
              <a:t>Всеобщая декларация прав человека 10.12.1948 г.</a:t>
            </a:r>
          </a:p>
        </p:txBody>
      </p:sp>
      <p:pic>
        <p:nvPicPr>
          <p:cNvPr id="5131" name="Picture 11" descr="http://cbs-angarsk.ru/images/stories/kids/umnicam/pravoznayka/OON.jpg">
            <a:extLst>
              <a:ext uri="{FF2B5EF4-FFF2-40B4-BE49-F238E27FC236}">
                <a16:creationId xmlns:a16="http://schemas.microsoft.com/office/drawing/2014/main" id="{41E71D82-872C-4125-BDAA-353753D1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06051"/>
            <a:ext cx="22860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3" name="Picture 13" descr="http://downtrend.com/wp-content/uploads/2014/01/League-of-Nations-1919.jpg">
            <a:extLst>
              <a:ext uri="{FF2B5EF4-FFF2-40B4-BE49-F238E27FC236}">
                <a16:creationId xmlns:a16="http://schemas.microsoft.com/office/drawing/2014/main" id="{C468C3A9-44EF-4177-9C93-B0196131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96714"/>
            <a:ext cx="1820862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5" name="Picture 15" descr="http://images.cdn.bridgemanart.com/api/1.0/image/600wm.DGA.8046750.7055475/573229.jpg">
            <a:extLst>
              <a:ext uri="{FF2B5EF4-FFF2-40B4-BE49-F238E27FC236}">
                <a16:creationId xmlns:a16="http://schemas.microsoft.com/office/drawing/2014/main" id="{F819E4C3-5076-4B3E-B1B4-CDC08E80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2900"/>
            <a:ext cx="1752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9" descr="http://news.mail.ru/prev670w/pic/8d/7b/main13671428_974566ac39fdf30a38bac84d6c86d2a4.jpg">
            <a:extLst>
              <a:ext uri="{FF2B5EF4-FFF2-40B4-BE49-F238E27FC236}">
                <a16:creationId xmlns:a16="http://schemas.microsoft.com/office/drawing/2014/main" id="{56180273-9AD8-409C-BC9A-5BF58A45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25264"/>
            <a:ext cx="196769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7" name="Picture 17" descr="http://img.chaconne.ru/img/1000049.jpg">
            <a:extLst>
              <a:ext uri="{FF2B5EF4-FFF2-40B4-BE49-F238E27FC236}">
                <a16:creationId xmlns:a16="http://schemas.microsoft.com/office/drawing/2014/main" id="{A649E1E1-37E2-4DB6-A99D-B7D3A4E8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14149"/>
            <a:ext cx="1524000" cy="231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DE4AF06D-DFC4-4825-A958-1521396E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D8E8665A-E4B8-4D64-8617-5E82B4A2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3" y="45720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63D26FD-341B-498F-8100-FD3BD0B4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E2866F-0433-46E7-8A5B-5FBD7EB673F9}"/>
              </a:ext>
            </a:extLst>
          </p:cNvPr>
          <p:cNvSpPr/>
          <p:nvPr/>
        </p:nvSpPr>
        <p:spPr>
          <a:xfrm>
            <a:off x="129330" y="2779693"/>
            <a:ext cx="4055919" cy="95410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Дипломатические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представительства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1ACD9-2EF6-4430-84FE-5DC4FFB8438B}"/>
              </a:ext>
            </a:extLst>
          </p:cNvPr>
          <p:cNvSpPr/>
          <p:nvPr/>
        </p:nvSpPr>
        <p:spPr>
          <a:xfrm>
            <a:off x="63740" y="4257020"/>
            <a:ext cx="3046027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ПОСОЛЬСТВО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3D909B-43FC-4876-A368-9570505E76DE}"/>
              </a:ext>
            </a:extLst>
          </p:cNvPr>
          <p:cNvSpPr/>
          <p:nvPr/>
        </p:nvSpPr>
        <p:spPr>
          <a:xfrm>
            <a:off x="2372403" y="5234463"/>
            <a:ext cx="1960793" cy="52322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МИССИЯ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C27A4A3-F727-4167-91D9-D5B209660E31}"/>
              </a:ext>
            </a:extLst>
          </p:cNvPr>
          <p:cNvSpPr/>
          <p:nvPr/>
        </p:nvSpPr>
        <p:spPr>
          <a:xfrm>
            <a:off x="5892789" y="3733800"/>
            <a:ext cx="3251211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КОНСУЛЬСТВО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4E610B-A615-4550-99C3-255A975AD581}"/>
              </a:ext>
            </a:extLst>
          </p:cNvPr>
          <p:cNvSpPr/>
          <p:nvPr/>
        </p:nvSpPr>
        <p:spPr>
          <a:xfrm>
            <a:off x="4825705" y="5280630"/>
            <a:ext cx="405591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ТОРГОВОЕ </a:t>
            </a:r>
          </a:p>
          <a:p>
            <a:pPr eaLnBrk="1" hangingPunct="1">
              <a:defRPr/>
            </a:pPr>
            <a:r>
              <a:rPr lang="ru-RU" sz="2800" b="1" dirty="0">
                <a:solidFill>
                  <a:srgbClr val="FFFFFF"/>
                </a:solidFill>
                <a:latin typeface="Arial Black" panose="020B0A04020102020204" pitchFamily="34" charset="0"/>
              </a:rPr>
              <a:t>представительство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586D6F-B776-4C8B-AA0A-BDA81209E54F}"/>
              </a:ext>
            </a:extLst>
          </p:cNvPr>
          <p:cNvSpPr/>
          <p:nvPr/>
        </p:nvSpPr>
        <p:spPr>
          <a:xfrm>
            <a:off x="1641243" y="1447800"/>
            <a:ext cx="682751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представительства</a:t>
            </a:r>
            <a:endParaRPr lang="ru-RU" sz="4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D87A01F9-C456-48D8-8367-392C402BFA99}"/>
              </a:ext>
            </a:extLst>
          </p:cNvPr>
          <p:cNvSpPr/>
          <p:nvPr/>
        </p:nvSpPr>
        <p:spPr>
          <a:xfrm>
            <a:off x="2590800" y="2278797"/>
            <a:ext cx="518967" cy="50089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B6C45D84-287A-4B9D-A047-6BF4624399BE}"/>
              </a:ext>
            </a:extLst>
          </p:cNvPr>
          <p:cNvSpPr/>
          <p:nvPr/>
        </p:nvSpPr>
        <p:spPr>
          <a:xfrm>
            <a:off x="3352799" y="3731221"/>
            <a:ext cx="518967" cy="150324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89673524-0F25-4A2A-9874-D29DF014E603}"/>
              </a:ext>
            </a:extLst>
          </p:cNvPr>
          <p:cNvSpPr/>
          <p:nvPr/>
        </p:nvSpPr>
        <p:spPr>
          <a:xfrm>
            <a:off x="606728" y="3731222"/>
            <a:ext cx="518967" cy="50089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72952CBD-DB07-476B-B6A7-F2F60430E47E}"/>
              </a:ext>
            </a:extLst>
          </p:cNvPr>
          <p:cNvSpPr/>
          <p:nvPr/>
        </p:nvSpPr>
        <p:spPr>
          <a:xfrm>
            <a:off x="4825705" y="2278797"/>
            <a:ext cx="518967" cy="29556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79FD48DA-37C1-435C-A29C-007B3F75A6E7}"/>
              </a:ext>
            </a:extLst>
          </p:cNvPr>
          <p:cNvSpPr/>
          <p:nvPr/>
        </p:nvSpPr>
        <p:spPr>
          <a:xfrm>
            <a:off x="7772400" y="2278796"/>
            <a:ext cx="518967" cy="145500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48B0485E-7621-4652-A112-D971F6EF6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СЛОВАРЬ</a:t>
            </a:r>
          </a:p>
        </p:txBody>
      </p:sp>
      <p:sp>
        <p:nvSpPr>
          <p:cNvPr id="55299" name="Объект 2">
            <a:extLst>
              <a:ext uri="{FF2B5EF4-FFF2-40B4-BE49-F238E27FC236}">
                <a16:creationId xmlns:a16="http://schemas.microsoft.com/office/drawing/2014/main" id="{EE36E3AC-CD79-4C90-9D88-35DC5084E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1752600"/>
          </a:xfrm>
        </p:spPr>
        <p:txBody>
          <a:bodyPr/>
          <a:lstStyle/>
          <a:p>
            <a:pPr eaLnBrk="1" hangingPunct="1"/>
            <a:r>
              <a:rPr lang="ru-RU" altLang="ru-RU" sz="2000" b="1" u="sng">
                <a:solidFill>
                  <a:srgbClr val="C00000"/>
                </a:solidFill>
                <a:latin typeface="Arial Black" panose="020B0A04020102020204" pitchFamily="34" charset="0"/>
              </a:rPr>
              <a:t>Посол</a:t>
            </a:r>
            <a:r>
              <a:rPr lang="ru-RU" altLang="ru-RU" sz="2000">
                <a:latin typeface="Arial Black" panose="020B0A04020102020204" pitchFamily="34" charset="0"/>
              </a:rPr>
              <a:t> — дипломатический представитель высшего ранга своего государства в иностранном государстве (в нескольких государствах по совместительству) и в международной организации; официальный представитель интересов и руководства своей страны.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A6F2CB-5C08-479A-83E4-85B0BBE3C761}"/>
              </a:ext>
            </a:extLst>
          </p:cNvPr>
          <p:cNvSpPr/>
          <p:nvPr/>
        </p:nvSpPr>
        <p:spPr>
          <a:xfrm>
            <a:off x="76200" y="3200400"/>
            <a:ext cx="90678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Атташе</a:t>
            </a: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dirty="0">
                <a:latin typeface="Arial Black" panose="020B0A04020102020204" pitchFamily="34" charset="0"/>
              </a:rPr>
              <a:t>— младшая  дипломатическая должность. В России также первый дипломатический ранг. </a:t>
            </a:r>
          </a:p>
          <a:p>
            <a:pPr eaLnBrk="1" hangingPunct="1">
              <a:defRPr/>
            </a:pPr>
            <a:r>
              <a:rPr lang="ru-RU" dirty="0"/>
              <a:t>Слово  происходит от  французского глагола «прикреплять», т. е. исторически это было «прикомандированное» к дипломатическому представительству лицо. Это можно отнести сейчас к военным и специальным атташе.</a:t>
            </a:r>
          </a:p>
        </p:txBody>
      </p:sp>
      <p:sp>
        <p:nvSpPr>
          <p:cNvPr id="55301" name="Прямоугольник 4">
            <a:extLst>
              <a:ext uri="{FF2B5EF4-FFF2-40B4-BE49-F238E27FC236}">
                <a16:creationId xmlns:a16="http://schemas.microsoft.com/office/drawing/2014/main" id="{9D59C24E-B46A-44EA-AFA6-1B22C024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751388"/>
            <a:ext cx="8915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Посольство</a:t>
            </a: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altLang="ru-RU" sz="1800">
                <a:latin typeface="Arial Black" panose="020B0A04020102020204" pitchFamily="34" charset="0"/>
              </a:rPr>
              <a:t>— дипломатическое представительство (орган аккредитующего государства, учрежденный на территории государства пребывания для поддержания дипломатических отношений между ними) высшего уровня, возглавляемое чрезвычайным и полномочным послом.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76CB0A-98FB-4C1E-9E19-2DBF2B19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B925AAB0-5409-40FB-B264-288F384C3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>
                <a:latin typeface="Arial Black" panose="020B0A04020102020204" pitchFamily="34" charset="0"/>
              </a:rPr>
              <a:t>Задачи и функции посла</a:t>
            </a:r>
          </a:p>
        </p:txBody>
      </p:sp>
      <p:sp>
        <p:nvSpPr>
          <p:cNvPr id="56323" name="Прямоугольник 3">
            <a:extLst>
              <a:ext uri="{FF2B5EF4-FFF2-40B4-BE49-F238E27FC236}">
                <a16:creationId xmlns:a16="http://schemas.microsoft.com/office/drawing/2014/main" id="{97FAB058-5570-4BC9-9B93-ACDD03BB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Задачей и функцией посла, как главы посольства своей страны, является представление и защита интересов представляемого им государства, государственного руководства. Для выполнения своих функций посол имеет право сношений не только с государственными органами страны пребывания, но также и с местной политической оппозицией и общественно-политическими организациями. Для неограниченного представления интересов посол пользуется дипломатическим иммунитетом. Место жительства посла и его семьи называется Резиденцией. Она, как и территория посольства, пользуется экстерриториальным иммунитетом.</a:t>
            </a:r>
          </a:p>
        </p:txBody>
      </p:sp>
      <p:sp>
        <p:nvSpPr>
          <p:cNvPr id="56324" name="Прямоугольник 4">
            <a:extLst>
              <a:ext uri="{FF2B5EF4-FFF2-40B4-BE49-F238E27FC236}">
                <a16:creationId xmlns:a16="http://schemas.microsoft.com/office/drawing/2014/main" id="{75EB8632-BFE6-4E8B-94B0-29E57C423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2413"/>
            <a:ext cx="9055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Послы пользуются неприкосновенностью и полным дипломатическим иммунитетом в соответствии с международными соглашениями.</a:t>
            </a:r>
          </a:p>
        </p:txBody>
      </p:sp>
      <p:sp>
        <p:nvSpPr>
          <p:cNvPr id="56325" name="Прямоугольник 5">
            <a:extLst>
              <a:ext uri="{FF2B5EF4-FFF2-40B4-BE49-F238E27FC236}">
                <a16:creationId xmlns:a16="http://schemas.microsoft.com/office/drawing/2014/main" id="{B6AF7534-AF14-4024-BAFB-882EDFA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4733925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Регулирующие вопросы дипломатического иммунитета нормы международного права прописаны в </a:t>
            </a: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Венской конвенции о дипломатических сношениях 1961 года,</a:t>
            </a:r>
            <a:r>
              <a:rPr lang="ru-RU" altLang="ru-RU" sz="1800" b="1">
                <a:solidFill>
                  <a:srgbClr val="C00000"/>
                </a:solidFill>
              </a:rPr>
              <a:t> </a:t>
            </a:r>
            <a:r>
              <a:rPr lang="ru-RU" altLang="ru-RU" sz="1800" b="1"/>
              <a:t>участником которой является и Россия.</a:t>
            </a:r>
          </a:p>
        </p:txBody>
      </p:sp>
      <p:sp>
        <p:nvSpPr>
          <p:cNvPr id="56326" name="Прямоугольник 2">
            <a:extLst>
              <a:ext uri="{FF2B5EF4-FFF2-40B4-BE49-F238E27FC236}">
                <a16:creationId xmlns:a16="http://schemas.microsoft.com/office/drawing/2014/main" id="{3446C693-B7CD-4CB4-831D-3877B781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34075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Дипломатический корпус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(CD) </a:t>
            </a:r>
            <a:r>
              <a:rPr lang="ru-RU" altLang="ru-RU" sz="1800">
                <a:latin typeface="Arial Black" panose="020B0A04020102020204" pitchFamily="34" charset="0"/>
              </a:rPr>
              <a:t> — </a:t>
            </a:r>
            <a:r>
              <a:rPr lang="ru-RU" altLang="ru-RU" sz="1800" b="1">
                <a:latin typeface="Arial Black" panose="020B0A04020102020204" pitchFamily="34" charset="0"/>
              </a:rPr>
              <a:t>дипломатический персонал  дипломатических представительств, находящихся в данной  стране.</a:t>
            </a:r>
          </a:p>
        </p:txBody>
      </p:sp>
      <p:pic>
        <p:nvPicPr>
          <p:cNvPr id="56327" name="Picture 4" descr="http://upload.wikimedia.org/wikipedia/commons/thumb/e/e8/Corps_Diplomatique_international_vehicle_registration_oval.svg/400px-Corps_Diplomatique_international_vehicle_registration_oval.svg.png">
            <a:extLst>
              <a:ext uri="{FF2B5EF4-FFF2-40B4-BE49-F238E27FC236}">
                <a16:creationId xmlns:a16="http://schemas.microsoft.com/office/drawing/2014/main" id="{DCB2304B-93CD-4DC1-B963-C8E84ED4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741988"/>
            <a:ext cx="15779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3EB7E26-2ABB-4D86-AFE8-E9F3B3F62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BE0B60C2-77A2-448A-9236-ED31E197B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СЛОВАРЬ</a:t>
            </a:r>
          </a:p>
        </p:txBody>
      </p:sp>
      <p:sp>
        <p:nvSpPr>
          <p:cNvPr id="57347" name="Прямоугольник 3">
            <a:extLst>
              <a:ext uri="{FF2B5EF4-FFF2-40B4-BE49-F238E27FC236}">
                <a16:creationId xmlns:a16="http://schemas.microsoft.com/office/drawing/2014/main" id="{4B8FE4D6-186A-495F-A27B-7E52B5F8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8" y="15763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Агреман</a:t>
            </a:r>
            <a:r>
              <a:rPr lang="ru-RU" altLang="ru-RU" sz="1800" b="1">
                <a:latin typeface="Arial Black" panose="020B0A04020102020204" pitchFamily="34" charset="0"/>
              </a:rPr>
              <a:t> (от фр. </a:t>
            </a:r>
            <a:r>
              <a:rPr lang="ru-RU" altLang="ru-RU" sz="1800" b="1" i="1">
                <a:latin typeface="Arial Black" panose="020B0A04020102020204" pitchFamily="34" charset="0"/>
              </a:rPr>
              <a:t>agrément</a:t>
            </a:r>
            <a:r>
              <a:rPr lang="ru-RU" altLang="ru-RU" sz="1800" b="1">
                <a:latin typeface="Arial Black" panose="020B0A04020102020204" pitchFamily="34" charset="0"/>
              </a:rPr>
              <a:t> — одобрение, согласие) — предварительное согласие одного государства на назначение определённого лица в качестве главы дипломатического представительства другого государства.</a:t>
            </a:r>
          </a:p>
        </p:txBody>
      </p:sp>
      <p:sp>
        <p:nvSpPr>
          <p:cNvPr id="57348" name="Прямоугольник 4">
            <a:extLst>
              <a:ext uri="{FF2B5EF4-FFF2-40B4-BE49-F238E27FC236}">
                <a16:creationId xmlns:a16="http://schemas.microsoft.com/office/drawing/2014/main" id="{994896F2-843E-4329-B009-68691321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2743200"/>
            <a:ext cx="906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 прибытии в страну пребывания послы вручают верительные грамоты и аккредитуются при главе того государства, куда они назначены, после чего они считаются официально вступившими в должность.</a:t>
            </a:r>
          </a:p>
        </p:txBody>
      </p:sp>
      <p:pic>
        <p:nvPicPr>
          <p:cNvPr id="57349" name="Picture 6" descr="http://totul.md/upfiles/news/foto/122980001359126014.jpg">
            <a:extLst>
              <a:ext uri="{FF2B5EF4-FFF2-40B4-BE49-F238E27FC236}">
                <a16:creationId xmlns:a16="http://schemas.microsoft.com/office/drawing/2014/main" id="{5701448D-6D5E-4148-9D8C-149D6758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32908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Прямоугольник 7">
            <a:extLst>
              <a:ext uri="{FF2B5EF4-FFF2-40B4-BE49-F238E27FC236}">
                <a16:creationId xmlns:a16="http://schemas.microsoft.com/office/drawing/2014/main" id="{60994BAF-C624-4012-BA24-F10742022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4191000"/>
            <a:ext cx="54022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Верительные грамоты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(консульские грамоты) </a:t>
            </a:r>
            <a:r>
              <a:rPr lang="ru-RU" altLang="ru-RU" sz="1800">
                <a:latin typeface="Arial Black" panose="020B0A04020102020204" pitchFamily="34" charset="0"/>
              </a:rPr>
              <a:t> — документ, которым снабжается глава дипломатического представительства класса послов или посланников для удостоверения его представительного характера и аккредитования в иностранном государстве.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0CF6C8B-08BC-4295-A228-A5F8F2B8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3">
            <a:extLst>
              <a:ext uri="{FF2B5EF4-FFF2-40B4-BE49-F238E27FC236}">
                <a16:creationId xmlns:a16="http://schemas.microsoft.com/office/drawing/2014/main" id="{F74C6799-49A6-4AEA-9654-BADBBA5A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58963"/>
            <a:ext cx="8915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Дипломатическая миссия, дипмиссия</a:t>
            </a:r>
            <a:r>
              <a:rPr lang="ru-RU" altLang="ru-RU" sz="1800">
                <a:latin typeface="Arial Black" panose="020B0A04020102020204" pitchFamily="34" charset="0"/>
              </a:rPr>
              <a:t> — вид постоянного дипломатического  представительства, которое возглавляется посланником или постоянным поверенным в делах. Поскольку дипломатическую миссию возглавляет дипломат с рангом несколько ниже по сравнению с чрезвычайным и полномочным послом, то статус дипломатической миссии несколько ниже, чем посольства.</a:t>
            </a:r>
          </a:p>
        </p:txBody>
      </p:sp>
      <p:sp>
        <p:nvSpPr>
          <p:cNvPr id="58371" name="Заголовок 1">
            <a:extLst>
              <a:ext uri="{FF2B5EF4-FFF2-40B4-BE49-F238E27FC236}">
                <a16:creationId xmlns:a16="http://schemas.microsoft.com/office/drawing/2014/main" id="{07652837-FB4F-400C-8E05-977487E15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СЛОВАРЬ</a:t>
            </a:r>
          </a:p>
        </p:txBody>
      </p:sp>
      <p:sp>
        <p:nvSpPr>
          <p:cNvPr id="58372" name="Прямоугольник 5">
            <a:extLst>
              <a:ext uri="{FF2B5EF4-FFF2-40B4-BE49-F238E27FC236}">
                <a16:creationId xmlns:a16="http://schemas.microsoft.com/office/drawing/2014/main" id="{B328928B-384F-4581-9A49-F198E1E0C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0"/>
            <a:ext cx="8839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 XIX веке дипломатические миссии учреждались в основном в малых странах, в то время как посольства открывались в больших странах.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 точки зрения современного  дипломатического  права не существует принципиальных различий между посольством и дипломатической миссией в отношении прав, привилегий и иммунитетов.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Иногда под понятием «Дипломатическая миссия» понимается разовое дипломатическое поручение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DD0005-190C-4CD5-8A26-BCE58A94F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rudocs.exdat.com/data/183/182936/182936_html_166b72c4.png">
            <a:extLst>
              <a:ext uri="{FF2B5EF4-FFF2-40B4-BE49-F238E27FC236}">
                <a16:creationId xmlns:a16="http://schemas.microsoft.com/office/drawing/2014/main" id="{DCBC23BC-4B36-4500-92E9-78516D2F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336550"/>
            <a:ext cx="8382000" cy="6400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98C24D0C-49B3-44AD-9F93-06642B5A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6061BC-1411-4B8D-9AB6-1A058CDD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3">
            <a:extLst>
              <a:ext uri="{FF2B5EF4-FFF2-40B4-BE49-F238E27FC236}">
                <a16:creationId xmlns:a16="http://schemas.microsoft.com/office/drawing/2014/main" id="{AE90F973-A96D-4BB2-BA6F-00CE7F8BE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2005013"/>
            <a:ext cx="9144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Район деятельности консула и местопребывания консульства определяются соглашением между обоими государствами. Права, привилегии и иммунитет консульства включают: право пользоваться  флагом и гербом своего государства; неприкосновенность помещения; освобождение от налогов; неприкосновенность консульских архивов; свободу отношений консульства со своим правительством, дипломатическим представительством, другими консульствами своего государства, где бы они ни находились, с использованием средств связи, шифров, дипломатических и консульских курьеров.</a:t>
            </a:r>
          </a:p>
        </p:txBody>
      </p:sp>
      <p:sp>
        <p:nvSpPr>
          <p:cNvPr id="60419" name="Прямоугольник 4">
            <a:extLst>
              <a:ext uri="{FF2B5EF4-FFF2-40B4-BE49-F238E27FC236}">
                <a16:creationId xmlns:a16="http://schemas.microsoft.com/office/drawing/2014/main" id="{3BA72A9D-7876-4100-AA78-2CB0B467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15425" cy="9239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Консульство</a:t>
            </a:r>
            <a:r>
              <a:rPr lang="ru-RU" altLang="ru-RU" sz="1800">
                <a:latin typeface="Arial Black" panose="020B0A04020102020204" pitchFamily="34" charset="0"/>
              </a:rPr>
              <a:t> — орган внешних отношений государства, учрежденный на территории другого государства (с согласия последнего) для выполнения определённых функций. </a:t>
            </a:r>
          </a:p>
        </p:txBody>
      </p:sp>
      <p:sp>
        <p:nvSpPr>
          <p:cNvPr id="60420" name="Прямоугольник 6">
            <a:extLst>
              <a:ext uri="{FF2B5EF4-FFF2-40B4-BE49-F238E27FC236}">
                <a16:creationId xmlns:a16="http://schemas.microsoft.com/office/drawing/2014/main" id="{8D0EA93A-08FB-47A7-8273-B9D239D7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" y="4465638"/>
            <a:ext cx="903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 то время, как посольство занимается в первую очередь решением политических вопросов (переговоры, сбор информации о стране пребывания), консульство осуществляет контакты с местными властями, занимается обслуживанием граждан, решением их проблем в рамках законодательства и оформлением документов (визы, паспорта, нотариальные документы, справки и др.). В посольствах обычно функционируют консульские отделы, оформляющие документы и выдающие визы.</a:t>
            </a:r>
          </a:p>
        </p:txBody>
      </p:sp>
      <p:sp>
        <p:nvSpPr>
          <p:cNvPr id="60421" name="Заголовок 1">
            <a:extLst>
              <a:ext uri="{FF2B5EF4-FFF2-40B4-BE49-F238E27FC236}">
                <a16:creationId xmlns:a16="http://schemas.microsoft.com/office/drawing/2014/main" id="{8B0A2197-630C-45A4-ADB1-C1EE82865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КОНСУЛЬСТВО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C59BC3D-09BA-4893-81B1-7293CE276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udocs.exdat.com/data/183/182936/182936_html_7c24cbda.png">
            <a:extLst>
              <a:ext uri="{FF2B5EF4-FFF2-40B4-BE49-F238E27FC236}">
                <a16:creationId xmlns:a16="http://schemas.microsoft.com/office/drawing/2014/main" id="{61872CBF-696C-4F48-9E54-B3DE7D36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8305800" cy="23622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EA9935BB-7AAC-48C2-9E0D-B8989361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" y="228600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44" name="Прямоугольник 6">
            <a:extLst>
              <a:ext uri="{FF2B5EF4-FFF2-40B4-BE49-F238E27FC236}">
                <a16:creationId xmlns:a16="http://schemas.microsoft.com/office/drawing/2014/main" id="{0E14F934-B704-4292-8FE9-1241F4BEF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2971800"/>
            <a:ext cx="8877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Во всех этих случаях никакой разницы в статусе этих учреждений нет. Сейчас большинство консульских учреждений в мире имеют статус генерального консульства.</a:t>
            </a:r>
          </a:p>
        </p:txBody>
      </p:sp>
      <p:pic>
        <p:nvPicPr>
          <p:cNvPr id="69634" name="Picture 2" descr="http://upload.wikimedia.org/wikipedia/commons/thumb/4/42/Consulate_General_of_Netherlands_in_Saint_Petersburg_2.jpg/250px-Consulate_General_of_Netherlands_in_Saint_Petersburg_2.jpg">
            <a:extLst>
              <a:ext uri="{FF2B5EF4-FFF2-40B4-BE49-F238E27FC236}">
                <a16:creationId xmlns:a16="http://schemas.microsoft.com/office/drawing/2014/main" id="{A1596EE9-D073-4AA5-839D-2E685305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97150"/>
            <a:ext cx="3295650" cy="242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46" name="Прямоугольник 7">
            <a:extLst>
              <a:ext uri="{FF2B5EF4-FFF2-40B4-BE49-F238E27FC236}">
                <a16:creationId xmlns:a16="http://schemas.microsoft.com/office/drawing/2014/main" id="{9D71CD0B-3CA9-4ABA-AD75-EF6663E6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4154488"/>
            <a:ext cx="3189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Генеральное консульство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Нидерландов в Москве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6D7F30-0669-4E0B-A921-C37283961005}"/>
              </a:ext>
            </a:extLst>
          </p:cNvPr>
          <p:cNvSpPr/>
          <p:nvPr/>
        </p:nvSpPr>
        <p:spPr>
          <a:xfrm>
            <a:off x="187325" y="4953000"/>
            <a:ext cx="4572000" cy="1477963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SzPct val="151000"/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Посол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• Посланник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• Поверенный в делах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• Консул (генеральный • вице • консульский агент)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>
            <a:extLst>
              <a:ext uri="{FF2B5EF4-FFF2-40B4-BE49-F238E27FC236}">
                <a16:creationId xmlns:a16="http://schemas.microsoft.com/office/drawing/2014/main" id="{C9639C18-DF82-4019-9EB9-4624FEF36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СЛОВАРЬ</a:t>
            </a:r>
          </a:p>
        </p:txBody>
      </p:sp>
      <p:sp>
        <p:nvSpPr>
          <p:cNvPr id="62467" name="Прямоугольник 1">
            <a:extLst>
              <a:ext uri="{FF2B5EF4-FFF2-40B4-BE49-F238E27FC236}">
                <a16:creationId xmlns:a16="http://schemas.microsoft.com/office/drawing/2014/main" id="{DB4F4740-0E65-43C3-9528-F56A8A12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1571625"/>
            <a:ext cx="8993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Эмиграция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>
                <a:latin typeface="Arial Black" panose="020B0A04020102020204" pitchFamily="34" charset="0"/>
              </a:rPr>
              <a:t>(от лат. </a:t>
            </a:r>
            <a:r>
              <a:rPr lang="ru-RU" altLang="ru-RU" sz="1800" i="1">
                <a:latin typeface="Arial Black" panose="020B0A04020102020204" pitchFamily="34" charset="0"/>
              </a:rPr>
              <a:t>emigro</a:t>
            </a:r>
            <a:r>
              <a:rPr lang="ru-RU" altLang="ru-RU" sz="1800">
                <a:latin typeface="Arial Black" panose="020B0A04020102020204" pitchFamily="34" charset="0"/>
              </a:rPr>
              <a:t> — «выселяюсь») — переселение из одной страны в другую по экономическим, политическим, личным обстоятельствам. Указывается по отношению к стране, из которой эмигрируют.</a:t>
            </a:r>
          </a:p>
        </p:txBody>
      </p:sp>
      <p:sp>
        <p:nvSpPr>
          <p:cNvPr id="62468" name="Прямоугольник 3">
            <a:extLst>
              <a:ext uri="{FF2B5EF4-FFF2-40B4-BE49-F238E27FC236}">
                <a16:creationId xmlns:a16="http://schemas.microsoft.com/office/drawing/2014/main" id="{4CECDDC6-D185-4FEF-ADE4-76EF1ACF4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2667000"/>
            <a:ext cx="8993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Эмиграция совсем не обязательно подразумевает приобретение или смену гражданства или подданства. Россия, в частности, разрешает своим гражданам иметь второе гражданство.</a:t>
            </a:r>
          </a:p>
        </p:txBody>
      </p:sp>
      <p:sp>
        <p:nvSpPr>
          <p:cNvPr id="62469" name="Прямоугольник 8">
            <a:extLst>
              <a:ext uri="{FF2B5EF4-FFF2-40B4-BE49-F238E27FC236}">
                <a16:creationId xmlns:a16="http://schemas.microsoft.com/office/drawing/2014/main" id="{E5100511-53F6-40DE-8395-15F242AE1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3" y="3590925"/>
            <a:ext cx="899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Эмигранты за пределами своей страны — этнической родины формируют диаспору.</a:t>
            </a:r>
          </a:p>
        </p:txBody>
      </p:sp>
      <p:sp>
        <p:nvSpPr>
          <p:cNvPr id="62470" name="Прямоугольник 9">
            <a:extLst>
              <a:ext uri="{FF2B5EF4-FFF2-40B4-BE49-F238E27FC236}">
                <a16:creationId xmlns:a16="http://schemas.microsoft.com/office/drawing/2014/main" id="{0DA37337-B5D3-42D9-9789-327C64C0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03900"/>
            <a:ext cx="91201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Депортация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>
                <a:latin typeface="Arial Black" panose="020B0A04020102020204" pitchFamily="34" charset="0"/>
              </a:rPr>
              <a:t>(лат.</a:t>
            </a:r>
            <a:r>
              <a:rPr lang="ru-RU" altLang="ru-RU" sz="1800">
                <a:latin typeface="Arial Black" panose="020B0A04020102020204" pitchFamily="34" charset="0"/>
                <a:hlinkClick r:id="rId2" tooltip="Латинский язык"/>
              </a:rPr>
              <a:t>.</a:t>
            </a:r>
            <a:r>
              <a:rPr lang="ru-RU" altLang="ru-RU" sz="1800">
                <a:latin typeface="Arial Black" panose="020B0A04020102020204" pitchFamily="34" charset="0"/>
              </a:rPr>
              <a:t> </a:t>
            </a:r>
            <a:r>
              <a:rPr lang="ru-RU" altLang="ru-RU" sz="1800" i="1">
                <a:latin typeface="Arial Black" panose="020B0A04020102020204" pitchFamily="34" charset="0"/>
              </a:rPr>
              <a:t>deportatio</a:t>
            </a:r>
            <a:r>
              <a:rPr lang="ru-RU" altLang="ru-RU" sz="1800">
                <a:latin typeface="Arial Black" panose="020B0A04020102020204" pitchFamily="34" charset="0"/>
              </a:rPr>
              <a:t> — изгнание, высылка) — принудительная высылка лица или целой категории лиц в другое государство или другую местность, обычно — под конвоем.</a:t>
            </a:r>
          </a:p>
        </p:txBody>
      </p:sp>
      <p:sp>
        <p:nvSpPr>
          <p:cNvPr id="62471" name="Прямоугольник 2">
            <a:extLst>
              <a:ext uri="{FF2B5EF4-FFF2-40B4-BE49-F238E27FC236}">
                <a16:creationId xmlns:a16="http://schemas.microsoft.com/office/drawing/2014/main" id="{7503D4EF-4861-4774-883A-C0E5DE206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4206875"/>
            <a:ext cx="906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Диаспора</a:t>
            </a:r>
            <a:r>
              <a:rPr lang="ru-RU" altLang="ru-RU" sz="1800">
                <a:latin typeface="Arial Black" panose="020B0A04020102020204" pitchFamily="34" charset="0"/>
              </a:rPr>
              <a:t> (греч. «рассеяние») — часть народа, проживающая вне страны своего происхождения, образующая сплочённые и устойчивые этнические группы в стране проживания.</a:t>
            </a:r>
          </a:p>
        </p:txBody>
      </p:sp>
      <p:sp>
        <p:nvSpPr>
          <p:cNvPr id="62472" name="Прямоугольник 5">
            <a:extLst>
              <a:ext uri="{FF2B5EF4-FFF2-40B4-BE49-F238E27FC236}">
                <a16:creationId xmlns:a16="http://schemas.microsoft.com/office/drawing/2014/main" id="{E0B7517D-881B-49DC-88C5-31CF26EE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5175250"/>
            <a:ext cx="899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Реэмиграция</a:t>
            </a:r>
            <a:r>
              <a:rPr lang="ru-RU" altLang="ru-RU" sz="1800">
                <a:latin typeface="Arial Black" panose="020B0A04020102020204" pitchFamily="34" charset="0"/>
              </a:rPr>
              <a:t> - возвращение эмигранта в страну первоначального проживания, возвратная миграция.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2CD11B2-0234-4BEE-B515-26D7F1DEE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8747288-C0F0-4791-BE62-23DD91BCC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:a16="http://schemas.microsoft.com/office/drawing/2014/main" id="{46BC52FC-26C7-48A6-99A0-C0303E972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Arial Black" panose="020B0A04020102020204" pitchFamily="34" charset="0"/>
              </a:rPr>
              <a:t>СЛОВАРЬ</a:t>
            </a:r>
          </a:p>
        </p:txBody>
      </p:sp>
      <p:sp>
        <p:nvSpPr>
          <p:cNvPr id="63492" name="Прямоугольник 7">
            <a:extLst>
              <a:ext uri="{FF2B5EF4-FFF2-40B4-BE49-F238E27FC236}">
                <a16:creationId xmlns:a16="http://schemas.microsoft.com/office/drawing/2014/main" id="{E0744B56-2090-4F27-B14C-F9A06573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1447800"/>
            <a:ext cx="90693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Противоположный эмиграции процесс — иммиграция.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Иммиграция </a:t>
            </a:r>
            <a:r>
              <a:rPr lang="ru-RU" altLang="ru-RU" sz="1800">
                <a:latin typeface="Arial Black" panose="020B0A04020102020204" pitchFamily="34" charset="0"/>
              </a:rPr>
              <a:t>(от лат.«вселяюсь») — въезд населения одной страны в другую на временное или постоянное  проживание, рассматриваемый по отношению к стране, куда въезжают мигранты.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В большинстве стран установлены специальные иммиграционные ограничения и квоты.</a:t>
            </a:r>
            <a:endParaRPr lang="ru-RU" altLang="ru-RU" sz="1800"/>
          </a:p>
        </p:txBody>
      </p:sp>
      <p:sp>
        <p:nvSpPr>
          <p:cNvPr id="63493" name="Прямоугольник 10">
            <a:extLst>
              <a:ext uri="{FF2B5EF4-FFF2-40B4-BE49-F238E27FC236}">
                <a16:creationId xmlns:a16="http://schemas.microsoft.com/office/drawing/2014/main" id="{7FAFE2E7-0E68-46D7-83BA-6420EF247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4343400"/>
            <a:ext cx="8913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Репатриация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>
                <a:latin typeface="Arial Black" panose="020B0A04020102020204" pitchFamily="34" charset="0"/>
              </a:rPr>
              <a:t> — возвращение на родину </a:t>
            </a:r>
            <a:r>
              <a:rPr lang="ru-RU" altLang="ru-RU" sz="1800" b="1">
                <a:latin typeface="Arial Black" panose="020B0A04020102020204" pitchFamily="34" charset="0"/>
              </a:rPr>
              <a:t>военнопленных, перемещённых лиц, беженцев, эмигрантов с восстановлением в правах гражданства или возвращение в страну проживания.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A755BE17-B887-4D27-A449-646573A81D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529638" cy="411480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i="1" dirty="0"/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36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Международное право </a:t>
            </a:r>
            <a:r>
              <a:rPr lang="ru-RU" alt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– </a:t>
            </a:r>
          </a:p>
          <a:p>
            <a:pPr algn="ctr" eaLnBrk="1" fontAlgn="auto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особая  система юридических норм, регулирующих международные отношения, возникающие между государствами, созданными ими международными организациями и другими субъектами международных отношений при установлении взаимных прав и обязанностей сторон.  </a:t>
            </a:r>
          </a:p>
        </p:txBody>
      </p:sp>
      <p:pic>
        <p:nvPicPr>
          <p:cNvPr id="27650" name="Picture 2" descr="http://bezformata.ru/content/Images/000/007/875/image7875200.jpg">
            <a:extLst>
              <a:ext uri="{FF2B5EF4-FFF2-40B4-BE49-F238E27FC236}">
                <a16:creationId xmlns:a16="http://schemas.microsoft.com/office/drawing/2014/main" id="{8B88F571-7CB7-4250-92E4-A9583812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80" y="4495800"/>
            <a:ext cx="2971800" cy="186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9D43CE-2532-41D3-A291-171EFE56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56109A4F-7CFF-4E08-83BD-D5B0FB098C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05000"/>
            <a:ext cx="85344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8680BC5-EFBA-45F4-8769-D3937508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DF6467C0-8FAC-4B12-A35A-06CCAE824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3" y="152400"/>
            <a:ext cx="8991601" cy="9906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Международные документы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3">
            <a:extLst>
              <a:ext uri="{FF2B5EF4-FFF2-40B4-BE49-F238E27FC236}">
                <a16:creationId xmlns:a16="http://schemas.microsoft.com/office/drawing/2014/main" id="{4DAB5EE1-FB50-4D49-B7F7-4EF85828E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414463"/>
            <a:ext cx="9077325" cy="922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Декларация </a:t>
            </a:r>
            <a:r>
              <a:rPr lang="ru-RU" altLang="ru-RU" sz="1800">
                <a:latin typeface="Arial Black" panose="020B0A04020102020204" pitchFamily="34" charset="0"/>
              </a:rPr>
              <a:t>-  в международном праве торжественный акт,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формулирующий согласованные сторонами общие принципы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и цели</a:t>
            </a:r>
            <a:r>
              <a:rPr lang="ru-RU" altLang="ru-RU" sz="1800"/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62FF83-07C1-4D19-8488-32DE74311599}"/>
              </a:ext>
            </a:extLst>
          </p:cNvPr>
          <p:cNvSpPr/>
          <p:nvPr/>
        </p:nvSpPr>
        <p:spPr>
          <a:xfrm>
            <a:off x="220401" y="3810000"/>
            <a:ext cx="44196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Конвенция</a:t>
            </a: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— разновидность международного договора.</a:t>
            </a:r>
          </a:p>
          <a:p>
            <a:pPr eaLnBrk="1" hangingPunct="1">
              <a:defRPr/>
            </a:pPr>
            <a:r>
              <a:rPr lang="ru-RU" dirty="0"/>
              <a:t>Конкретные признаки, по которым тот или иной договор следует называть конвенцией, выделить сложно. Скорее можно вести речь о традиции называть договоры определённого типа или содержания конвенциями; так, как правило, многосторонние договоры называют конвенциями.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26B37B-1D0D-4970-B471-EA20071B1640}"/>
              </a:ext>
            </a:extLst>
          </p:cNvPr>
          <p:cNvSpPr/>
          <p:nvPr/>
        </p:nvSpPr>
        <p:spPr>
          <a:xfrm>
            <a:off x="66555" y="2362200"/>
            <a:ext cx="899449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Международный договор</a:t>
            </a:r>
            <a:r>
              <a:rPr lang="ru-RU" dirty="0">
                <a:latin typeface="Arial Black" panose="020B0A04020102020204" pitchFamily="34" charset="0"/>
              </a:rPr>
              <a:t> — это регулируемое международным правом соглашение, заключенное государствами и/или другими субъектами международного права.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B183CA-87C3-482A-BF2B-0D19E77557DE}"/>
              </a:ext>
            </a:extLst>
          </p:cNvPr>
          <p:cNvSpPr/>
          <p:nvPr/>
        </p:nvSpPr>
        <p:spPr>
          <a:xfrm>
            <a:off x="4849792" y="4724400"/>
            <a:ext cx="4211256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Пакт</a:t>
            </a:r>
            <a:r>
              <a:rPr lang="ru-RU" dirty="0">
                <a:latin typeface="Arial Black" panose="020B0A04020102020204" pitchFamily="34" charset="0"/>
              </a:rPr>
              <a:t> — одно из наименований различного рода международных договоров, имеющих большое политическое значение.</a:t>
            </a:r>
          </a:p>
        </p:txBody>
      </p:sp>
      <p:sp>
        <p:nvSpPr>
          <p:cNvPr id="65548" name="Rectangle 2">
            <a:extLst>
              <a:ext uri="{FF2B5EF4-FFF2-40B4-BE49-F238E27FC236}">
                <a16:creationId xmlns:a16="http://schemas.microsoft.com/office/drawing/2014/main" id="{F38A4EA5-634A-4AEC-BD62-BCA6D41FF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763" y="152400"/>
            <a:ext cx="8991601" cy="9906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latin typeface="Arial Black" panose="020B0A04020102020204" pitchFamily="34" charset="0"/>
              </a:rPr>
              <a:t>Международные документы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860FFE9D-ED0C-4CB7-ADE9-A12786C52852}"/>
              </a:ext>
            </a:extLst>
          </p:cNvPr>
          <p:cNvSpPr/>
          <p:nvPr/>
        </p:nvSpPr>
        <p:spPr>
          <a:xfrm>
            <a:off x="1981200" y="3285530"/>
            <a:ext cx="533400" cy="52447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23098574-7DCD-44CB-BE37-0F021B783641}"/>
              </a:ext>
            </a:extLst>
          </p:cNvPr>
          <p:cNvSpPr/>
          <p:nvPr/>
        </p:nvSpPr>
        <p:spPr>
          <a:xfrm>
            <a:off x="6858000" y="3322182"/>
            <a:ext cx="533400" cy="140221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0D0E62D-DE8D-4393-BD42-6C06DF749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7">
            <a:extLst>
              <a:ext uri="{FF2B5EF4-FFF2-40B4-BE49-F238E27FC236}">
                <a16:creationId xmlns:a16="http://schemas.microsoft.com/office/drawing/2014/main" id="{EE2919FD-6B64-43DB-AC51-A62B568AE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2438400"/>
            <a:ext cx="90471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Меморандум</a:t>
            </a:r>
            <a:r>
              <a:rPr lang="ru-RU" altLang="ru-RU" sz="1800">
                <a:latin typeface="Arial Black" panose="020B0A04020102020204" pitchFamily="34" charset="0"/>
              </a:rPr>
              <a:t>  — дипломатический документ, обычно вручаемый лично представителю другой страны (компании, корпорации) либо прилагаемый к дипломатической ноте, в котором подробно излагается фактическая сторона интересующего обе стороны вопроса, дается анализ тех или иных положений, приводится обоснование позиции государства (договаривающейся стороны).</a:t>
            </a:r>
          </a:p>
        </p:txBody>
      </p:sp>
      <p:sp>
        <p:nvSpPr>
          <p:cNvPr id="66563" name="Прямоугольник 8">
            <a:extLst>
              <a:ext uri="{FF2B5EF4-FFF2-40B4-BE49-F238E27FC236}">
                <a16:creationId xmlns:a16="http://schemas.microsoft.com/office/drawing/2014/main" id="{8F4F21A3-3568-4182-9444-513EFDE32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1676400"/>
            <a:ext cx="9104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Нота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  <a:r>
              <a:rPr lang="ru-RU" altLang="ru-RU" sz="1800">
                <a:latin typeface="Arial Black" panose="020B0A04020102020204" pitchFamily="34" charset="0"/>
              </a:rPr>
              <a:t>— официальное дипломатическое обращение правительства одного  государства к правительству другой страны.</a:t>
            </a:r>
          </a:p>
        </p:txBody>
      </p:sp>
      <p:sp>
        <p:nvSpPr>
          <p:cNvPr id="66564" name="Прямоугольник 10">
            <a:extLst>
              <a:ext uri="{FF2B5EF4-FFF2-40B4-BE49-F238E27FC236}">
                <a16:creationId xmlns:a16="http://schemas.microsoft.com/office/drawing/2014/main" id="{A3BAF3BC-BC36-45A0-B688-507904440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4445000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00000"/>
                </a:solidFill>
                <a:latin typeface="Arial Black" panose="020B0A04020102020204" pitchFamily="34" charset="0"/>
              </a:rPr>
              <a:t>Коммюнике</a:t>
            </a:r>
            <a:r>
              <a:rPr lang="ru-RU" altLang="ru-RU" sz="1800" u="sng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800">
                <a:latin typeface="Arial Black" panose="020B0A04020102020204" pitchFamily="34" charset="0"/>
              </a:rPr>
              <a:t>(франц. сообщаю) - официальное сообщение о результатах международных переговоров, о международном соглашении, о важных событиях во внутренней жизни страны.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74F8F5E-80B5-47C3-9694-FEC2F3F9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"/>
            <a:ext cx="899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kern="0" dirty="0">
                <a:latin typeface="Arial Black" pitchFamily="34" charset="0"/>
              </a:rPr>
              <a:t>Международные документы</a:t>
            </a:r>
          </a:p>
        </p:txBody>
      </p:sp>
      <p:sp>
        <p:nvSpPr>
          <p:cNvPr id="66566" name="Прямоугольник 13">
            <a:extLst>
              <a:ext uri="{FF2B5EF4-FFF2-40B4-BE49-F238E27FC236}">
                <a16:creationId xmlns:a16="http://schemas.microsoft.com/office/drawing/2014/main" id="{EFF1568C-8AB2-4038-9E97-5BAECE9C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5473700"/>
            <a:ext cx="9088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 международных отношениях коммюнике может носить характер одностороннего акта или совместного заявления участников переговоров с изложением как позитивных результатов переговоров, так и расхождений или особых мнений какого-либо из участников переговоров.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461C704-D7EC-4665-B238-EED09A0B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14DCF0-3E6C-43DD-81C8-C0134D53416E}"/>
              </a:ext>
            </a:extLst>
          </p:cNvPr>
          <p:cNvSpPr txBox="1"/>
          <p:nvPr/>
        </p:nvSpPr>
        <p:spPr>
          <a:xfrm>
            <a:off x="1219200" y="23622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Подготовиться к проверочной работе!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rudocs.exdat.com/data/183/182936/182936_html_1b7844a7.png">
            <a:extLst>
              <a:ext uri="{FF2B5EF4-FFF2-40B4-BE49-F238E27FC236}">
                <a16:creationId xmlns:a16="http://schemas.microsoft.com/office/drawing/2014/main" id="{7E69B46B-CAD6-4287-90AC-816C0297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1630363"/>
            <a:ext cx="8686800" cy="431323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F82335-3254-41C4-A0C0-D47455522227}"/>
              </a:ext>
            </a:extLst>
          </p:cNvPr>
          <p:cNvSpPr/>
          <p:nvPr/>
        </p:nvSpPr>
        <p:spPr>
          <a:xfrm>
            <a:off x="76200" y="152400"/>
            <a:ext cx="9067800" cy="1477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u="sng" dirty="0">
                <a:solidFill>
                  <a:srgbClr val="C00000"/>
                </a:solidFill>
                <a:latin typeface="Arial Black" panose="020B0A04020102020204" pitchFamily="34" charset="0"/>
              </a:rPr>
              <a:t>Субъекты международного права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— участники международных отношений, не находящиеся под чьей-либо юрисдикцией, обладаю­щие юридической способностью к самостоятельным международ­ным действиям, к созданию, выполнению и обеспечению исполнения норм международного права.</a:t>
            </a:r>
          </a:p>
        </p:txBody>
      </p:sp>
      <p:sp>
        <p:nvSpPr>
          <p:cNvPr id="13316" name="Прямоугольник 4">
            <a:extLst>
              <a:ext uri="{FF2B5EF4-FFF2-40B4-BE49-F238E27FC236}">
                <a16:creationId xmlns:a16="http://schemas.microsoft.com/office/drawing/2014/main" id="{D115157F-758C-48BD-8F1F-09E13EEC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5956300"/>
            <a:ext cx="8974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 Black" panose="020B0A04020102020204" pitchFamily="34" charset="0"/>
              </a:rPr>
              <a:t>К субъектам международных правоотношений относятся субъек­ты международного права и, в установленных случаях, — физические лица и предприятия.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E797EB-CB63-4B04-9AC7-8E57D19AE459}"/>
              </a:ext>
            </a:extLst>
          </p:cNvPr>
          <p:cNvSpPr/>
          <p:nvPr/>
        </p:nvSpPr>
        <p:spPr>
          <a:xfrm>
            <a:off x="19050" y="4114800"/>
            <a:ext cx="9124950" cy="13843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Объект международного правого регулирования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- 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м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еждународные отношения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647AAA3-A5AC-485F-B2FD-80CD1803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delise.ru/tw_files2/urls_372/2/d-1151/7z-docs/1_html_m5c1f8428.png">
            <a:extLst>
              <a:ext uri="{FF2B5EF4-FFF2-40B4-BE49-F238E27FC236}">
                <a16:creationId xmlns:a16="http://schemas.microsoft.com/office/drawing/2014/main" id="{503597D6-A397-4DD3-9DC3-D7D5A670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91600" cy="6019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Прямоугольник 3">
            <a:extLst>
              <a:ext uri="{FF2B5EF4-FFF2-40B4-BE49-F238E27FC236}">
                <a16:creationId xmlns:a16="http://schemas.microsoft.com/office/drawing/2014/main" id="{D9335C50-E62E-4BE8-983B-23D8F3C7D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FFFFFF"/>
                </a:solidFill>
                <a:latin typeface="Arial Black" panose="020B0A04020102020204" pitchFamily="34" charset="0"/>
              </a:rPr>
              <a:t>Схема. Международное право как особая система права</a:t>
            </a:r>
            <a:endParaRPr lang="ru-RU" altLang="ru-RU" sz="2000" u="sng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87A1B521-859B-427A-818C-36F35DE2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5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D7BDB39-FA9E-494A-8C5D-8E4F356EB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udocs.exdat.com/data/183/182936/182936_html_m67ef3eaf.png">
            <a:extLst>
              <a:ext uri="{FF2B5EF4-FFF2-40B4-BE49-F238E27FC236}">
                <a16:creationId xmlns:a16="http://schemas.microsoft.com/office/drawing/2014/main" id="{DB8F48A8-868F-4489-9012-DE413955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60198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Прямоугольник 3">
            <a:extLst>
              <a:ext uri="{FF2B5EF4-FFF2-40B4-BE49-F238E27FC236}">
                <a16:creationId xmlns:a16="http://schemas.microsoft.com/office/drawing/2014/main" id="{D9E72BDC-70D8-4548-91F3-D870C1F24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FFFFFF"/>
                </a:solidFill>
                <a:latin typeface="Arial Black" panose="020B0A04020102020204" pitchFamily="34" charset="0"/>
              </a:rPr>
              <a:t>Схема. Виды норм международного права</a:t>
            </a:r>
            <a:endParaRPr lang="ru-RU" altLang="ru-RU" sz="2400" u="sng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6" descr="http://www.prazdnik.by/img/holidays/inter/dec/10dec_law/humanrights.gif">
            <a:extLst>
              <a:ext uri="{FF2B5EF4-FFF2-40B4-BE49-F238E27FC236}">
                <a16:creationId xmlns:a16="http://schemas.microsoft.com/office/drawing/2014/main" id="{B41B7EE7-0157-459E-87F0-83708DC2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05"/>
            <a:ext cx="685800" cy="673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C5EEC8D-3540-48C9-9CB2-18B43DD01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E2117F-FC61-4A1A-B74B-ACB2E512DEAB}"/>
              </a:ext>
            </a:extLst>
          </p:cNvPr>
          <p:cNvSpPr/>
          <p:nvPr/>
        </p:nvSpPr>
        <p:spPr>
          <a:xfrm>
            <a:off x="1056190" y="272992"/>
            <a:ext cx="66294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FFFF"/>
                </a:solidFill>
                <a:latin typeface="Arial Black" panose="020B0A04020102020204" pitchFamily="34" charset="0"/>
              </a:rPr>
              <a:t>ФУНКЦИИ МЕЖДУНАРОДНОГО ПРАВА</a:t>
            </a:r>
            <a:endParaRPr lang="ru-RU" sz="32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5BD2C0-07A3-4308-8BC6-0E5CCD7F6D93}"/>
              </a:ext>
            </a:extLst>
          </p:cNvPr>
          <p:cNvSpPr/>
          <p:nvPr/>
        </p:nvSpPr>
        <p:spPr>
          <a:xfrm>
            <a:off x="5056209" y="2133600"/>
            <a:ext cx="3886200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Arial Black" panose="020B0A04020102020204" pitchFamily="34" charset="0"/>
              </a:rPr>
              <a:t>информационная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066000-19E2-4815-98DB-01E40D4281B2}"/>
              </a:ext>
            </a:extLst>
          </p:cNvPr>
          <p:cNvSpPr/>
          <p:nvPr/>
        </p:nvSpPr>
        <p:spPr>
          <a:xfrm>
            <a:off x="304800" y="2133600"/>
            <a:ext cx="292259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регулятивная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968BB2-3051-493F-8D6B-3C586293C6D3}"/>
              </a:ext>
            </a:extLst>
          </p:cNvPr>
          <p:cNvSpPr/>
          <p:nvPr/>
        </p:nvSpPr>
        <p:spPr>
          <a:xfrm>
            <a:off x="507124" y="3179581"/>
            <a:ext cx="327044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охранительная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1420FF-660D-4637-9F93-618FBA5084BD}"/>
              </a:ext>
            </a:extLst>
          </p:cNvPr>
          <p:cNvSpPr/>
          <p:nvPr/>
        </p:nvSpPr>
        <p:spPr>
          <a:xfrm>
            <a:off x="4180390" y="3179581"/>
            <a:ext cx="4038599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стабилизирующая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35057A20-4D25-4F4A-8307-22BE719509C0}"/>
              </a:ext>
            </a:extLst>
          </p:cNvPr>
          <p:cNvSpPr/>
          <p:nvPr/>
        </p:nvSpPr>
        <p:spPr>
          <a:xfrm>
            <a:off x="1766097" y="1350210"/>
            <a:ext cx="824703" cy="78339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E482DE0D-DFF3-4EFC-85CF-1577500DC4F4}"/>
              </a:ext>
            </a:extLst>
          </p:cNvPr>
          <p:cNvSpPr/>
          <p:nvPr/>
        </p:nvSpPr>
        <p:spPr>
          <a:xfrm>
            <a:off x="4180390" y="1365642"/>
            <a:ext cx="544010" cy="181393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6ED519BB-FF4E-401F-A2B5-5D9483E8C164}"/>
              </a:ext>
            </a:extLst>
          </p:cNvPr>
          <p:cNvSpPr/>
          <p:nvPr/>
        </p:nvSpPr>
        <p:spPr>
          <a:xfrm>
            <a:off x="3387890" y="1354067"/>
            <a:ext cx="574510" cy="18255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F8F33691-C9A4-4ECF-93A5-5AED89F30689}"/>
              </a:ext>
            </a:extLst>
          </p:cNvPr>
          <p:cNvSpPr/>
          <p:nvPr/>
        </p:nvSpPr>
        <p:spPr>
          <a:xfrm>
            <a:off x="5410199" y="1354068"/>
            <a:ext cx="789489" cy="78339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Picture 4" descr="http://kotomatrisi.ru/uploads/posts/2011-02/thumbs/1296651435_contact.jpg">
            <a:extLst>
              <a:ext uri="{FF2B5EF4-FFF2-40B4-BE49-F238E27FC236}">
                <a16:creationId xmlns:a16="http://schemas.microsoft.com/office/drawing/2014/main" id="{52F109CF-F25F-4440-8FD3-9B057382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17" y="4041431"/>
            <a:ext cx="4636746" cy="27106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E129B84-CFCD-442A-83CB-734052B1D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980</TotalTime>
  <Words>2243</Words>
  <Application>Microsoft Office PowerPoint</Application>
  <PresentationFormat>Экран (4:3)</PresentationFormat>
  <Paragraphs>258</Paragraphs>
  <Slides>53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Arial Black</vt:lpstr>
      <vt:lpstr>Wingdings</vt:lpstr>
      <vt:lpstr>Times New Roman</vt:lpstr>
      <vt:lpstr>Tahoma</vt:lpstr>
      <vt:lpstr>Тема2</vt:lpstr>
      <vt:lpstr>Международное право</vt:lpstr>
      <vt:lpstr>Презентация PowerPoint</vt:lpstr>
      <vt:lpstr>Понятие международного права</vt:lpstr>
      <vt:lpstr>Первые международные документы и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 международного права </vt:lpstr>
      <vt:lpstr>Источники и принципы международного права </vt:lpstr>
      <vt:lpstr>Принципы международного права</vt:lpstr>
      <vt:lpstr>Презентация PowerPoint</vt:lpstr>
      <vt:lpstr>Презентация PowerPoint</vt:lpstr>
      <vt:lpstr>Презентация PowerPoint</vt:lpstr>
      <vt:lpstr>Международные организации</vt:lpstr>
      <vt:lpstr>Международная организация </vt:lpstr>
      <vt:lpstr>Презентация PowerPoint</vt:lpstr>
      <vt:lpstr>Организация объединенных наций</vt:lpstr>
      <vt:lpstr>Структура ООН</vt:lpstr>
      <vt:lpstr>Организация объединенных наций</vt:lpstr>
      <vt:lpstr>Организация объединенных наций</vt:lpstr>
      <vt:lpstr>Международный суд в Гааге</vt:lpstr>
      <vt:lpstr> Совет Европы</vt:lpstr>
      <vt:lpstr>Структура Совета Европы</vt:lpstr>
      <vt:lpstr>Протокол № 6 Совета Европы</vt:lpstr>
      <vt:lpstr>Организация по безопасности и сотрудничеству в Европе (ОБСЕ)</vt:lpstr>
      <vt:lpstr>Презентация PowerPoint</vt:lpstr>
      <vt:lpstr>Система международной защиты прав человека</vt:lpstr>
      <vt:lpstr>Презентация PowerPoint</vt:lpstr>
      <vt:lpstr>Презентация PowerPoint</vt:lpstr>
      <vt:lpstr>Международные представительства</vt:lpstr>
      <vt:lpstr>Презентация PowerPoint</vt:lpstr>
      <vt:lpstr>Презентация PowerPoint</vt:lpstr>
      <vt:lpstr>СЛОВАРЬ</vt:lpstr>
      <vt:lpstr>Задачи и функции посла</vt:lpstr>
      <vt:lpstr>СЛОВАРЬ</vt:lpstr>
      <vt:lpstr>СЛОВАРЬ</vt:lpstr>
      <vt:lpstr>Презентация PowerPoint</vt:lpstr>
      <vt:lpstr>КОНСУЛЬСТВО</vt:lpstr>
      <vt:lpstr>Презентация PowerPoint</vt:lpstr>
      <vt:lpstr>СЛОВАРЬ</vt:lpstr>
      <vt:lpstr>СЛОВАРЬ</vt:lpstr>
      <vt:lpstr>Международные документы</vt:lpstr>
      <vt:lpstr>Международные документы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75</cp:revision>
  <cp:lastPrinted>1601-01-01T00:00:00Z</cp:lastPrinted>
  <dcterms:created xsi:type="dcterms:W3CDTF">1601-01-01T00:00:00Z</dcterms:created>
  <dcterms:modified xsi:type="dcterms:W3CDTF">2020-03-19T07:27:08Z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