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3"/>
  </p:notesMasterIdLst>
  <p:sldIdLst>
    <p:sldId id="256" r:id="rId2"/>
    <p:sldId id="29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1" r:id="rId19"/>
    <p:sldId id="272" r:id="rId20"/>
    <p:sldId id="273" r:id="rId21"/>
    <p:sldId id="274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ECFF"/>
    <a:srgbClr val="FFCC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A5630-58B6-4731-A69F-3C3E08B3FCB0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CAAC9C5-8DC4-424D-9A25-BB7AC7F8AB0B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Центральный банк</a:t>
          </a:r>
        </a:p>
      </dgm:t>
    </dgm:pt>
    <dgm:pt modelId="{288B77EF-1938-434C-AA07-14F7F6F7F909}" type="parTrans" cxnId="{220FD654-5609-4F51-9588-B660CB841AB3}">
      <dgm:prSet/>
      <dgm:spPr/>
      <dgm:t>
        <a:bodyPr/>
        <a:lstStyle/>
        <a:p>
          <a:endParaRPr lang="ru-RU"/>
        </a:p>
      </dgm:t>
    </dgm:pt>
    <dgm:pt modelId="{75E09B21-00B9-46FC-9963-8BA4E1B64357}" type="sibTrans" cxnId="{220FD654-5609-4F51-9588-B660CB841AB3}">
      <dgm:prSet/>
      <dgm:spPr/>
      <dgm:t>
        <a:bodyPr/>
        <a:lstStyle/>
        <a:p>
          <a:endParaRPr lang="ru-RU"/>
        </a:p>
      </dgm:t>
    </dgm:pt>
    <dgm:pt modelId="{7B0F2C1F-BF72-4033-8174-AFA4BF5F4C52}">
      <dgm:prSet phldrT="[Текст]"/>
      <dgm:spPr>
        <a:solidFill>
          <a:srgbClr val="FFCCCC">
            <a:alpha val="90000"/>
          </a:srgb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Коммерческие банки</a:t>
          </a:r>
        </a:p>
      </dgm:t>
    </dgm:pt>
    <dgm:pt modelId="{84989668-5AE3-4909-B931-7755A9A7202F}" type="parTrans" cxnId="{EEF0D378-4F90-4E50-ABB7-DA5CAD596CF3}">
      <dgm:prSet/>
      <dgm:spPr/>
      <dgm:t>
        <a:bodyPr/>
        <a:lstStyle/>
        <a:p>
          <a:endParaRPr lang="ru-RU"/>
        </a:p>
      </dgm:t>
    </dgm:pt>
    <dgm:pt modelId="{67C56EA3-F000-4DE5-8964-0A1D03227CAB}" type="sibTrans" cxnId="{EEF0D378-4F90-4E50-ABB7-DA5CAD596CF3}">
      <dgm:prSet/>
      <dgm:spPr/>
      <dgm:t>
        <a:bodyPr/>
        <a:lstStyle/>
        <a:p>
          <a:endParaRPr lang="ru-RU"/>
        </a:p>
      </dgm:t>
    </dgm:pt>
    <dgm:pt modelId="{FC7CEE82-23BA-4428-AC19-3926EB57A13F}">
      <dgm:prSet phldrT="[Текст]"/>
      <dgm:spPr>
        <a:solidFill>
          <a:srgbClr val="CCECFF">
            <a:alpha val="90000"/>
          </a:srgb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Кредитно-финансовые организации</a:t>
          </a:r>
        </a:p>
      </dgm:t>
    </dgm:pt>
    <dgm:pt modelId="{B145F1BE-F3EC-4B50-9174-FC2EF83B2A22}" type="parTrans" cxnId="{C9834742-992E-418E-AFAD-CDDC299A58D8}">
      <dgm:prSet/>
      <dgm:spPr/>
      <dgm:t>
        <a:bodyPr/>
        <a:lstStyle/>
        <a:p>
          <a:endParaRPr lang="ru-RU"/>
        </a:p>
      </dgm:t>
    </dgm:pt>
    <dgm:pt modelId="{B82A7CE8-81E3-4F1A-817D-2FBE3C964931}" type="sibTrans" cxnId="{C9834742-992E-418E-AFAD-CDDC299A58D8}">
      <dgm:prSet/>
      <dgm:spPr/>
      <dgm:t>
        <a:bodyPr/>
        <a:lstStyle/>
        <a:p>
          <a:endParaRPr lang="ru-RU"/>
        </a:p>
      </dgm:t>
    </dgm:pt>
    <dgm:pt modelId="{690AB41C-28A0-4239-9BCF-817A0E28F469}" type="pres">
      <dgm:prSet presAssocID="{4A7A5630-58B6-4731-A69F-3C3E08B3FC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14A306-F39E-47AA-BA24-AEEB38543DB9}" type="pres">
      <dgm:prSet presAssocID="{5CAAC9C5-8DC4-424D-9A25-BB7AC7F8AB0B}" presName="hierRoot1" presStyleCnt="0"/>
      <dgm:spPr/>
    </dgm:pt>
    <dgm:pt modelId="{0742269A-3836-49B3-992F-BC8F39AAB80F}" type="pres">
      <dgm:prSet presAssocID="{5CAAC9C5-8DC4-424D-9A25-BB7AC7F8AB0B}" presName="composite" presStyleCnt="0"/>
      <dgm:spPr/>
    </dgm:pt>
    <dgm:pt modelId="{A1302016-3A1B-4818-8514-DB8DE3338560}" type="pres">
      <dgm:prSet presAssocID="{5CAAC9C5-8DC4-424D-9A25-BB7AC7F8AB0B}" presName="background" presStyleLbl="node0" presStyleIdx="0" presStyleCnt="1"/>
      <dgm:spPr/>
    </dgm:pt>
    <dgm:pt modelId="{ACCBED41-C7CC-4928-ACA5-8F2EAE90996C}" type="pres">
      <dgm:prSet presAssocID="{5CAAC9C5-8DC4-424D-9A25-BB7AC7F8AB0B}" presName="text" presStyleLbl="fgAcc0" presStyleIdx="0" presStyleCnt="1">
        <dgm:presLayoutVars>
          <dgm:chPref val="3"/>
        </dgm:presLayoutVars>
      </dgm:prSet>
      <dgm:spPr/>
    </dgm:pt>
    <dgm:pt modelId="{04458A45-861B-4201-A7B7-80237941E002}" type="pres">
      <dgm:prSet presAssocID="{5CAAC9C5-8DC4-424D-9A25-BB7AC7F8AB0B}" presName="hierChild2" presStyleCnt="0"/>
      <dgm:spPr/>
    </dgm:pt>
    <dgm:pt modelId="{3E659AC0-2378-419A-B45F-18060B4FB54C}" type="pres">
      <dgm:prSet presAssocID="{84989668-5AE3-4909-B931-7755A9A7202F}" presName="Name10" presStyleLbl="parChTrans1D2" presStyleIdx="0" presStyleCnt="2"/>
      <dgm:spPr/>
    </dgm:pt>
    <dgm:pt modelId="{1C10D9A4-6323-4989-B951-AC73D512A26B}" type="pres">
      <dgm:prSet presAssocID="{7B0F2C1F-BF72-4033-8174-AFA4BF5F4C52}" presName="hierRoot2" presStyleCnt="0"/>
      <dgm:spPr/>
    </dgm:pt>
    <dgm:pt modelId="{74854EFE-05EB-4F26-9C81-C6BF36C15BF4}" type="pres">
      <dgm:prSet presAssocID="{7B0F2C1F-BF72-4033-8174-AFA4BF5F4C52}" presName="composite2" presStyleCnt="0"/>
      <dgm:spPr/>
    </dgm:pt>
    <dgm:pt modelId="{A1CBDFFE-C2C6-464A-A521-69EFE9D853D5}" type="pres">
      <dgm:prSet presAssocID="{7B0F2C1F-BF72-4033-8174-AFA4BF5F4C52}" presName="background2" presStyleLbl="node2" presStyleIdx="0" presStyleCnt="2"/>
      <dgm:spPr/>
    </dgm:pt>
    <dgm:pt modelId="{48F5C1A0-B890-4D17-A534-F95130473D7C}" type="pres">
      <dgm:prSet presAssocID="{7B0F2C1F-BF72-4033-8174-AFA4BF5F4C52}" presName="text2" presStyleLbl="fgAcc2" presStyleIdx="0" presStyleCnt="2">
        <dgm:presLayoutVars>
          <dgm:chPref val="3"/>
        </dgm:presLayoutVars>
      </dgm:prSet>
      <dgm:spPr/>
    </dgm:pt>
    <dgm:pt modelId="{B82EF88C-566C-4AA5-BA21-54084EFF85D4}" type="pres">
      <dgm:prSet presAssocID="{7B0F2C1F-BF72-4033-8174-AFA4BF5F4C52}" presName="hierChild3" presStyleCnt="0"/>
      <dgm:spPr/>
    </dgm:pt>
    <dgm:pt modelId="{D59ADF00-3081-40D0-B958-FF3F061A314B}" type="pres">
      <dgm:prSet presAssocID="{B145F1BE-F3EC-4B50-9174-FC2EF83B2A22}" presName="Name10" presStyleLbl="parChTrans1D2" presStyleIdx="1" presStyleCnt="2"/>
      <dgm:spPr/>
    </dgm:pt>
    <dgm:pt modelId="{24B0C7E5-B4B0-4001-85F8-57299E85067D}" type="pres">
      <dgm:prSet presAssocID="{FC7CEE82-23BA-4428-AC19-3926EB57A13F}" presName="hierRoot2" presStyleCnt="0"/>
      <dgm:spPr/>
    </dgm:pt>
    <dgm:pt modelId="{54FB218E-B5D8-4D2B-A094-DAD1910568CE}" type="pres">
      <dgm:prSet presAssocID="{FC7CEE82-23BA-4428-AC19-3926EB57A13F}" presName="composite2" presStyleCnt="0"/>
      <dgm:spPr/>
    </dgm:pt>
    <dgm:pt modelId="{57BD2EBD-434F-4BD1-B261-1F3DA6BB819D}" type="pres">
      <dgm:prSet presAssocID="{FC7CEE82-23BA-4428-AC19-3926EB57A13F}" presName="background2" presStyleLbl="node2" presStyleIdx="1" presStyleCnt="2"/>
      <dgm:spPr/>
    </dgm:pt>
    <dgm:pt modelId="{AAFBD42E-7EE2-4AE9-8B40-2A4CA4D2B721}" type="pres">
      <dgm:prSet presAssocID="{FC7CEE82-23BA-4428-AC19-3926EB57A13F}" presName="text2" presStyleLbl="fgAcc2" presStyleIdx="1" presStyleCnt="2">
        <dgm:presLayoutVars>
          <dgm:chPref val="3"/>
        </dgm:presLayoutVars>
      </dgm:prSet>
      <dgm:spPr/>
    </dgm:pt>
    <dgm:pt modelId="{29486D23-7B36-4BEA-B3E6-8A947580355D}" type="pres">
      <dgm:prSet presAssocID="{FC7CEE82-23BA-4428-AC19-3926EB57A13F}" presName="hierChild3" presStyleCnt="0"/>
      <dgm:spPr/>
    </dgm:pt>
  </dgm:ptLst>
  <dgm:cxnLst>
    <dgm:cxn modelId="{0B26C605-194E-478A-AE28-3F1AE27C8537}" type="presOf" srcId="{B145F1BE-F3EC-4B50-9174-FC2EF83B2A22}" destId="{D59ADF00-3081-40D0-B958-FF3F061A314B}" srcOrd="0" destOrd="0" presId="urn:microsoft.com/office/officeart/2005/8/layout/hierarchy1"/>
    <dgm:cxn modelId="{CC0DFB19-63FC-446C-987F-9AFCE101AD01}" type="presOf" srcId="{5CAAC9C5-8DC4-424D-9A25-BB7AC7F8AB0B}" destId="{ACCBED41-C7CC-4928-ACA5-8F2EAE90996C}" srcOrd="0" destOrd="0" presId="urn:microsoft.com/office/officeart/2005/8/layout/hierarchy1"/>
    <dgm:cxn modelId="{BEE72832-303B-4980-A331-CD59117ADE96}" type="presOf" srcId="{84989668-5AE3-4909-B931-7755A9A7202F}" destId="{3E659AC0-2378-419A-B45F-18060B4FB54C}" srcOrd="0" destOrd="0" presId="urn:microsoft.com/office/officeart/2005/8/layout/hierarchy1"/>
    <dgm:cxn modelId="{1D534B3F-FC38-467D-A495-7F28EA075144}" type="presOf" srcId="{7B0F2C1F-BF72-4033-8174-AFA4BF5F4C52}" destId="{48F5C1A0-B890-4D17-A534-F95130473D7C}" srcOrd="0" destOrd="0" presId="urn:microsoft.com/office/officeart/2005/8/layout/hierarchy1"/>
    <dgm:cxn modelId="{C9834742-992E-418E-AFAD-CDDC299A58D8}" srcId="{5CAAC9C5-8DC4-424D-9A25-BB7AC7F8AB0B}" destId="{FC7CEE82-23BA-4428-AC19-3926EB57A13F}" srcOrd="1" destOrd="0" parTransId="{B145F1BE-F3EC-4B50-9174-FC2EF83B2A22}" sibTransId="{B82A7CE8-81E3-4F1A-817D-2FBE3C964931}"/>
    <dgm:cxn modelId="{220FD654-5609-4F51-9588-B660CB841AB3}" srcId="{4A7A5630-58B6-4731-A69F-3C3E08B3FCB0}" destId="{5CAAC9C5-8DC4-424D-9A25-BB7AC7F8AB0B}" srcOrd="0" destOrd="0" parTransId="{288B77EF-1938-434C-AA07-14F7F6F7F909}" sibTransId="{75E09B21-00B9-46FC-9963-8BA4E1B64357}"/>
    <dgm:cxn modelId="{EEF0D378-4F90-4E50-ABB7-DA5CAD596CF3}" srcId="{5CAAC9C5-8DC4-424D-9A25-BB7AC7F8AB0B}" destId="{7B0F2C1F-BF72-4033-8174-AFA4BF5F4C52}" srcOrd="0" destOrd="0" parTransId="{84989668-5AE3-4909-B931-7755A9A7202F}" sibTransId="{67C56EA3-F000-4DE5-8964-0A1D03227CAB}"/>
    <dgm:cxn modelId="{90BCA25A-30C8-4247-87A6-E1916EAC6AA2}" type="presOf" srcId="{4A7A5630-58B6-4731-A69F-3C3E08B3FCB0}" destId="{690AB41C-28A0-4239-9BCF-817A0E28F469}" srcOrd="0" destOrd="0" presId="urn:microsoft.com/office/officeart/2005/8/layout/hierarchy1"/>
    <dgm:cxn modelId="{285952B6-6BA4-4AAE-BDE7-A67B9A411CEA}" type="presOf" srcId="{FC7CEE82-23BA-4428-AC19-3926EB57A13F}" destId="{AAFBD42E-7EE2-4AE9-8B40-2A4CA4D2B721}" srcOrd="0" destOrd="0" presId="urn:microsoft.com/office/officeart/2005/8/layout/hierarchy1"/>
    <dgm:cxn modelId="{C2232586-8E77-45F9-A68D-9288DB7DC8AE}" type="presParOf" srcId="{690AB41C-28A0-4239-9BCF-817A0E28F469}" destId="{A914A306-F39E-47AA-BA24-AEEB38543DB9}" srcOrd="0" destOrd="0" presId="urn:microsoft.com/office/officeart/2005/8/layout/hierarchy1"/>
    <dgm:cxn modelId="{9AA7330E-6929-4EF1-989F-B161B37EC41B}" type="presParOf" srcId="{A914A306-F39E-47AA-BA24-AEEB38543DB9}" destId="{0742269A-3836-49B3-992F-BC8F39AAB80F}" srcOrd="0" destOrd="0" presId="urn:microsoft.com/office/officeart/2005/8/layout/hierarchy1"/>
    <dgm:cxn modelId="{45A4811C-286F-4A3D-B81D-6DDC1EEA5812}" type="presParOf" srcId="{0742269A-3836-49B3-992F-BC8F39AAB80F}" destId="{A1302016-3A1B-4818-8514-DB8DE3338560}" srcOrd="0" destOrd="0" presId="urn:microsoft.com/office/officeart/2005/8/layout/hierarchy1"/>
    <dgm:cxn modelId="{6AA9F2EB-BB79-47C9-BF3B-0F86C95DB988}" type="presParOf" srcId="{0742269A-3836-49B3-992F-BC8F39AAB80F}" destId="{ACCBED41-C7CC-4928-ACA5-8F2EAE90996C}" srcOrd="1" destOrd="0" presId="urn:microsoft.com/office/officeart/2005/8/layout/hierarchy1"/>
    <dgm:cxn modelId="{7301ECBA-769D-4CB4-B251-00D7A9848537}" type="presParOf" srcId="{A914A306-F39E-47AA-BA24-AEEB38543DB9}" destId="{04458A45-861B-4201-A7B7-80237941E002}" srcOrd="1" destOrd="0" presId="urn:microsoft.com/office/officeart/2005/8/layout/hierarchy1"/>
    <dgm:cxn modelId="{B9DAEE9A-C70B-4774-8C0D-F6704E5E1884}" type="presParOf" srcId="{04458A45-861B-4201-A7B7-80237941E002}" destId="{3E659AC0-2378-419A-B45F-18060B4FB54C}" srcOrd="0" destOrd="0" presId="urn:microsoft.com/office/officeart/2005/8/layout/hierarchy1"/>
    <dgm:cxn modelId="{414690CC-6A54-4ACF-A068-68AAF77C3488}" type="presParOf" srcId="{04458A45-861B-4201-A7B7-80237941E002}" destId="{1C10D9A4-6323-4989-B951-AC73D512A26B}" srcOrd="1" destOrd="0" presId="urn:microsoft.com/office/officeart/2005/8/layout/hierarchy1"/>
    <dgm:cxn modelId="{BE6E9AC6-8388-4670-B637-7A7729317BA0}" type="presParOf" srcId="{1C10D9A4-6323-4989-B951-AC73D512A26B}" destId="{74854EFE-05EB-4F26-9C81-C6BF36C15BF4}" srcOrd="0" destOrd="0" presId="urn:microsoft.com/office/officeart/2005/8/layout/hierarchy1"/>
    <dgm:cxn modelId="{3483C81F-C6D8-4CF7-8EC5-C7F39560A380}" type="presParOf" srcId="{74854EFE-05EB-4F26-9C81-C6BF36C15BF4}" destId="{A1CBDFFE-C2C6-464A-A521-69EFE9D853D5}" srcOrd="0" destOrd="0" presId="urn:microsoft.com/office/officeart/2005/8/layout/hierarchy1"/>
    <dgm:cxn modelId="{C3ACE110-9D55-4D4F-AC2B-FA43E8E15E8B}" type="presParOf" srcId="{74854EFE-05EB-4F26-9C81-C6BF36C15BF4}" destId="{48F5C1A0-B890-4D17-A534-F95130473D7C}" srcOrd="1" destOrd="0" presId="urn:microsoft.com/office/officeart/2005/8/layout/hierarchy1"/>
    <dgm:cxn modelId="{31F188BE-2AB1-4E5E-B36A-C90EACFBF8C2}" type="presParOf" srcId="{1C10D9A4-6323-4989-B951-AC73D512A26B}" destId="{B82EF88C-566C-4AA5-BA21-54084EFF85D4}" srcOrd="1" destOrd="0" presId="urn:microsoft.com/office/officeart/2005/8/layout/hierarchy1"/>
    <dgm:cxn modelId="{E71A1310-A945-4277-BF5A-1C79ADE69CE2}" type="presParOf" srcId="{04458A45-861B-4201-A7B7-80237941E002}" destId="{D59ADF00-3081-40D0-B958-FF3F061A314B}" srcOrd="2" destOrd="0" presId="urn:microsoft.com/office/officeart/2005/8/layout/hierarchy1"/>
    <dgm:cxn modelId="{E983D01B-A254-4674-B8E3-9BBFF8CC22AF}" type="presParOf" srcId="{04458A45-861B-4201-A7B7-80237941E002}" destId="{24B0C7E5-B4B0-4001-85F8-57299E85067D}" srcOrd="3" destOrd="0" presId="urn:microsoft.com/office/officeart/2005/8/layout/hierarchy1"/>
    <dgm:cxn modelId="{189B61A7-250A-46A3-B372-0576183A65B6}" type="presParOf" srcId="{24B0C7E5-B4B0-4001-85F8-57299E85067D}" destId="{54FB218E-B5D8-4D2B-A094-DAD1910568CE}" srcOrd="0" destOrd="0" presId="urn:microsoft.com/office/officeart/2005/8/layout/hierarchy1"/>
    <dgm:cxn modelId="{EDE4807D-FE41-4572-998F-7FA1B12FC9EA}" type="presParOf" srcId="{54FB218E-B5D8-4D2B-A094-DAD1910568CE}" destId="{57BD2EBD-434F-4BD1-B261-1F3DA6BB819D}" srcOrd="0" destOrd="0" presId="urn:microsoft.com/office/officeart/2005/8/layout/hierarchy1"/>
    <dgm:cxn modelId="{D3B69CCA-2A31-4DAC-A23A-B418A6091178}" type="presParOf" srcId="{54FB218E-B5D8-4D2B-A094-DAD1910568CE}" destId="{AAFBD42E-7EE2-4AE9-8B40-2A4CA4D2B721}" srcOrd="1" destOrd="0" presId="urn:microsoft.com/office/officeart/2005/8/layout/hierarchy1"/>
    <dgm:cxn modelId="{85243AF8-740F-4AAE-9465-727EBF3C75E9}" type="presParOf" srcId="{24B0C7E5-B4B0-4001-85F8-57299E85067D}" destId="{29486D23-7B36-4BEA-B3E6-8A94758035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ADF00-3081-40D0-B958-FF3F061A314B}">
      <dsp:nvSpPr>
        <dsp:cNvPr id="0" name=""/>
        <dsp:cNvSpPr/>
      </dsp:nvSpPr>
      <dsp:spPr>
        <a:xfrm>
          <a:off x="3976701" y="1871951"/>
          <a:ext cx="1801342" cy="857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208"/>
              </a:lnTo>
              <a:lnTo>
                <a:pt x="1801342" y="584208"/>
              </a:lnTo>
              <a:lnTo>
                <a:pt x="1801342" y="85727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59AC0-2378-419A-B45F-18060B4FB54C}">
      <dsp:nvSpPr>
        <dsp:cNvPr id="0" name=""/>
        <dsp:cNvSpPr/>
      </dsp:nvSpPr>
      <dsp:spPr>
        <a:xfrm>
          <a:off x="2175358" y="1871951"/>
          <a:ext cx="1801342" cy="857275"/>
        </a:xfrm>
        <a:custGeom>
          <a:avLst/>
          <a:gdLst/>
          <a:ahLst/>
          <a:cxnLst/>
          <a:rect l="0" t="0" r="0" b="0"/>
          <a:pathLst>
            <a:path>
              <a:moveTo>
                <a:pt x="1801342" y="0"/>
              </a:moveTo>
              <a:lnTo>
                <a:pt x="1801342" y="584208"/>
              </a:lnTo>
              <a:lnTo>
                <a:pt x="0" y="584208"/>
              </a:lnTo>
              <a:lnTo>
                <a:pt x="0" y="85727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2016-3A1B-4818-8514-DB8DE3338560}">
      <dsp:nvSpPr>
        <dsp:cNvPr id="0" name=""/>
        <dsp:cNvSpPr/>
      </dsp:nvSpPr>
      <dsp:spPr>
        <a:xfrm>
          <a:off x="2502875" y="192"/>
          <a:ext cx="2947651" cy="18717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BED41-C7CC-4928-ACA5-8F2EAE90996C}">
      <dsp:nvSpPr>
        <dsp:cNvPr id="0" name=""/>
        <dsp:cNvSpPr/>
      </dsp:nvSpPr>
      <dsp:spPr>
        <a:xfrm>
          <a:off x="2830392" y="311333"/>
          <a:ext cx="2947651" cy="187175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Центральный банк</a:t>
          </a:r>
        </a:p>
      </dsp:txBody>
      <dsp:txXfrm>
        <a:off x="2885214" y="366155"/>
        <a:ext cx="2838007" cy="1762114"/>
      </dsp:txXfrm>
    </dsp:sp>
    <dsp:sp modelId="{A1CBDFFE-C2C6-464A-A521-69EFE9D853D5}">
      <dsp:nvSpPr>
        <dsp:cNvPr id="0" name=""/>
        <dsp:cNvSpPr/>
      </dsp:nvSpPr>
      <dsp:spPr>
        <a:xfrm>
          <a:off x="701533" y="2729227"/>
          <a:ext cx="2947651" cy="18717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5C1A0-B890-4D17-A534-F95130473D7C}">
      <dsp:nvSpPr>
        <dsp:cNvPr id="0" name=""/>
        <dsp:cNvSpPr/>
      </dsp:nvSpPr>
      <dsp:spPr>
        <a:xfrm>
          <a:off x="1029049" y="3040368"/>
          <a:ext cx="2947651" cy="1871758"/>
        </a:xfrm>
        <a:prstGeom prst="roundRect">
          <a:avLst>
            <a:gd name="adj" fmla="val 10000"/>
          </a:avLst>
        </a:prstGeom>
        <a:solidFill>
          <a:srgbClr val="FFCCCC">
            <a:alpha val="90000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Коммерческие банки</a:t>
          </a:r>
        </a:p>
      </dsp:txBody>
      <dsp:txXfrm>
        <a:off x="1083871" y="3095190"/>
        <a:ext cx="2838007" cy="1762114"/>
      </dsp:txXfrm>
    </dsp:sp>
    <dsp:sp modelId="{57BD2EBD-434F-4BD1-B261-1F3DA6BB819D}">
      <dsp:nvSpPr>
        <dsp:cNvPr id="0" name=""/>
        <dsp:cNvSpPr/>
      </dsp:nvSpPr>
      <dsp:spPr>
        <a:xfrm>
          <a:off x="4304218" y="2729227"/>
          <a:ext cx="2947651" cy="18717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42E-7EE2-4AE9-8B40-2A4CA4D2B721}">
      <dsp:nvSpPr>
        <dsp:cNvPr id="0" name=""/>
        <dsp:cNvSpPr/>
      </dsp:nvSpPr>
      <dsp:spPr>
        <a:xfrm>
          <a:off x="4631735" y="3040368"/>
          <a:ext cx="2947651" cy="1871758"/>
        </a:xfrm>
        <a:prstGeom prst="roundRect">
          <a:avLst>
            <a:gd name="adj" fmla="val 10000"/>
          </a:avLst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Кредитно-финансовые организации</a:t>
          </a:r>
        </a:p>
      </dsp:txBody>
      <dsp:txXfrm>
        <a:off x="4686557" y="3095190"/>
        <a:ext cx="2838007" cy="176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25EC3F-724E-44FA-96F3-FAF6BCB1F61A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144722-671B-49B3-AF1D-1C5C0ADA5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8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3C54AB-23A8-4C05-825A-662CD75EA0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397619-6FCF-49D5-A7CE-5263564D65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44E28-8691-46AF-9ADF-8217BEBD2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AE5C7A-12D9-4835-829C-6E52B8D67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301DE-68CC-4045-8DBE-CCFC5022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9E966-FDE5-4FE7-B673-86FB6369F161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487AA-8954-4652-B05E-C62575C7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FF3B4-FFC6-4D19-96D2-F33618A6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294E0-81F8-4017-9A21-064916C036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66959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8A2FE-A24F-4A12-B158-5B013097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0D359-6236-4AF3-BACA-EEDEF227E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62C18D-CEDF-4D9E-A5BF-F5566147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E74AE-0A4C-4E1E-9C7B-F46E57DC03ED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B5D51-39D8-4601-8E64-200E052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A61ED-23AB-41C6-A3A9-C5E7C211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50339-1177-4B84-81CC-AD2843F4D4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87312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ECDBBE-3342-4178-9463-2DAD2E087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2C8AC7-B190-45D3-B101-45BBAE42A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E3AE4-6112-45FC-B96A-99366C8D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4EDEA-27AA-46F5-B63A-1A8276563922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6D558-05FB-4C51-898F-B8843B95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229C7-9922-460A-B309-E5E1F95D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ADB1D-8398-45B2-97D1-83AE4ECCE8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21407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492E-4545-48DF-8ED4-6D3F44EC2B57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1408-14C2-4F47-AC00-C2495BA04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73180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80A61-1169-46A6-A9D5-CA142269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6804F-9F45-499B-B5D3-9FC1DE78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F71302-5EF3-49FC-954F-1EFAC557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7AF76-1B20-4C08-B6D3-F6E2D9ACE6DC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0CF569-503B-4485-94A1-C5A9093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194B8E-13AA-4018-A171-12404E8C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1B50-183A-48C6-A744-B5EF5267D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70097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F8A05-5A75-48B9-801F-4600B26C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5B6AF-0625-484A-8741-BECF4332F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E3ECB-A005-480C-9318-DD55C7DF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DD3AC-20D1-4AE4-8CF4-DACC92137AFB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10021-5D0A-40E1-AB57-B3DB2FE3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7A3C3-0384-4342-B7BD-0AE187D8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A1A9-5FBA-4F4A-97B1-6CF816AB0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75136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4BDD1-1BF6-445E-8CB1-596AADE6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E7E3A-D0F0-44BA-8EA1-680D52D20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F821C1-6566-461A-AE60-1FB6A93C2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45B7A5-B87F-4317-A171-C8A5B9F9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8E6F8-9E72-4969-ADFA-49FE2C68B440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BDBF0B-827B-4B88-8C7D-CA6B5402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0B7D73-AEC6-4CC8-94DC-D6924B37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D97E-B79D-498C-9AA7-402FBF4002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9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46FD0-9106-4CA4-87BB-187E3070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41A52-0A3D-4B4A-BA31-E8EB0D071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88B93-6E45-4B53-8558-BD5FBB5E1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FC836A-7B78-4D84-A273-8D4F7228B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432720-5D6C-412E-A94F-610EE656B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79B989-0111-455C-B93A-CB2BCB19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E3708-4F0F-4B5C-BD82-F66DFD32EA78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F1F928-7235-4134-B1CC-1B3D2FB9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FB0118-2877-4196-A46E-46FD41F4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6B615-B0F6-4F29-9B58-A0DDABA2B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42083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21C0F-E256-4A9E-A82A-F4C43CC4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521DB-BA2A-49CA-B1DF-8ACE3EBA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FE1C8-23D4-4B33-847F-0CBDA7CE2670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D655ED-C763-4836-95B2-CD67307C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A23166-C7DD-4EC8-8C22-DF4AA267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6E46C-0907-4563-9F28-21B2761A1B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96048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15BBB3-89C3-47CC-8F28-0D36361F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A01A4-52E6-492D-BD63-AEFF8A7D34BF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8ED0B1-222D-41F2-8B65-E59571F7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87F62-8B4C-4DC1-9700-31F12425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2212-B6EE-4787-9DC4-F19D6173CE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45470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5997-BCF0-43B0-BB49-C2B17F63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3822CB-B9E5-4535-BF52-052C037C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C2857E-75C9-4D05-A2A0-1C68B5B07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DEDEA5-E5DD-4C04-84C4-4AA93FCD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84599-2329-4F1A-8B23-256B9E068B80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524486-3D07-4238-88F7-1CF5103A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A1F291-2034-4CDA-BE62-D6656814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88501-41B4-4E7C-A3CF-E7F7C028F8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38509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96587-DF39-4FC2-8B90-AC2C95A2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819AD6-11AA-48AF-A999-B523CB179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5677B5-2C38-4E67-B8F1-5D07C3E3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26539-4D18-4933-95C9-B5F95749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CAAF0-CC32-4EA7-84D2-94ABEB26075B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D7B957-7990-4A8A-832F-E9DFAAA3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F501C0-D255-446C-8CC1-0A6386EF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5DAD8-B842-40A6-8E05-752595764D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64454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8E088-E6A9-487E-8330-C7879C88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CD662-2DAE-4CCA-AB14-BF4C15BA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AE39E-F570-4C88-8581-966BBA5F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88E6F8-9E72-4969-ADFA-49FE2C68B440}" type="datetimeFigureOut">
              <a:rPr lang="ru-RU" smtClean="0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1975E-0DB0-411A-B886-E2F3B7C34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60B0B-C214-4BC3-80FA-24369142E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B4D97E-B79D-498C-9AA7-402FBF4002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0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spd="med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496944" cy="21526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2"/>
                </a:solidFill>
              </a:rPr>
              <a:t>Банковская система.</a:t>
            </a:r>
            <a:br>
              <a:rPr lang="ru-RU" sz="5400" b="1" dirty="0">
                <a:solidFill>
                  <a:schemeClr val="tx2"/>
                </a:solidFill>
              </a:rPr>
            </a:br>
            <a:r>
              <a:rPr lang="ru-RU" sz="5400" b="1" dirty="0">
                <a:solidFill>
                  <a:schemeClr val="tx2"/>
                </a:solidFill>
              </a:rPr>
              <a:t>Финансовые институты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8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. 2"/>
          <p:cNvSpPr txBox="1">
            <a:spLocks noChangeArrowheads="1"/>
          </p:cNvSpPr>
          <p:nvPr/>
        </p:nvSpPr>
        <p:spPr>
          <a:xfrm>
            <a:off x="685800" y="2636912"/>
            <a:ext cx="7772400" cy="1736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Банковская система,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её структура и функции</a:t>
            </a:r>
          </a:p>
        </p:txBody>
      </p:sp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88913"/>
            <a:ext cx="87852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Банковская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 совокупность действующих в стране банков, кредитных учреждений и отдельных экономических организаций, выполняющих банковские операции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12968" cy="3744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6279" y="5517232"/>
            <a:ext cx="8677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 Платежный баланс 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движение денежных средств  в виде платежей из страны в страну.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\Pictures\1440327638_currencies-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976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543800" cy="504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</a:rPr>
              <a:t>Банковская система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856984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Центральный банк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7242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75447" y="1340768"/>
            <a:ext cx="49685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Центральный банк Российской Федерации (Банк России) - это главный банк первого уровня, экономически независимое учреждение.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Центральный банк РФ разрабатывает и реализует совместно с Правительством России единую государственную кредитно-денежную политику. </a:t>
            </a:r>
            <a:br>
              <a:rPr lang="ru-RU" sz="1200" dirty="0"/>
            </a:br>
            <a:br>
              <a:rPr lang="ru-RU" sz="1200" dirty="0"/>
            </a:b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Функции Центрального банка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96544"/>
          </a:xfrm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 эмиссию (выпуск) национальной валюты.</a:t>
            </a:r>
          </a:p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Поддерживает стабильность национальной валюты.</a:t>
            </a:r>
          </a:p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 общий надзор за деятельностью кредитно-финансовых учреждений страны и исполнение финансового законодательства.</a:t>
            </a:r>
          </a:p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Предоставляет кредиты коммерческим банкам.</a:t>
            </a:r>
          </a:p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Выпускает и погашает государственные ценные бумаги.</a:t>
            </a:r>
          </a:p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Управляет счетами правительства, выполняет зарубежные финансовые обязательства.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7463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Коммерческие банки </a:t>
            </a:r>
            <a:r>
              <a:rPr lang="en-US" sz="2000" b="1" dirty="0">
                <a:solidFill>
                  <a:srgbClr val="C00000"/>
                </a:solidFill>
              </a:rPr>
              <a:t>(2 </a:t>
            </a:r>
            <a:r>
              <a:rPr lang="ru-RU" sz="2000" b="1" dirty="0">
                <a:solidFill>
                  <a:srgbClr val="C00000"/>
                </a:solidFill>
              </a:rPr>
              <a:t>уровень)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981075"/>
            <a:ext cx="88201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Универсальные банки, занимающиеся непосредственным кредитованием всех субъектов экономики, в том числе предпринимательства, функционируют как коммерческие фирмы.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796338" cy="40719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60032" y="1556792"/>
            <a:ext cx="4104456" cy="4752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Ипотечные банки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Предоставляют ссуды под имущественный залог, чаще всего под недвижимое имущество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1484784"/>
            <a:ext cx="3960440" cy="47705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Инвестиционные банки.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Специализируются на финансировании и долгосрочном кредитовании, вкладывая капитал в промышленность, строительство и другие отрасли, а также ценные бумаги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3" y="0"/>
            <a:ext cx="9144000" cy="6715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Виды коммерческих банков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238" y="565150"/>
            <a:ext cx="88201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Занимаются кредитованием определенных сфер и отраслей хозяйственной деятельности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8067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9134">
            <a:off x="1418484" y="2527216"/>
            <a:ext cx="3759185" cy="47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4008" y="860696"/>
            <a:ext cx="432048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Инновационные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Кредитуют инновации, т.е. обеспечивают внедрение научно-технических достижений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61691"/>
            <a:ext cx="4104455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Сберегательные банки.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Привлекают  и хранят свободные денежные средства, денежные сбережения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населения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выплачивая вкладчикам фиксированный процент, возрастающий с увеличением срока хранения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3" y="0"/>
            <a:ext cx="9144000" cy="6715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Виды коммерческих банков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63013"/>
            <a:ext cx="3600399" cy="293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5056">
            <a:off x="1735056" y="1456634"/>
            <a:ext cx="3759185" cy="47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16016" y="908720"/>
            <a:ext cx="4283968" cy="29238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Активные  операции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Предоставление кредитов , покупка ценных бумаг, недвижимости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908720"/>
            <a:ext cx="4320480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Пассивные операции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Прием вкладов (депозитов), получение кредитов от ЦБ и других банков, выпуск собственных  ценных бумаг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4437112"/>
            <a:ext cx="878497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Банковские услуги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Осуществление наличных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безналичных платежей, выпуск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хранение ценных бумаг,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трастовые (доверительные)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операции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543800" cy="649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Банковские операции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09120"/>
            <a:ext cx="27892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4" name="Picture 2" descr="C:\Users\Sergey\Pictures\strategiy_bancovskogo_razvit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888433" cy="1298203"/>
          </a:xfrm>
          <a:prstGeom prst="rect">
            <a:avLst/>
          </a:prstGeom>
          <a:noFill/>
        </p:spPr>
      </p:pic>
      <p:pic>
        <p:nvPicPr>
          <p:cNvPr id="3075" name="Picture 3" descr="C:\Users\Sergey\Pictures\_ugs7r3BD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672408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\Pictures\1-1204463487cJ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915816" cy="1988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72608" cy="17281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Современное состояние российской банковской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2708920"/>
            <a:ext cx="43354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Положительные тенденции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097" y="3429000"/>
            <a:ext cx="85718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Кредитные организации стали стремиться к наибольшей прозрачности, открытости перед клиентами.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Внедряются передовые бизнес-модели, новые банковские технологии, различные виды кредитования (потребительское, ипотечное и др.)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9D973-A00A-4C3E-A04B-C08C7116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/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BBCBB-3898-401D-A2A9-CFDA420F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Изучить материал, сделать конспект, ответить на тестовые вопросы (в тетради или в эл. варианте)</a:t>
            </a:r>
          </a:p>
        </p:txBody>
      </p:sp>
    </p:spTree>
    <p:extLst>
      <p:ext uri="{BB962C8B-B14F-4D97-AF65-F5344CB8AC3E}">
        <p14:creationId xmlns:p14="http://schemas.microsoft.com/office/powerpoint/2010/main" val="891998229"/>
      </p:ext>
    </p:extLst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115888"/>
            <a:ext cx="86407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Основные проблемы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российской банковской системы сегодня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408113"/>
            <a:ext cx="8594725" cy="50657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115888"/>
            <a:ext cx="86407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Основные проблемы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российской банковской системы сегодня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390650"/>
            <a:ext cx="8594725" cy="49906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1.В банковскую систему входят:</a:t>
            </a:r>
            <a:endParaRPr lang="ru-RU" sz="3600" dirty="0"/>
          </a:p>
          <a:p>
            <a:r>
              <a:rPr lang="ru-RU" sz="3600" dirty="0"/>
              <a:t>а) страховые компании, банки, инвестиционные фирмы;</a:t>
            </a:r>
          </a:p>
          <a:p>
            <a:r>
              <a:rPr lang="ru-RU" sz="3600" dirty="0"/>
              <a:t>б) коммерческие банки;</a:t>
            </a:r>
          </a:p>
          <a:p>
            <a:r>
              <a:rPr lang="ru-RU" sz="3600" dirty="0"/>
              <a:t>в) Центральный эмиссионный банк и сеть коммерческих банков;</a:t>
            </a:r>
          </a:p>
          <a:p>
            <a:r>
              <a:rPr lang="ru-RU" sz="3600" dirty="0"/>
              <a:t>г) Госбанк и государственные специализированные банки.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2.ЦБ осуществляет:</a:t>
            </a:r>
            <a:endParaRPr lang="ru-RU" sz="3600" dirty="0"/>
          </a:p>
          <a:p>
            <a:r>
              <a:rPr lang="ru-RU" sz="3600" dirty="0"/>
              <a:t>а)эмиссию денег;</a:t>
            </a:r>
          </a:p>
          <a:p>
            <a:r>
              <a:rPr lang="ru-RU" sz="3600" dirty="0"/>
              <a:t>б)операции с акционерными компаниями;</a:t>
            </a:r>
          </a:p>
          <a:p>
            <a:r>
              <a:rPr lang="ru-RU" sz="3600" dirty="0"/>
              <a:t>в)привлечение денежных сбережений населения;</a:t>
            </a:r>
          </a:p>
          <a:p>
            <a:r>
              <a:rPr lang="ru-RU" sz="3600" dirty="0"/>
              <a:t>г)кредитование населения.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3.Коммерческие банки:</a:t>
            </a:r>
            <a:endParaRPr lang="ru-RU" sz="3600" dirty="0"/>
          </a:p>
          <a:p>
            <a:r>
              <a:rPr lang="ru-RU" sz="3600" dirty="0"/>
              <a:t>а) осуществляют контроль над денежной массой в стране;</a:t>
            </a:r>
          </a:p>
          <a:p>
            <a:r>
              <a:rPr lang="ru-RU" sz="3600" dirty="0"/>
              <a:t>б) привлекают свободные денежные средства и размещают их в форме ссуд;</a:t>
            </a:r>
          </a:p>
          <a:p>
            <a:r>
              <a:rPr lang="ru-RU" sz="3600" dirty="0"/>
              <a:t>в) используют средства пенсионных фондов;</a:t>
            </a:r>
          </a:p>
          <a:p>
            <a:r>
              <a:rPr lang="ru-RU" sz="3600" dirty="0"/>
              <a:t>г) занимаются эмиссией денег.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000108"/>
            <a:ext cx="5929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4.Кредит – это:</a:t>
            </a:r>
            <a:endParaRPr lang="ru-RU" sz="3200" dirty="0"/>
          </a:p>
          <a:p>
            <a:r>
              <a:rPr lang="ru-RU" sz="3200" dirty="0"/>
              <a:t>а) финансирование государственных экономических программ;</a:t>
            </a:r>
          </a:p>
          <a:p>
            <a:r>
              <a:rPr lang="ru-RU" sz="3200" dirty="0"/>
              <a:t>б) ссуды на условиях возвратности и платности;</a:t>
            </a:r>
          </a:p>
          <a:p>
            <a:r>
              <a:rPr lang="ru-RU" sz="3200" dirty="0"/>
              <a:t>в) доверие кредитора заемщику;</a:t>
            </a:r>
          </a:p>
          <a:p>
            <a:r>
              <a:rPr lang="ru-RU" sz="3200" dirty="0"/>
              <a:t>г) привлечение денежных средств банками.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6786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5.Вклады, которые снимаются целиком в оговоренный срок:</a:t>
            </a:r>
            <a:endParaRPr lang="ru-RU" sz="4000" dirty="0"/>
          </a:p>
          <a:p>
            <a:r>
              <a:rPr lang="ru-RU" sz="4000" dirty="0"/>
              <a:t>а) текущие;</a:t>
            </a:r>
          </a:p>
          <a:p>
            <a:r>
              <a:rPr lang="ru-RU" sz="4000" dirty="0"/>
              <a:t>б) до востребования</a:t>
            </a:r>
            <a:r>
              <a:rPr lang="ru-RU" sz="4000" i="1" u="sng" dirty="0"/>
              <a:t>;</a:t>
            </a:r>
            <a:endParaRPr lang="ru-RU" sz="4000" dirty="0"/>
          </a:p>
          <a:p>
            <a:r>
              <a:rPr lang="ru-RU" sz="4000" dirty="0"/>
              <a:t>в) срочные;</a:t>
            </a:r>
          </a:p>
          <a:p>
            <a:r>
              <a:rPr lang="ru-RU" sz="4000" dirty="0"/>
              <a:t>г) чековые;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928670"/>
            <a:ext cx="6572296" cy="464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6.Прибыль банка – это:</a:t>
            </a:r>
            <a:endParaRPr lang="ru-RU" sz="3600" dirty="0"/>
          </a:p>
          <a:p>
            <a:r>
              <a:rPr lang="ru-RU" sz="3600" dirty="0"/>
              <a:t>а) процент по депозитам;.</a:t>
            </a:r>
          </a:p>
          <a:p>
            <a:r>
              <a:rPr lang="ru-RU" sz="3600" dirty="0"/>
              <a:t>б) процент по кредитам;</a:t>
            </a:r>
          </a:p>
          <a:p>
            <a:r>
              <a:rPr lang="ru-RU" sz="3600" dirty="0"/>
              <a:t>в) разница всех доходов и расходов;</a:t>
            </a:r>
          </a:p>
          <a:p>
            <a:r>
              <a:rPr lang="ru-RU" sz="3600" dirty="0"/>
              <a:t>г) разница между ставками процента по кредитам и депозитам;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500174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7.Ссудный процент – это:</a:t>
            </a:r>
            <a:endParaRPr lang="ru-RU" sz="3600" dirty="0"/>
          </a:p>
          <a:p>
            <a:r>
              <a:rPr lang="ru-RU" sz="3600" dirty="0"/>
              <a:t>а) долг заемщика кредитору;</a:t>
            </a:r>
          </a:p>
          <a:p>
            <a:r>
              <a:rPr lang="ru-RU" sz="3600" dirty="0"/>
              <a:t>б) сумма кредита, которую заемщик обязан вернуть кредитору;</a:t>
            </a:r>
          </a:p>
          <a:p>
            <a:r>
              <a:rPr lang="ru-RU" sz="3600" dirty="0"/>
              <a:t>в) плата за кредит;</a:t>
            </a:r>
          </a:p>
          <a:p>
            <a:r>
              <a:rPr lang="ru-RU" sz="3600" dirty="0"/>
              <a:t>г) прибыль банка.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71546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8.К пассивным операциям относится:</a:t>
            </a:r>
            <a:endParaRPr lang="ru-RU" sz="3600" dirty="0"/>
          </a:p>
          <a:p>
            <a:r>
              <a:rPr lang="ru-RU" sz="3600" dirty="0"/>
              <a:t>а) предоставление ссуд;</a:t>
            </a:r>
          </a:p>
          <a:p>
            <a:r>
              <a:rPr lang="ru-RU" sz="3600" dirty="0"/>
              <a:t>б) сделки с недвижимостью;</a:t>
            </a:r>
          </a:p>
          <a:p>
            <a:r>
              <a:rPr lang="ru-RU" sz="3600" dirty="0"/>
              <a:t>в) прием вкладов;</a:t>
            </a:r>
          </a:p>
          <a:p>
            <a:r>
              <a:rPr lang="ru-RU" sz="3600" dirty="0"/>
              <a:t>г) операции с ценными бумагами.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3062288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79388" y="549275"/>
            <a:ext cx="5256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денежные средства, ценные бумаги и денежные обязательства государства, предприятия, семьи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736999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31840" y="3212976"/>
            <a:ext cx="58232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совокупность денежных отношений, организованных государством, в процессе которых осуществляется формирование, использование общегосударственных фондов, денежных средств для осуществления экономических, социальных и политических задач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9.Функцией КБ является:</a:t>
            </a:r>
            <a:endParaRPr lang="ru-RU" sz="3200" dirty="0"/>
          </a:p>
          <a:p>
            <a:r>
              <a:rPr lang="ru-RU" sz="3200" dirty="0"/>
              <a:t>а) хранение банковских резервов;</a:t>
            </a:r>
          </a:p>
          <a:p>
            <a:r>
              <a:rPr lang="ru-RU" sz="3200" dirty="0"/>
              <a:t>б) эмиссия денег;</a:t>
            </a:r>
          </a:p>
          <a:p>
            <a:r>
              <a:rPr lang="ru-RU" sz="3200" dirty="0"/>
              <a:t>в) хранение золотовалютных резервов;</a:t>
            </a:r>
          </a:p>
          <a:p>
            <a:r>
              <a:rPr lang="ru-RU" sz="3200" dirty="0"/>
              <a:t>г) предоставление кредитов предпринимателям.</a:t>
            </a:r>
            <a:r>
              <a:rPr lang="ru-RU" sz="3200" b="1" dirty="0"/>
              <a:t> </a:t>
            </a:r>
            <a:endParaRPr lang="ru-RU" sz="3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10. Уменьшение учётной ставки ЦБ, скорее всего, приведёт</a:t>
            </a:r>
            <a:r>
              <a:rPr lang="ru-RU" sz="3600" dirty="0"/>
              <a:t>:</a:t>
            </a:r>
          </a:p>
          <a:p>
            <a:r>
              <a:rPr lang="ru-RU" sz="3600" dirty="0"/>
              <a:t>А) к снижению процентов по кредитам;</a:t>
            </a:r>
          </a:p>
          <a:p>
            <a:r>
              <a:rPr lang="ru-RU" sz="3600" dirty="0"/>
              <a:t>Б) к увеличению процентов по кредитам;</a:t>
            </a:r>
          </a:p>
          <a:p>
            <a:r>
              <a:rPr lang="ru-RU" sz="3600" dirty="0"/>
              <a:t>В) никак не скажется на ссудном проценте.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214422"/>
            <a:ext cx="57864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11. Выделите основную функцию ЦБ:</a:t>
            </a:r>
            <a:endParaRPr lang="ru-RU" sz="4000" dirty="0"/>
          </a:p>
          <a:p>
            <a:r>
              <a:rPr lang="ru-RU" sz="4000" dirty="0"/>
              <a:t>а) срочные вклады;</a:t>
            </a:r>
          </a:p>
          <a:p>
            <a:r>
              <a:rPr lang="ru-RU" sz="4000" dirty="0"/>
              <a:t>б) предоставление кредитов;</a:t>
            </a:r>
          </a:p>
          <a:p>
            <a:r>
              <a:rPr lang="ru-RU" sz="4000" dirty="0"/>
              <a:t>в) эмиссия денег;</a:t>
            </a:r>
          </a:p>
          <a:p>
            <a:r>
              <a:rPr lang="ru-RU" sz="4000" dirty="0"/>
              <a:t>г) оплата чеков.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00108"/>
            <a:ext cx="6429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12.К активным операциям банка относится:</a:t>
            </a:r>
            <a:endParaRPr lang="ru-RU" sz="4400" dirty="0"/>
          </a:p>
          <a:p>
            <a:r>
              <a:rPr lang="ru-RU" sz="4400" dirty="0"/>
              <a:t>а) выдача кредитов;</a:t>
            </a:r>
          </a:p>
          <a:p>
            <a:r>
              <a:rPr lang="ru-RU" sz="4400" dirty="0"/>
              <a:t>б) прием вкладов;</a:t>
            </a:r>
          </a:p>
          <a:p>
            <a:r>
              <a:rPr lang="ru-RU" sz="4400" dirty="0"/>
              <a:t>в) накопление прибыли;</a:t>
            </a:r>
          </a:p>
          <a:p>
            <a:r>
              <a:rPr lang="ru-RU" sz="4400" dirty="0"/>
              <a:t>г) создание резервов.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928671"/>
            <a:ext cx="6715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13.Маржа банка равна:</a:t>
            </a:r>
            <a:endParaRPr lang="ru-RU" sz="4400" dirty="0"/>
          </a:p>
          <a:p>
            <a:r>
              <a:rPr lang="ru-RU" sz="4400" dirty="0"/>
              <a:t>а) процентам по кредитам;</a:t>
            </a:r>
          </a:p>
          <a:p>
            <a:r>
              <a:rPr lang="ru-RU" sz="4400" dirty="0"/>
              <a:t>б) процентам по вкладам;</a:t>
            </a:r>
          </a:p>
          <a:p>
            <a:r>
              <a:rPr lang="ru-RU" sz="4400" dirty="0"/>
              <a:t>в) разнице между процентами по кредитам и вкладам;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5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14. Увеличение учётной ставки ЦБ, скорее всего, приведёт</a:t>
            </a:r>
            <a:r>
              <a:rPr lang="ru-RU" sz="3600" dirty="0"/>
              <a:t>:</a:t>
            </a:r>
          </a:p>
          <a:p>
            <a:r>
              <a:rPr lang="ru-RU" sz="3600" dirty="0"/>
              <a:t>А) к снижению процентов по кредитам</a:t>
            </a:r>
          </a:p>
          <a:p>
            <a:r>
              <a:rPr lang="ru-RU" sz="3600" dirty="0"/>
              <a:t>Б) к увеличению процентов по кредитам</a:t>
            </a:r>
          </a:p>
          <a:p>
            <a:r>
              <a:rPr lang="ru-RU" sz="3600" dirty="0"/>
              <a:t>В) никак не скажется на ссудном проценте.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58579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15. Обслуживание государственного бюджета проводит:</a:t>
            </a:r>
            <a:endParaRPr lang="ru-RU" sz="4000" dirty="0"/>
          </a:p>
          <a:p>
            <a:r>
              <a:rPr lang="ru-RU" sz="4000" dirty="0"/>
              <a:t>А) государственный банк;</a:t>
            </a:r>
          </a:p>
          <a:p>
            <a:r>
              <a:rPr lang="ru-RU" sz="4000" dirty="0"/>
              <a:t>Б) коммерческий банк;</a:t>
            </a:r>
          </a:p>
          <a:p>
            <a:r>
              <a:rPr lang="ru-RU" sz="4000" dirty="0"/>
              <a:t>В) инвестиционная компания.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00108"/>
            <a:ext cx="6357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16. Центральный банк:</a:t>
            </a:r>
            <a:endParaRPr lang="ru-RU" sz="4000" dirty="0"/>
          </a:p>
          <a:p>
            <a:r>
              <a:rPr lang="ru-RU" sz="4000" dirty="0"/>
              <a:t>А) собирает налоги;</a:t>
            </a:r>
          </a:p>
          <a:p>
            <a:r>
              <a:rPr lang="ru-RU" sz="4000" dirty="0"/>
              <a:t>Б) хранит все наличные деньги;</a:t>
            </a:r>
          </a:p>
          <a:p>
            <a:r>
              <a:rPr lang="ru-RU" sz="4000" dirty="0"/>
              <a:t>В) обеспечивает устойчивость рубля.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571612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17. Коммерческий банк:</a:t>
            </a:r>
            <a:endParaRPr lang="ru-RU" sz="4000" dirty="0"/>
          </a:p>
          <a:p>
            <a:r>
              <a:rPr lang="ru-RU" sz="4000" dirty="0"/>
              <a:t>А) хранит золотовалютные резервы страны;</a:t>
            </a:r>
          </a:p>
          <a:p>
            <a:r>
              <a:rPr lang="ru-RU" sz="4000" dirty="0"/>
              <a:t>Б) выдаёт кредиты фирмам;</a:t>
            </a:r>
          </a:p>
          <a:p>
            <a:r>
              <a:rPr lang="ru-RU" sz="4000" dirty="0"/>
              <a:t>В) проводит кредитно-денежную политику страны.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8"/>
            <a:ext cx="58579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18. Какой коммерческий банк выдаёт кредиты под залог имущества?</a:t>
            </a:r>
            <a:endParaRPr lang="ru-RU" sz="4400" dirty="0"/>
          </a:p>
          <a:p>
            <a:r>
              <a:rPr lang="ru-RU" sz="4400" dirty="0"/>
              <a:t>А) сбербанк;</a:t>
            </a:r>
          </a:p>
          <a:p>
            <a:r>
              <a:rPr lang="ru-RU" sz="4400" dirty="0"/>
              <a:t>Б) ломбард;</a:t>
            </a:r>
          </a:p>
          <a:p>
            <a:r>
              <a:rPr lang="ru-RU" sz="4400" dirty="0"/>
              <a:t>В) инвестиционный банк.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548680"/>
            <a:ext cx="49682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Финансовые институты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коммерческие учреждения осуществляющие финансовые операции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55171" y="2924943"/>
            <a:ext cx="8280920" cy="37444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Банк (от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итал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скамья)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Страховая компания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Инвестиционная компания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Пенсионный фонд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Фондовая биржа (от лат.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Bursa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кошелёк)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Межгосударственные финансово-кредитные  институты</a:t>
            </a:r>
          </a:p>
        </p:txBody>
      </p:sp>
      <p:pic>
        <p:nvPicPr>
          <p:cNvPr id="1026" name="Picture 2" descr="C:\Users\Sergey\Pictures\23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3096343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785794"/>
            <a:ext cx="60722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19. Что относится к пассивным операциям банка?</a:t>
            </a:r>
            <a:endParaRPr lang="ru-RU" sz="3600" dirty="0"/>
          </a:p>
          <a:p>
            <a:r>
              <a:rPr lang="ru-RU" sz="3600" dirty="0"/>
              <a:t>А) приём вклада от фирмы «Иван да Марья»;</a:t>
            </a:r>
          </a:p>
          <a:p>
            <a:r>
              <a:rPr lang="ru-RU" sz="3600" dirty="0"/>
              <a:t>Б) выдача кредита фирме «Домострой»;</a:t>
            </a:r>
          </a:p>
          <a:p>
            <a:r>
              <a:rPr lang="ru-RU" sz="3600" dirty="0"/>
              <a:t>В) хранение ценностей старухи Шапокляк.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42984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20.Процентная ставка, под которую ЦБ  выдает кредит коммерческим банкам:</a:t>
            </a:r>
            <a:endParaRPr lang="ru-RU" sz="3600" dirty="0"/>
          </a:p>
          <a:p>
            <a:r>
              <a:rPr lang="ru-RU" sz="3600" dirty="0"/>
              <a:t>а) норма обязательных резервов;</a:t>
            </a:r>
          </a:p>
          <a:p>
            <a:r>
              <a:rPr lang="ru-RU" sz="3600" dirty="0"/>
              <a:t>б) разность между процентными ставками по кредиту и депозиту ;</a:t>
            </a:r>
          </a:p>
          <a:p>
            <a:r>
              <a:rPr lang="ru-RU" sz="3600" dirty="0"/>
              <a:t>в) депозитарный процент;</a:t>
            </a:r>
          </a:p>
          <a:p>
            <a:r>
              <a:rPr lang="ru-RU" sz="3600" dirty="0"/>
              <a:t>г) учетная  ставка ЦБ.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3789040"/>
            <a:ext cx="8856984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Страховая компания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Компания, оказывающая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Страховые  услуги,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осуществляющая  страхование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жизни, здоровья, имущества,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878497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организация,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осуществляющая деятельность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приему депозитов;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предоставлению ссуд;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расчетов;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купле и продаже ценных бумаг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66395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5544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632"/>
            <a:ext cx="8928050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Пенсионный фонд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Создаваемый частными и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государственными компаниями,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предприятиями фонд для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выплаты пенсий и пособий лицам,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вносящим пенсионные взносы 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этот  фонд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318570"/>
            <a:ext cx="8784976" cy="32008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Инвестиционная компания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Финансово-кредитная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организация.  Выступает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качестве  посредника  между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заёмщиком и частным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инвестором,   выражая  интересы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последнего.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3861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3352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0"/>
            <a:ext cx="5508104" cy="70173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Фондовая биржа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Организованный рынок,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котором осуществляются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сделки с ценными бумагами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иными финансовыми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7363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44497"/>
            <a:ext cx="5904656" cy="652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Международные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финансово-кредитные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институты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Институты,  занимающиеся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финансированием и кредитованием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разных стран, содействующие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мировой торговле, оказывающие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помощь в стабилизации финансовой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системы развивающихся стран.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448942" cy="15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04248" y="1556792"/>
            <a:ext cx="19639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Мировой банк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88840"/>
            <a:ext cx="24366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660232" y="3573016"/>
            <a:ext cx="22945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Международный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валютный фонд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0246" y="5842337"/>
            <a:ext cx="247375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Европейский банк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реконструкции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развития</a:t>
            </a:r>
          </a:p>
        </p:txBody>
      </p:sp>
      <p:pic>
        <p:nvPicPr>
          <p:cNvPr id="3078" name="Picture 6" descr="http://beta.newsmoldova.ru/images/18788/93/187889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2555776" cy="14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272338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Основное предназначение финансовых институтов – организация посредничества, т.е. эффективного перемещения денежных средств от  кредиторов  к  заёмщикам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88832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1258</Words>
  <Application>Microsoft Office PowerPoint</Application>
  <PresentationFormat>Экран (4:3)</PresentationFormat>
  <Paragraphs>257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Банковская система. Финансовые институты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Банковская система</vt:lpstr>
      <vt:lpstr>Центральный банк</vt:lpstr>
      <vt:lpstr>Функции Центрального банка</vt:lpstr>
      <vt:lpstr>Коммерческие банки (2 уровень)</vt:lpstr>
      <vt:lpstr>Виды коммерческих банков</vt:lpstr>
      <vt:lpstr>Виды коммерческих банков</vt:lpstr>
      <vt:lpstr>Банковские операции</vt:lpstr>
      <vt:lpstr>Современное состояние российской банковской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Банковская система. Инфляция</dc:title>
  <dc:creator>Татьяна Николаева</dc:creator>
  <cp:lastModifiedBy>Lenovo</cp:lastModifiedBy>
  <cp:revision>68</cp:revision>
  <dcterms:created xsi:type="dcterms:W3CDTF">2012-10-11T17:01:46Z</dcterms:created>
  <dcterms:modified xsi:type="dcterms:W3CDTF">2020-03-19T06:35:42Z</dcterms:modified>
</cp:coreProperties>
</file>