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0"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6" r:id="rId31"/>
    <p:sldId id="288" r:id="rId32"/>
    <p:sldId id="289" r:id="rId33"/>
    <p:sldId id="290" r:id="rId34"/>
    <p:sldId id="291" r:id="rId35"/>
    <p:sldId id="292" r:id="rId36"/>
    <p:sldId id="293" r:id="rId37"/>
    <p:sldId id="296" r:id="rId38"/>
    <p:sldId id="295" r:id="rId39"/>
    <p:sldId id="297" r:id="rId40"/>
    <p:sldId id="299" r:id="rId41"/>
    <p:sldId id="300" r:id="rId42"/>
    <p:sldId id="301" r:id="rId43"/>
    <p:sldId id="302" r:id="rId44"/>
    <p:sldId id="303" r:id="rId45"/>
    <p:sldId id="304" r:id="rId46"/>
    <p:sldId id="305" r:id="rId47"/>
    <p:sldId id="306" r:id="rId48"/>
    <p:sldId id="307" r:id="rId49"/>
    <p:sldId id="308" r:id="rId50"/>
    <p:sldId id="298" r:id="rId51"/>
    <p:sldId id="309" r:id="rId5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3D93257C-7268-4E2E-A72E-5D64A6F4E212}"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CEC12C-87DD-42B1-A4A9-299F94A37C96}" type="slidenum">
              <a:rPr lang="ru-RU" smtClean="0"/>
              <a:t>‹#›</a:t>
            </a:fld>
            <a:endParaRPr lang="ru-RU"/>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319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93257C-7268-4E2E-A72E-5D64A6F4E212}"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CEC12C-87DD-42B1-A4A9-299F94A37C96}" type="slidenum">
              <a:rPr lang="ru-RU" smtClean="0"/>
              <a:t>‹#›</a:t>
            </a:fld>
            <a:endParaRPr lang="ru-RU"/>
          </a:p>
        </p:txBody>
      </p:sp>
    </p:spTree>
    <p:extLst>
      <p:ext uri="{BB962C8B-B14F-4D97-AF65-F5344CB8AC3E}">
        <p14:creationId xmlns:p14="http://schemas.microsoft.com/office/powerpoint/2010/main" val="207269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93257C-7268-4E2E-A72E-5D64A6F4E212}"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CEC12C-87DD-42B1-A4A9-299F94A37C96}"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1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93257C-7268-4E2E-A72E-5D64A6F4E212}"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CEC12C-87DD-42B1-A4A9-299F94A37C96}" type="slidenum">
              <a:rPr lang="ru-RU" smtClean="0"/>
              <a:t>‹#›</a:t>
            </a:fld>
            <a:endParaRPr lang="ru-RU"/>
          </a:p>
        </p:txBody>
      </p:sp>
    </p:spTree>
    <p:extLst>
      <p:ext uri="{BB962C8B-B14F-4D97-AF65-F5344CB8AC3E}">
        <p14:creationId xmlns:p14="http://schemas.microsoft.com/office/powerpoint/2010/main" val="371656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D93257C-7268-4E2E-A72E-5D64A6F4E212}" type="datetimeFigureOut">
              <a:rPr lang="ru-RU" smtClean="0"/>
              <a:t>19.03.2020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CEC12C-87DD-42B1-A4A9-299F94A37C96}" type="slidenum">
              <a:rPr lang="ru-RU" smtClean="0"/>
              <a:t>‹#›</a:t>
            </a:fld>
            <a:endParaRPr lang="ru-RU"/>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354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D93257C-7268-4E2E-A72E-5D64A6F4E212}"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CEC12C-87DD-42B1-A4A9-299F94A37C96}" type="slidenum">
              <a:rPr lang="ru-RU" smtClean="0"/>
              <a:t>‹#›</a:t>
            </a:fld>
            <a:endParaRPr lang="ru-RU"/>
          </a:p>
        </p:txBody>
      </p:sp>
    </p:spTree>
    <p:extLst>
      <p:ext uri="{BB962C8B-B14F-4D97-AF65-F5344CB8AC3E}">
        <p14:creationId xmlns:p14="http://schemas.microsoft.com/office/powerpoint/2010/main" val="294379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D93257C-7268-4E2E-A72E-5D64A6F4E212}" type="datetimeFigureOut">
              <a:rPr lang="ru-RU" smtClean="0"/>
              <a:t>19.03.2020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CEC12C-87DD-42B1-A4A9-299F94A37C96}" type="slidenum">
              <a:rPr lang="ru-RU" smtClean="0"/>
              <a:t>‹#›</a:t>
            </a:fld>
            <a:endParaRPr lang="ru-RU"/>
          </a:p>
        </p:txBody>
      </p:sp>
    </p:spTree>
    <p:extLst>
      <p:ext uri="{BB962C8B-B14F-4D97-AF65-F5344CB8AC3E}">
        <p14:creationId xmlns:p14="http://schemas.microsoft.com/office/powerpoint/2010/main" val="197593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D93257C-7268-4E2E-A72E-5D64A6F4E212}" type="datetimeFigureOut">
              <a:rPr lang="ru-RU" smtClean="0"/>
              <a:t>19.03.2020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CCEC12C-87DD-42B1-A4A9-299F94A37C96}" type="slidenum">
              <a:rPr lang="ru-RU" smtClean="0"/>
              <a:t>‹#›</a:t>
            </a:fld>
            <a:endParaRPr lang="ru-RU"/>
          </a:p>
        </p:txBody>
      </p:sp>
    </p:spTree>
    <p:extLst>
      <p:ext uri="{BB962C8B-B14F-4D97-AF65-F5344CB8AC3E}">
        <p14:creationId xmlns:p14="http://schemas.microsoft.com/office/powerpoint/2010/main" val="32426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3257C-7268-4E2E-A72E-5D64A6F4E212}" type="datetimeFigureOut">
              <a:rPr lang="ru-RU" smtClean="0"/>
              <a:t>19.03.2020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CCEC12C-87DD-42B1-A4A9-299F94A37C96}" type="slidenum">
              <a:rPr lang="ru-RU" smtClean="0"/>
              <a:t>‹#›</a:t>
            </a:fld>
            <a:endParaRPr lang="ru-RU"/>
          </a:p>
        </p:txBody>
      </p:sp>
    </p:spTree>
    <p:extLst>
      <p:ext uri="{BB962C8B-B14F-4D97-AF65-F5344CB8AC3E}">
        <p14:creationId xmlns:p14="http://schemas.microsoft.com/office/powerpoint/2010/main" val="218041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D93257C-7268-4E2E-A72E-5D64A6F4E212}"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CEC12C-87DD-42B1-A4A9-299F94A37C96}" type="slidenum">
              <a:rPr lang="ru-RU" smtClean="0"/>
              <a:t>‹#›</a:t>
            </a:fld>
            <a:endParaRPr lang="ru-RU"/>
          </a:p>
        </p:txBody>
      </p:sp>
    </p:spTree>
    <p:extLst>
      <p:ext uri="{BB962C8B-B14F-4D97-AF65-F5344CB8AC3E}">
        <p14:creationId xmlns:p14="http://schemas.microsoft.com/office/powerpoint/2010/main" val="308879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D93257C-7268-4E2E-A72E-5D64A6F4E212}" type="datetimeFigureOut">
              <a:rPr lang="ru-RU" smtClean="0"/>
              <a:t>19.03.2020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CEC12C-87DD-42B1-A4A9-299F94A37C96}"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54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D93257C-7268-4E2E-A72E-5D64A6F4E212}" type="datetimeFigureOut">
              <a:rPr lang="ru-RU" smtClean="0"/>
              <a:t>19.03.2020</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CCEC12C-87DD-42B1-A4A9-299F94A37C96}" type="slidenum">
              <a:rPr lang="ru-RU" smtClean="0"/>
              <a:t>‹#›</a:t>
            </a:fld>
            <a:endParaRPr lang="ru-RU"/>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1763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untermania.ru/2011/12/kak-otlichit-falshivye-dengi-rubli/"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37100"/>
            <a:ext cx="6769100" cy="2003577"/>
          </a:xfrm>
        </p:spPr>
        <p:txBody>
          <a:bodyPr>
            <a:normAutofit/>
          </a:bodyPr>
          <a:lstStyle/>
          <a:p>
            <a:r>
              <a:rPr lang="ru-RU" sz="4800" b="1" i="1" dirty="0">
                <a:solidFill>
                  <a:schemeClr val="tx1"/>
                </a:solidFill>
                <a:effectLst>
                  <a:outerShdw blurRad="38100" dist="38100" dir="2700000" algn="tl">
                    <a:srgbClr val="000000">
                      <a:alpha val="43137"/>
                    </a:srgbClr>
                  </a:outerShdw>
                </a:effectLst>
              </a:rPr>
              <a:t>Понятие денег и их     роль в экономике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635" y="0"/>
            <a:ext cx="5424466" cy="6616700"/>
          </a:xfrm>
          <a:prstGeom prst="rect">
            <a:avLst/>
          </a:prstGeom>
        </p:spPr>
      </p:pic>
    </p:spTree>
    <p:extLst>
      <p:ext uri="{BB962C8B-B14F-4D97-AF65-F5344CB8AC3E}">
        <p14:creationId xmlns:p14="http://schemas.microsoft.com/office/powerpoint/2010/main" val="39210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77800" y="156576"/>
            <a:ext cx="12014200" cy="2062103"/>
          </a:xfrm>
          <a:prstGeom prst="rect">
            <a:avLst/>
          </a:prstGeom>
        </p:spPr>
        <p:txBody>
          <a:bodyPr wrap="square">
            <a:spAutoFit/>
          </a:bodyPr>
          <a:lstStyle/>
          <a:p>
            <a:r>
              <a:rPr lang="ru-RU" sz="3200" dirty="0"/>
              <a:t>Со времени формирования централизованного государства на Руси и начала регулярной чеканки монеты в Москве, деньгой стала называться монета достоинством в полкопейки, то есть одна двухсотая рубля.</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50" y="2120900"/>
            <a:ext cx="9156700" cy="4737100"/>
          </a:xfrm>
          <a:prstGeom prst="rect">
            <a:avLst/>
          </a:prstGeom>
          <a:ln>
            <a:noFill/>
          </a:ln>
          <a:effectLst>
            <a:softEdge rad="112500"/>
          </a:effectLst>
        </p:spPr>
      </p:pic>
    </p:spTree>
    <p:extLst>
      <p:ext uri="{BB962C8B-B14F-4D97-AF65-F5344CB8AC3E}">
        <p14:creationId xmlns:p14="http://schemas.microsoft.com/office/powerpoint/2010/main" val="138009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332362" y="-95766"/>
            <a:ext cx="9404819" cy="769441"/>
          </a:xfrm>
          <a:prstGeom prst="rect">
            <a:avLst/>
          </a:prstGeom>
        </p:spPr>
        <p:txBody>
          <a:bodyPr wrap="none">
            <a:spAutoFit/>
          </a:bodyPr>
          <a:lstStyle/>
          <a:p>
            <a:r>
              <a:rPr lang="ru-RU" sz="4400" dirty="0"/>
              <a:t>Кроме деньги, были и другие монеты:</a:t>
            </a:r>
          </a:p>
        </p:txBody>
      </p:sp>
      <p:sp>
        <p:nvSpPr>
          <p:cNvPr id="3" name="Прямоугольник 2"/>
          <p:cNvSpPr/>
          <p:nvPr/>
        </p:nvSpPr>
        <p:spPr>
          <a:xfrm>
            <a:off x="914400" y="1694934"/>
            <a:ext cx="5346700" cy="3785652"/>
          </a:xfrm>
          <a:prstGeom prst="rect">
            <a:avLst/>
          </a:prstGeom>
        </p:spPr>
        <p:txBody>
          <a:bodyPr wrap="square">
            <a:spAutoFit/>
          </a:bodyPr>
          <a:lstStyle/>
          <a:p>
            <a:r>
              <a:rPr lang="ru-RU" sz="6000" dirty="0">
                <a:solidFill>
                  <a:schemeClr val="accent2">
                    <a:lumMod val="50000"/>
                  </a:schemeClr>
                </a:solidFill>
              </a:rPr>
              <a:t>- полушка - </a:t>
            </a:r>
            <a:r>
              <a:rPr lang="ru-RU" sz="6000" dirty="0" err="1">
                <a:solidFill>
                  <a:schemeClr val="accent2">
                    <a:lumMod val="50000"/>
                  </a:schemeClr>
                </a:solidFill>
              </a:rPr>
              <a:t>полденьги</a:t>
            </a:r>
            <a:r>
              <a:rPr lang="ru-RU" sz="6000" dirty="0">
                <a:solidFill>
                  <a:schemeClr val="accent2">
                    <a:lumMod val="50000"/>
                  </a:schemeClr>
                </a:solidFill>
              </a:rPr>
              <a:t>, одна четвёртая копейки;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00" y="1304925"/>
            <a:ext cx="4572000" cy="5010150"/>
          </a:xfrm>
          <a:prstGeom prst="rect">
            <a:avLst/>
          </a:prstGeom>
          <a:ln>
            <a:noFill/>
          </a:ln>
          <a:effectLst>
            <a:softEdge rad="112500"/>
          </a:effectLst>
        </p:spPr>
      </p:pic>
    </p:spTree>
    <p:extLst>
      <p:ext uri="{BB962C8B-B14F-4D97-AF65-F5344CB8AC3E}">
        <p14:creationId xmlns:p14="http://schemas.microsoft.com/office/powerpoint/2010/main" val="417620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17500" y="0"/>
            <a:ext cx="3481529" cy="1015663"/>
          </a:xfrm>
          <a:prstGeom prst="rect">
            <a:avLst/>
          </a:prstGeom>
        </p:spPr>
        <p:txBody>
          <a:bodyPr wrap="square">
            <a:spAutoFit/>
          </a:bodyPr>
          <a:lstStyle/>
          <a:p>
            <a:r>
              <a:rPr lang="ru-RU" sz="6000" dirty="0">
                <a:solidFill>
                  <a:schemeClr val="accent2">
                    <a:lumMod val="50000"/>
                  </a:schemeClr>
                </a:solidFill>
              </a:rPr>
              <a:t>- копейка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519237"/>
            <a:ext cx="4572000" cy="4581525"/>
          </a:xfrm>
          <a:prstGeom prst="rect">
            <a:avLst/>
          </a:prstGeom>
          <a:ln>
            <a:noFill/>
          </a:ln>
          <a:effectLst>
            <a:softEdge rad="112500"/>
          </a:effectLst>
        </p:spPr>
      </p:pic>
      <p:sp>
        <p:nvSpPr>
          <p:cNvPr id="4" name="Прямоугольник 3"/>
          <p:cNvSpPr/>
          <p:nvPr/>
        </p:nvSpPr>
        <p:spPr>
          <a:xfrm>
            <a:off x="5384800" y="0"/>
            <a:ext cx="7429500" cy="1015663"/>
          </a:xfrm>
          <a:prstGeom prst="rect">
            <a:avLst/>
          </a:prstGeom>
        </p:spPr>
        <p:txBody>
          <a:bodyPr wrap="square">
            <a:spAutoFit/>
          </a:bodyPr>
          <a:lstStyle/>
          <a:p>
            <a:r>
              <a:rPr lang="ru-RU" sz="6000" dirty="0">
                <a:solidFill>
                  <a:schemeClr val="accent2">
                    <a:lumMod val="50000"/>
                  </a:schemeClr>
                </a:solidFill>
              </a:rPr>
              <a:t>- грош-две копейки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519237"/>
            <a:ext cx="6438900" cy="4406900"/>
          </a:xfrm>
          <a:prstGeom prst="rect">
            <a:avLst/>
          </a:prstGeom>
        </p:spPr>
      </p:pic>
    </p:spTree>
    <p:extLst>
      <p:ext uri="{BB962C8B-B14F-4D97-AF65-F5344CB8AC3E}">
        <p14:creationId xmlns:p14="http://schemas.microsoft.com/office/powerpoint/2010/main" val="220119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28600" y="0"/>
            <a:ext cx="5384800" cy="1938992"/>
          </a:xfrm>
          <a:prstGeom prst="rect">
            <a:avLst/>
          </a:prstGeom>
        </p:spPr>
        <p:txBody>
          <a:bodyPr wrap="square">
            <a:spAutoFit/>
          </a:bodyPr>
          <a:lstStyle/>
          <a:p>
            <a:r>
              <a:rPr lang="ru-RU" sz="6000" dirty="0">
                <a:solidFill>
                  <a:schemeClr val="accent2">
                    <a:lumMod val="50000"/>
                  </a:schemeClr>
                </a:solidFill>
              </a:rPr>
              <a:t>- алтын - три копейки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38992"/>
            <a:ext cx="5168900" cy="473710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38992"/>
            <a:ext cx="6311900" cy="4737100"/>
          </a:xfrm>
          <a:prstGeom prst="rect">
            <a:avLst/>
          </a:prstGeom>
          <a:ln>
            <a:noFill/>
          </a:ln>
          <a:effectLst>
            <a:softEdge rad="112500"/>
          </a:effectLst>
        </p:spPr>
      </p:pic>
      <p:sp>
        <p:nvSpPr>
          <p:cNvPr id="5" name="Прямоугольник 4"/>
          <p:cNvSpPr/>
          <p:nvPr/>
        </p:nvSpPr>
        <p:spPr>
          <a:xfrm>
            <a:off x="5930900" y="0"/>
            <a:ext cx="6096000" cy="2308324"/>
          </a:xfrm>
          <a:prstGeom prst="rect">
            <a:avLst/>
          </a:prstGeom>
        </p:spPr>
        <p:txBody>
          <a:bodyPr wrap="square">
            <a:spAutoFit/>
          </a:bodyPr>
          <a:lstStyle/>
          <a:p>
            <a:r>
              <a:rPr lang="ru-RU" sz="4800" dirty="0">
                <a:solidFill>
                  <a:schemeClr val="accent2">
                    <a:lumMod val="50000"/>
                  </a:schemeClr>
                </a:solidFill>
              </a:rPr>
              <a:t>- полтина - полрубля, то есть пятьдесят копеек</a:t>
            </a:r>
          </a:p>
        </p:txBody>
      </p:sp>
    </p:spTree>
    <p:extLst>
      <p:ext uri="{BB962C8B-B14F-4D97-AF65-F5344CB8AC3E}">
        <p14:creationId xmlns:p14="http://schemas.microsoft.com/office/powerpoint/2010/main" val="315764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 y="4947437"/>
            <a:ext cx="6159500" cy="1463040"/>
          </a:xfrm>
        </p:spPr>
        <p:txBody>
          <a:bodyPr/>
          <a:lstStyle/>
          <a:p>
            <a:r>
              <a:rPr lang="ru-RU" b="1" i="1" dirty="0">
                <a:effectLst>
                  <a:outerShdw blurRad="38100" dist="38100" dir="2700000" algn="tl">
                    <a:srgbClr val="000000">
                      <a:alpha val="43137"/>
                    </a:srgbClr>
                  </a:outerShdw>
                </a:effectLst>
              </a:rPr>
              <a:t>История денег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900" y="127000"/>
            <a:ext cx="5716565" cy="6515100"/>
          </a:xfrm>
          <a:prstGeom prst="rect">
            <a:avLst/>
          </a:prstGeom>
        </p:spPr>
      </p:pic>
    </p:spTree>
    <p:extLst>
      <p:ext uri="{BB962C8B-B14F-4D97-AF65-F5344CB8AC3E}">
        <p14:creationId xmlns:p14="http://schemas.microsoft.com/office/powerpoint/2010/main" val="310530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241300"/>
            <a:ext cx="9720072" cy="1843532"/>
          </a:xfrm>
        </p:spPr>
        <p:txBody>
          <a:bodyPr>
            <a:normAutofit fontScale="90000"/>
          </a:bodyPr>
          <a:lstStyle/>
          <a:p>
            <a:r>
              <a:rPr lang="ru-RU" u="sng" dirty="0">
                <a:solidFill>
                  <a:schemeClr val="accent2">
                    <a:lumMod val="50000"/>
                  </a:schemeClr>
                </a:solidFill>
              </a:rPr>
              <a:t>До появления денег  был </a:t>
            </a:r>
            <a:r>
              <a:rPr lang="ru-RU" i="1" u="sng" dirty="0">
                <a:solidFill>
                  <a:schemeClr val="accent2">
                    <a:lumMod val="50000"/>
                  </a:schemeClr>
                </a:solidFill>
                <a:effectLst>
                  <a:outerShdw blurRad="38100" dist="38100" dir="2700000" algn="tl">
                    <a:srgbClr val="000000">
                      <a:alpha val="43137"/>
                    </a:srgbClr>
                  </a:outerShdw>
                </a:effectLst>
              </a:rPr>
              <a:t>бартер</a:t>
            </a:r>
            <a:r>
              <a:rPr lang="ru-RU" u="sng" dirty="0">
                <a:solidFill>
                  <a:schemeClr val="accent2">
                    <a:lumMod val="50000"/>
                  </a:schemeClr>
                </a:solidFill>
              </a:rPr>
              <a:t> – прямой безденежный обмен товарами.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7700" y="2286000"/>
            <a:ext cx="7835900" cy="4432300"/>
          </a:xfrm>
        </p:spPr>
      </p:pic>
    </p:spTree>
    <p:extLst>
      <p:ext uri="{BB962C8B-B14F-4D97-AF65-F5344CB8AC3E}">
        <p14:creationId xmlns:p14="http://schemas.microsoft.com/office/powerpoint/2010/main" val="196781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1404600" cy="1463040"/>
          </a:xfrm>
        </p:spPr>
        <p:txBody>
          <a:bodyPr>
            <a:noAutofit/>
          </a:bodyPr>
          <a:lstStyle/>
          <a:p>
            <a:pPr algn="l"/>
            <a:r>
              <a:rPr lang="ru-RU" sz="4400" dirty="0">
                <a:solidFill>
                  <a:schemeClr val="accent2">
                    <a:lumMod val="75000"/>
                  </a:schemeClr>
                </a:solidFill>
              </a:rPr>
              <a:t>На островах Океании и у ряда племен индейцев южной Америки деньгами служили ракушки и жемчужины. </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2403" b="22403"/>
          <a:stretch>
            <a:fillRect/>
          </a:stretch>
        </p:blipFill>
        <p:spPr/>
      </p:pic>
    </p:spTree>
    <p:extLst>
      <p:ext uri="{BB962C8B-B14F-4D97-AF65-F5344CB8AC3E}">
        <p14:creationId xmlns:p14="http://schemas.microsoft.com/office/powerpoint/2010/main" val="367359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0299700" cy="1463040"/>
          </a:xfrm>
        </p:spPr>
        <p:txBody>
          <a:bodyPr>
            <a:normAutofit fontScale="90000"/>
          </a:bodyPr>
          <a:lstStyle/>
          <a:p>
            <a:pPr algn="l"/>
            <a:r>
              <a:rPr lang="ru-RU" dirty="0">
                <a:solidFill>
                  <a:schemeClr val="accent2">
                    <a:lumMod val="75000"/>
                  </a:schemeClr>
                </a:solidFill>
              </a:rPr>
              <a:t>В новой Зеландии в качестве денег использовались камни с отверстиями в середине </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Tree>
    <p:extLst>
      <p:ext uri="{BB962C8B-B14F-4D97-AF65-F5344CB8AC3E}">
        <p14:creationId xmlns:p14="http://schemas.microsoft.com/office/powerpoint/2010/main" val="6996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0655300" cy="1463040"/>
          </a:xfrm>
        </p:spPr>
        <p:txBody>
          <a:bodyPr>
            <a:normAutofit fontScale="90000"/>
          </a:bodyPr>
          <a:lstStyle/>
          <a:p>
            <a:pPr algn="l"/>
            <a:r>
              <a:rPr lang="ru-RU" dirty="0">
                <a:solidFill>
                  <a:schemeClr val="accent2">
                    <a:lumMod val="75000"/>
                  </a:schemeClr>
                </a:solidFill>
              </a:rPr>
              <a:t>На Руси помимо всего прочего могли использоваться соляные бруски </a:t>
            </a: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32818" b="32818"/>
          <a:stretch>
            <a:fillRect/>
          </a:stretch>
        </p:blipFill>
        <p:spPr/>
      </p:pic>
    </p:spTree>
    <p:extLst>
      <p:ext uri="{BB962C8B-B14F-4D97-AF65-F5344CB8AC3E}">
        <p14:creationId xmlns:p14="http://schemas.microsoft.com/office/powerpoint/2010/main" val="292145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1036300" cy="1463040"/>
          </a:xfrm>
        </p:spPr>
        <p:txBody>
          <a:bodyPr>
            <a:normAutofit fontScale="90000"/>
          </a:bodyPr>
          <a:lstStyle/>
          <a:p>
            <a:pPr algn="l"/>
            <a:r>
              <a:rPr lang="ru-RU" dirty="0">
                <a:solidFill>
                  <a:schemeClr val="accent2">
                    <a:lumMod val="75000"/>
                  </a:schemeClr>
                </a:solidFill>
              </a:rPr>
              <a:t>Во многих странах в качестве денег использовать скот , меха и шкуры животных </a:t>
            </a: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Tree>
    <p:extLst>
      <p:ext uri="{BB962C8B-B14F-4D97-AF65-F5344CB8AC3E}">
        <p14:creationId xmlns:p14="http://schemas.microsoft.com/office/powerpoint/2010/main" val="204063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C7AFFC-1FFB-4C3D-82FE-BBAB5BBDCF7B}"/>
              </a:ext>
            </a:extLst>
          </p:cNvPr>
          <p:cNvSpPr txBox="1"/>
          <p:nvPr/>
        </p:nvSpPr>
        <p:spPr>
          <a:xfrm>
            <a:off x="1633491" y="781236"/>
            <a:ext cx="7483876" cy="5016758"/>
          </a:xfrm>
          <a:prstGeom prst="rect">
            <a:avLst/>
          </a:prstGeom>
          <a:noFill/>
        </p:spPr>
        <p:txBody>
          <a:bodyPr wrap="square" rtlCol="0">
            <a:spAutoFit/>
          </a:bodyPr>
          <a:lstStyle/>
          <a:p>
            <a:r>
              <a:rPr lang="ru-RU" sz="4000" dirty="0">
                <a:solidFill>
                  <a:srgbClr val="FF0000"/>
                </a:solidFill>
              </a:rPr>
              <a:t>Изучить, законспектировать лекцию (списывать то, что подчёркнуто), сделать задание в конце лекции, быть готовыми к проверочной работе по данной теме(поэтому читать нужно каждый слайд, а не просто пролистывать)!</a:t>
            </a:r>
          </a:p>
        </p:txBody>
      </p:sp>
    </p:spTree>
    <p:extLst>
      <p:ext uri="{BB962C8B-B14F-4D97-AF65-F5344CB8AC3E}">
        <p14:creationId xmlns:p14="http://schemas.microsoft.com/office/powerpoint/2010/main" val="145018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0502900" cy="1463040"/>
          </a:xfrm>
        </p:spPr>
        <p:txBody>
          <a:bodyPr>
            <a:normAutofit fontScale="90000"/>
          </a:bodyPr>
          <a:lstStyle/>
          <a:p>
            <a:pPr algn="l"/>
            <a:r>
              <a:rPr lang="ru-RU" dirty="0">
                <a:solidFill>
                  <a:schemeClr val="accent2">
                    <a:lumMod val="75000"/>
                  </a:schemeClr>
                </a:solidFill>
              </a:rPr>
              <a:t>Позднее в качестве денег стали использовать бруски , слитки , обрубки из металлов</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1797" b="21797"/>
          <a:stretch>
            <a:fillRect/>
          </a:stretch>
        </p:blipFill>
        <p:spPr/>
      </p:pic>
    </p:spTree>
    <p:extLst>
      <p:ext uri="{BB962C8B-B14F-4D97-AF65-F5344CB8AC3E}">
        <p14:creationId xmlns:p14="http://schemas.microsoft.com/office/powerpoint/2010/main" val="123816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87216" y="312058"/>
            <a:ext cx="6096000" cy="6186309"/>
          </a:xfrm>
          <a:prstGeom prst="rect">
            <a:avLst/>
          </a:prstGeom>
        </p:spPr>
        <p:txBody>
          <a:bodyPr>
            <a:spAutoFit/>
          </a:bodyPr>
          <a:lstStyle/>
          <a:p>
            <a:r>
              <a:rPr lang="ru-RU" sz="3600" dirty="0"/>
              <a:t>Возникновение бумажных денег неразрывно связано с историей двух технологий - производства бумаги и печатного дела. Первые бумажные деньги появились в Китае в 910 году нашей эры. Первые банкноты были скорее похожи на чеки, чем на современные бумажные деньги.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458" y="0"/>
            <a:ext cx="4565237" cy="6858000"/>
          </a:xfrm>
          <a:prstGeom prst="rect">
            <a:avLst/>
          </a:prstGeom>
          <a:effectLst>
            <a:reflection stA="45000" endPos="0" dist="1270000" dir="5400000" sy="-100000" algn="bl" rotWithShape="0"/>
          </a:effectLst>
        </p:spPr>
      </p:pic>
    </p:spTree>
    <p:extLst>
      <p:ext uri="{BB962C8B-B14F-4D97-AF65-F5344CB8AC3E}">
        <p14:creationId xmlns:p14="http://schemas.microsoft.com/office/powerpoint/2010/main" val="324648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6523" y="4943828"/>
            <a:ext cx="7772400" cy="1463040"/>
          </a:xfrm>
        </p:spPr>
        <p:txBody>
          <a:bodyPr/>
          <a:lstStyle/>
          <a:p>
            <a:r>
              <a:rPr lang="ru-RU" b="1" i="1" dirty="0">
                <a:effectLst>
                  <a:outerShdw blurRad="38100" dist="38100" dir="2700000" algn="tl">
                    <a:srgbClr val="000000">
                      <a:alpha val="43137"/>
                    </a:srgbClr>
                  </a:outerShdw>
                </a:effectLst>
              </a:rPr>
              <a:t>Пять функций денег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708" y="0"/>
            <a:ext cx="5778110" cy="6734908"/>
          </a:xfrm>
          <a:prstGeom prst="rect">
            <a:avLst/>
          </a:prstGeom>
        </p:spPr>
      </p:pic>
    </p:spTree>
    <p:extLst>
      <p:ext uri="{BB962C8B-B14F-4D97-AF65-F5344CB8AC3E}">
        <p14:creationId xmlns:p14="http://schemas.microsoft.com/office/powerpoint/2010/main" val="1369953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1. </a:t>
            </a:r>
            <a:r>
              <a:rPr lang="ru-RU" u="sng" dirty="0"/>
              <a:t>Мера</a:t>
            </a:r>
            <a:r>
              <a:rPr lang="ru-RU" dirty="0"/>
              <a:t> </a:t>
            </a:r>
            <a:r>
              <a:rPr lang="ru-RU" u="sng" dirty="0"/>
              <a:t>стоимости</a:t>
            </a:r>
            <a:r>
              <a:rPr lang="ru-RU" dirty="0"/>
              <a:t> .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4666" y="2084832"/>
            <a:ext cx="5595683" cy="4453229"/>
          </a:xfrm>
        </p:spPr>
      </p:pic>
      <p:sp>
        <p:nvSpPr>
          <p:cNvPr id="7" name="Прямоугольник 6"/>
          <p:cNvSpPr/>
          <p:nvPr/>
        </p:nvSpPr>
        <p:spPr>
          <a:xfrm>
            <a:off x="6508530" y="3297088"/>
            <a:ext cx="6105501" cy="2554545"/>
          </a:xfrm>
          <a:prstGeom prst="rect">
            <a:avLst/>
          </a:prstGeom>
        </p:spPr>
        <p:txBody>
          <a:bodyPr wrap="square">
            <a:spAutoFit/>
          </a:bodyPr>
          <a:lstStyle/>
          <a:p>
            <a:r>
              <a:rPr lang="ru-RU" sz="4000" u="sng" dirty="0">
                <a:solidFill>
                  <a:schemeClr val="accent2">
                    <a:lumMod val="50000"/>
                  </a:schemeClr>
                </a:solidFill>
                <a:latin typeface="arial" panose="020B0604020202020204" pitchFamily="34" charset="0"/>
              </a:rPr>
              <a:t>Деньги позволяют оценивать стоимость товаров путем установления цен.  </a:t>
            </a:r>
            <a:endParaRPr lang="ru-RU" sz="4000" u="sng" dirty="0">
              <a:solidFill>
                <a:schemeClr val="accent2">
                  <a:lumMod val="50000"/>
                </a:schemeClr>
              </a:solidFill>
            </a:endParaRPr>
          </a:p>
        </p:txBody>
      </p:sp>
    </p:spTree>
    <p:extLst>
      <p:ext uri="{BB962C8B-B14F-4D97-AF65-F5344CB8AC3E}">
        <p14:creationId xmlns:p14="http://schemas.microsoft.com/office/powerpoint/2010/main" val="413437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t>2.Средство обращения.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110" y="1934307"/>
            <a:ext cx="4779120" cy="4507357"/>
          </a:xfrm>
        </p:spPr>
      </p:pic>
      <p:sp>
        <p:nvSpPr>
          <p:cNvPr id="5" name="Прямоугольник 4"/>
          <p:cNvSpPr/>
          <p:nvPr/>
        </p:nvSpPr>
        <p:spPr>
          <a:xfrm>
            <a:off x="7093553" y="2084832"/>
            <a:ext cx="3369294" cy="4524315"/>
          </a:xfrm>
          <a:prstGeom prst="rect">
            <a:avLst/>
          </a:prstGeom>
        </p:spPr>
        <p:txBody>
          <a:bodyPr wrap="square">
            <a:spAutoFit/>
          </a:bodyPr>
          <a:lstStyle/>
          <a:p>
            <a:pPr algn="ctr"/>
            <a:r>
              <a:rPr lang="ru-RU" sz="4800" u="sng" dirty="0">
                <a:solidFill>
                  <a:schemeClr val="accent2">
                    <a:lumMod val="50000"/>
                  </a:schemeClr>
                </a:solidFill>
              </a:rPr>
              <a:t>Деньги играют роль посредника в процессе обмена . </a:t>
            </a:r>
          </a:p>
        </p:txBody>
      </p:sp>
    </p:spTree>
    <p:extLst>
      <p:ext uri="{BB962C8B-B14F-4D97-AF65-F5344CB8AC3E}">
        <p14:creationId xmlns:p14="http://schemas.microsoft.com/office/powerpoint/2010/main" val="166365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t>3.Средство платежа.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661" y="2084832"/>
            <a:ext cx="7016380" cy="4421476"/>
          </a:xfrm>
          <a:prstGeom prst="rect">
            <a:avLst/>
          </a:prstGeom>
          <a:ln>
            <a:noFill/>
          </a:ln>
          <a:effectLst>
            <a:softEdge rad="112500"/>
          </a:effectLst>
        </p:spPr>
      </p:pic>
      <p:sp>
        <p:nvSpPr>
          <p:cNvPr id="5" name="Прямоугольник 4"/>
          <p:cNvSpPr/>
          <p:nvPr/>
        </p:nvSpPr>
        <p:spPr>
          <a:xfrm rot="10800000" flipV="1">
            <a:off x="7754816" y="1735697"/>
            <a:ext cx="3270738" cy="4524315"/>
          </a:xfrm>
          <a:prstGeom prst="rect">
            <a:avLst/>
          </a:prstGeom>
        </p:spPr>
        <p:txBody>
          <a:bodyPr wrap="square">
            <a:spAutoFit/>
          </a:bodyPr>
          <a:lstStyle/>
          <a:p>
            <a:r>
              <a:rPr lang="ru-RU" sz="3200" u="sng" dirty="0">
                <a:solidFill>
                  <a:schemeClr val="accent2">
                    <a:lumMod val="50000"/>
                  </a:schemeClr>
                </a:solidFill>
              </a:rPr>
              <a:t>Функция денег , позволяющая времени платежа не совпадать со временем оплаты , то есть когда товары продают в кредит. </a:t>
            </a:r>
          </a:p>
        </p:txBody>
      </p:sp>
    </p:spTree>
    <p:extLst>
      <p:ext uri="{BB962C8B-B14F-4D97-AF65-F5344CB8AC3E}">
        <p14:creationId xmlns:p14="http://schemas.microsoft.com/office/powerpoint/2010/main" val="3876963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t>4.Средство накопления и сбережения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329" y="2444262"/>
            <a:ext cx="5941748" cy="4167553"/>
          </a:xfrm>
          <a:prstGeom prst="rect">
            <a:avLst/>
          </a:prstGeom>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ln>
            <a:noFill/>
          </a:ln>
          <a:effectLst>
            <a:softEdge rad="112500"/>
          </a:effectLst>
        </p:spPr>
      </p:pic>
      <p:sp>
        <p:nvSpPr>
          <p:cNvPr id="5" name="Прямоугольник 4"/>
          <p:cNvSpPr/>
          <p:nvPr/>
        </p:nvSpPr>
        <p:spPr>
          <a:xfrm>
            <a:off x="7675656" y="1595057"/>
            <a:ext cx="4088451" cy="5016758"/>
          </a:xfrm>
          <a:prstGeom prst="rect">
            <a:avLst/>
          </a:prstGeom>
        </p:spPr>
        <p:txBody>
          <a:bodyPr wrap="square">
            <a:spAutoFit/>
          </a:bodyPr>
          <a:lstStyle/>
          <a:p>
            <a:r>
              <a:rPr lang="ru-RU" sz="3200" u="sng" dirty="0">
                <a:solidFill>
                  <a:schemeClr val="accent2">
                    <a:lumMod val="50000"/>
                  </a:schemeClr>
                </a:solidFill>
              </a:rPr>
              <a:t>Способность денег участвовать в процессе формирования , распределения , перераспределения национального дохода , образование сбережений населения . </a:t>
            </a:r>
          </a:p>
        </p:txBody>
      </p:sp>
    </p:spTree>
    <p:extLst>
      <p:ext uri="{BB962C8B-B14F-4D97-AF65-F5344CB8AC3E}">
        <p14:creationId xmlns:p14="http://schemas.microsoft.com/office/powerpoint/2010/main" val="402463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t>5.Функция мировых денег .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762" y="1617785"/>
            <a:ext cx="4627346" cy="5039047"/>
          </a:xfrm>
          <a:prstGeom prst="rect">
            <a:avLst/>
          </a:prstGeom>
          <a:ln>
            <a:noFill/>
          </a:ln>
          <a:effectLst>
            <a:softEdge rad="112500"/>
          </a:effectLst>
        </p:spPr>
      </p:pic>
      <p:sp>
        <p:nvSpPr>
          <p:cNvPr id="5" name="Прямоугольник 4"/>
          <p:cNvSpPr/>
          <p:nvPr/>
        </p:nvSpPr>
        <p:spPr>
          <a:xfrm>
            <a:off x="6202959" y="2084832"/>
            <a:ext cx="4541241" cy="4524315"/>
          </a:xfrm>
          <a:prstGeom prst="rect">
            <a:avLst/>
          </a:prstGeom>
        </p:spPr>
        <p:txBody>
          <a:bodyPr wrap="square">
            <a:spAutoFit/>
          </a:bodyPr>
          <a:lstStyle/>
          <a:p>
            <a:r>
              <a:rPr lang="ru-RU" sz="3200" u="sng" dirty="0">
                <a:solidFill>
                  <a:schemeClr val="accent2">
                    <a:lumMod val="50000"/>
                  </a:schemeClr>
                </a:solidFill>
              </a:rPr>
              <a:t>Проявляется во взаимоотношениях между экономическими субъектами : государственными , юридическими , и физическими лицами , находящимися в разных странах.</a:t>
            </a:r>
          </a:p>
        </p:txBody>
      </p:sp>
    </p:spTree>
    <p:extLst>
      <p:ext uri="{BB962C8B-B14F-4D97-AF65-F5344CB8AC3E}">
        <p14:creationId xmlns:p14="http://schemas.microsoft.com/office/powerpoint/2010/main" val="369751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89185" y="4872214"/>
            <a:ext cx="7772400" cy="1463040"/>
          </a:xfrm>
        </p:spPr>
        <p:txBody>
          <a:bodyPr/>
          <a:lstStyle/>
          <a:p>
            <a:r>
              <a:rPr lang="ru-RU" b="1" i="1" u="sng" dirty="0">
                <a:effectLst>
                  <a:outerShdw blurRad="38100" dist="38100" dir="2700000" algn="tl">
                    <a:srgbClr val="000000">
                      <a:alpha val="43137"/>
                    </a:srgbClr>
                  </a:outerShdw>
                </a:effectLst>
              </a:rPr>
              <a:t>Виды денег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966" y="0"/>
            <a:ext cx="5866034" cy="6858000"/>
          </a:xfrm>
          <a:prstGeom prst="rect">
            <a:avLst/>
          </a:prstGeom>
        </p:spPr>
      </p:pic>
    </p:spTree>
    <p:extLst>
      <p:ext uri="{BB962C8B-B14F-4D97-AF65-F5344CB8AC3E}">
        <p14:creationId xmlns:p14="http://schemas.microsoft.com/office/powerpoint/2010/main" val="160494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u="sng" dirty="0">
                <a:solidFill>
                  <a:schemeClr val="accent2">
                    <a:lumMod val="50000"/>
                  </a:schemeClr>
                </a:solidFill>
              </a:rPr>
              <a:t>I</a:t>
            </a:r>
            <a:r>
              <a:rPr lang="ru-RU" u="sng" dirty="0">
                <a:solidFill>
                  <a:schemeClr val="accent2">
                    <a:lumMod val="50000"/>
                  </a:schemeClr>
                </a:solidFill>
              </a:rPr>
              <a:t>. Полноценные деньги </a:t>
            </a:r>
          </a:p>
        </p:txBody>
      </p:sp>
      <p:sp>
        <p:nvSpPr>
          <p:cNvPr id="6" name="Прямоугольник 5"/>
          <p:cNvSpPr/>
          <p:nvPr/>
        </p:nvSpPr>
        <p:spPr>
          <a:xfrm>
            <a:off x="8630465" y="4571999"/>
            <a:ext cx="3561535" cy="2308324"/>
          </a:xfrm>
          <a:prstGeom prst="rect">
            <a:avLst/>
          </a:prstGeom>
        </p:spPr>
        <p:txBody>
          <a:bodyPr wrap="square">
            <a:spAutoFit/>
          </a:bodyPr>
          <a:lstStyle/>
          <a:p>
            <a:r>
              <a:rPr lang="ru-RU" sz="2400" b="1" dirty="0"/>
              <a:t>Это деньги , у которых номинальная стоимость равна реальной стоимости этих денег , то есть стоимости затрат на их производство.  </a:t>
            </a:r>
          </a:p>
        </p:txBody>
      </p:sp>
      <p:sp>
        <p:nvSpPr>
          <p:cNvPr id="7" name="Прямоугольник 6"/>
          <p:cNvSpPr/>
          <p:nvPr/>
        </p:nvSpPr>
        <p:spPr>
          <a:xfrm flipV="1">
            <a:off x="5971607" y="3613665"/>
            <a:ext cx="5317716" cy="369332"/>
          </a:xfrm>
          <a:prstGeom prst="rect">
            <a:avLst/>
          </a:prstGeom>
        </p:spPr>
        <p:txBody>
          <a:bodyPr wrap="square">
            <a:spAutoFit/>
          </a:bodyPr>
          <a:lstStyle/>
          <a:p>
            <a:r>
              <a:rPr lang="en-US" dirty="0">
                <a:solidFill>
                  <a:srgbClr val="000000"/>
                </a:solidFill>
                <a:latin typeface="Arial" panose="020B0604020202020204" pitchFamily="34" charset="0"/>
              </a:rPr>
              <a:t>I</a:t>
            </a:r>
            <a:endParaRPr lang="ru-RU" dirty="0"/>
          </a:p>
        </p:txBody>
      </p:sp>
      <p:pic>
        <p:nvPicPr>
          <p:cNvPr id="9" name="Рисунок 8"/>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Tree>
    <p:extLst>
      <p:ext uri="{BB962C8B-B14F-4D97-AF65-F5344CB8AC3E}">
        <p14:creationId xmlns:p14="http://schemas.microsoft.com/office/powerpoint/2010/main" val="288351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700" y="0"/>
            <a:ext cx="11506200" cy="2425700"/>
          </a:xfrm>
        </p:spPr>
        <p:txBody>
          <a:bodyPr>
            <a:normAutofit/>
          </a:bodyPr>
          <a:lstStyle/>
          <a:p>
            <a:r>
              <a:rPr lang="ru-RU" dirty="0">
                <a:solidFill>
                  <a:schemeClr val="accent2">
                    <a:lumMod val="75000"/>
                  </a:schemeClr>
                </a:solidFill>
              </a:rPr>
              <a:t>Существует множество понятий , что такое «деньги» , Рассмотрим несколько из них:</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1701800"/>
            <a:ext cx="8572500" cy="5638800"/>
          </a:xfrm>
          <a:prstGeom prst="rect">
            <a:avLst/>
          </a:prstGeom>
        </p:spPr>
      </p:pic>
    </p:spTree>
    <p:extLst>
      <p:ext uri="{BB962C8B-B14F-4D97-AF65-F5344CB8AC3E}">
        <p14:creationId xmlns:p14="http://schemas.microsoft.com/office/powerpoint/2010/main" val="15541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t>1.Товарные  деньги.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358" y="1899138"/>
            <a:ext cx="7145941" cy="4659923"/>
          </a:xfrm>
          <a:prstGeom prst="rect">
            <a:avLst/>
          </a:prstGeom>
          <a:ln>
            <a:noFill/>
          </a:ln>
          <a:effectLst>
            <a:softEdge rad="112500"/>
          </a:effectLst>
        </p:spPr>
      </p:pic>
      <p:sp>
        <p:nvSpPr>
          <p:cNvPr id="5" name="Прямоугольник 4"/>
          <p:cNvSpPr/>
          <p:nvPr/>
        </p:nvSpPr>
        <p:spPr>
          <a:xfrm>
            <a:off x="8170069" y="856357"/>
            <a:ext cx="3840223" cy="6001643"/>
          </a:xfrm>
          <a:prstGeom prst="rect">
            <a:avLst/>
          </a:prstGeom>
        </p:spPr>
        <p:txBody>
          <a:bodyPr wrap="square">
            <a:spAutoFit/>
          </a:bodyPr>
          <a:lstStyle/>
          <a:p>
            <a:r>
              <a:rPr lang="ru-RU" sz="3200" dirty="0">
                <a:solidFill>
                  <a:schemeClr val="accent2">
                    <a:lumMod val="50000"/>
                  </a:schemeClr>
                </a:solidFill>
                <a:latin typeface="Arial" panose="020B0604020202020204" pitchFamily="34" charset="0"/>
              </a:rPr>
              <a:t>В древности единственным способом получить желаемое, не прибегая к силе и воровству , был бартер , то есть обмен товарами без посредников ( в наше время посредником считаются деньги).   </a:t>
            </a:r>
            <a:endParaRPr lang="ru-RU" sz="3200" dirty="0">
              <a:solidFill>
                <a:schemeClr val="accent2">
                  <a:lumMod val="50000"/>
                </a:schemeClr>
              </a:solidFill>
            </a:endParaRPr>
          </a:p>
        </p:txBody>
      </p:sp>
    </p:spTree>
    <p:extLst>
      <p:ext uri="{BB962C8B-B14F-4D97-AF65-F5344CB8AC3E}">
        <p14:creationId xmlns:p14="http://schemas.microsoft.com/office/powerpoint/2010/main" val="2415383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t>2.Металлические деньги .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270" y="2084832"/>
            <a:ext cx="6100883" cy="4632491"/>
          </a:xfrm>
          <a:prstGeom prst="rect">
            <a:avLst/>
          </a:prstGeom>
          <a:ln>
            <a:noFill/>
          </a:ln>
          <a:effectLst>
            <a:softEdge rad="112500"/>
          </a:effectLst>
        </p:spPr>
      </p:pic>
      <p:sp>
        <p:nvSpPr>
          <p:cNvPr id="5" name="Прямоугольник 4"/>
          <p:cNvSpPr/>
          <p:nvPr/>
        </p:nvSpPr>
        <p:spPr>
          <a:xfrm>
            <a:off x="6814349" y="1595021"/>
            <a:ext cx="5377651" cy="5262979"/>
          </a:xfrm>
          <a:prstGeom prst="rect">
            <a:avLst/>
          </a:prstGeom>
        </p:spPr>
        <p:txBody>
          <a:bodyPr wrap="square">
            <a:spAutoFit/>
          </a:bodyPr>
          <a:lstStyle/>
          <a:p>
            <a:r>
              <a:rPr lang="ru-RU" sz="2800" dirty="0">
                <a:solidFill>
                  <a:schemeClr val="accent2">
                    <a:lumMod val="50000"/>
                  </a:schemeClr>
                </a:solidFill>
                <a:latin typeface="Arial" panose="020B0604020202020204" pitchFamily="34" charset="0"/>
              </a:rPr>
              <a:t>Металлические монеты ( медные, серебряные, золотые) делали разной формы: сначала были штучные, затем весовые. Позднее монета стала иметь установленные государством отличительные признаки : внешний вид монеты , ее вес. Наиболее удобной в обращении оказалась круглая форма монеты. </a:t>
            </a:r>
            <a:endParaRPr lang="ru-RU" sz="2800" dirty="0">
              <a:solidFill>
                <a:schemeClr val="accent2">
                  <a:lumMod val="50000"/>
                </a:schemeClr>
              </a:solidFill>
            </a:endParaRPr>
          </a:p>
        </p:txBody>
      </p:sp>
    </p:spTree>
    <p:extLst>
      <p:ext uri="{BB962C8B-B14F-4D97-AF65-F5344CB8AC3E}">
        <p14:creationId xmlns:p14="http://schemas.microsoft.com/office/powerpoint/2010/main" val="420679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154" y="4924969"/>
            <a:ext cx="7772400" cy="1463040"/>
          </a:xfrm>
        </p:spPr>
        <p:txBody>
          <a:bodyPr/>
          <a:lstStyle/>
          <a:p>
            <a:r>
              <a:rPr lang="en-US" u="sng" dirty="0">
                <a:solidFill>
                  <a:schemeClr val="accent2">
                    <a:lumMod val="50000"/>
                  </a:schemeClr>
                </a:solidFill>
              </a:rPr>
              <a:t>II</a:t>
            </a:r>
            <a:r>
              <a:rPr lang="ru-RU" u="sng" dirty="0">
                <a:solidFill>
                  <a:schemeClr val="accent2">
                    <a:lumMod val="50000"/>
                  </a:schemeClr>
                </a:solidFill>
              </a:rPr>
              <a:t> . Неполноценные деньги. </a:t>
            </a:r>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t="24968" b="24968"/>
          <a:stretch>
            <a:fillRect/>
          </a:stretch>
        </p:blipFill>
        <p:spPr/>
      </p:pic>
      <p:sp>
        <p:nvSpPr>
          <p:cNvPr id="5" name="Текст 3"/>
          <p:cNvSpPr>
            <a:spLocks noGrp="1"/>
          </p:cNvSpPr>
          <p:nvPr>
            <p:ph type="body" sz="half" idx="2"/>
          </p:nvPr>
        </p:nvSpPr>
        <p:spPr>
          <a:xfrm>
            <a:off x="8610600" y="4960138"/>
            <a:ext cx="3200400" cy="1463040"/>
          </a:xfrm>
        </p:spPr>
        <p:txBody>
          <a:bodyPr>
            <a:noAutofit/>
          </a:bodyPr>
          <a:lstStyle/>
          <a:p>
            <a:r>
              <a:rPr lang="ru-RU" sz="2800" b="1" dirty="0"/>
              <a:t>Это деньги, номинальная стоимость которых не больше реальной . </a:t>
            </a:r>
          </a:p>
        </p:txBody>
      </p:sp>
    </p:spTree>
    <p:extLst>
      <p:ext uri="{BB962C8B-B14F-4D97-AF65-F5344CB8AC3E}">
        <p14:creationId xmlns:p14="http://schemas.microsoft.com/office/powerpoint/2010/main" val="91789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solidFill>
                  <a:schemeClr val="accent2">
                    <a:lumMod val="50000"/>
                  </a:schemeClr>
                </a:solidFill>
              </a:rPr>
              <a:t>1. Бумажные деньги.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152" y="1547447"/>
            <a:ext cx="5622987" cy="5169876"/>
          </a:xfrm>
          <a:prstGeom prst="rect">
            <a:avLst/>
          </a:prstGeom>
          <a:ln>
            <a:noFill/>
          </a:ln>
          <a:effectLst>
            <a:softEdge rad="112500"/>
          </a:effectLst>
        </p:spPr>
      </p:pic>
      <p:sp>
        <p:nvSpPr>
          <p:cNvPr id="5" name="Прямоугольник 4"/>
          <p:cNvSpPr/>
          <p:nvPr/>
        </p:nvSpPr>
        <p:spPr>
          <a:xfrm>
            <a:off x="6877426" y="2010904"/>
            <a:ext cx="4710836" cy="4524315"/>
          </a:xfrm>
          <a:prstGeom prst="rect">
            <a:avLst/>
          </a:prstGeom>
        </p:spPr>
        <p:txBody>
          <a:bodyPr wrap="square">
            <a:spAutoFit/>
          </a:bodyPr>
          <a:lstStyle/>
          <a:p>
            <a:r>
              <a:rPr lang="ru-RU" sz="2400" b="1" dirty="0"/>
              <a:t>Бумажные деньги – важнейшее открытие человечества . Этим открытием , мы обязаны китайцам. Именно китайцы создали бумагу , а позже книгопечатание. Причиной этому послужило то , что металлические монеты было очень тяжело возить на дальние расстояния , поэтому правительство задумалось о создании бумажных денег. </a:t>
            </a:r>
          </a:p>
        </p:txBody>
      </p:sp>
    </p:spTree>
    <p:extLst>
      <p:ext uri="{BB962C8B-B14F-4D97-AF65-F5344CB8AC3E}">
        <p14:creationId xmlns:p14="http://schemas.microsoft.com/office/powerpoint/2010/main" val="28922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solidFill>
                  <a:schemeClr val="accent2">
                    <a:lumMod val="50000"/>
                  </a:schemeClr>
                </a:solidFill>
              </a:rPr>
              <a:t>2.Кредитные деньги.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631" y="1740877"/>
            <a:ext cx="7332785" cy="5117123"/>
          </a:xfrm>
          <a:prstGeom prst="rect">
            <a:avLst/>
          </a:prstGeom>
          <a:ln>
            <a:noFill/>
          </a:ln>
          <a:effectLst>
            <a:softEdge rad="112500"/>
          </a:effectLst>
        </p:spPr>
      </p:pic>
      <p:sp>
        <p:nvSpPr>
          <p:cNvPr id="5" name="Прямоугольник 4"/>
          <p:cNvSpPr/>
          <p:nvPr/>
        </p:nvSpPr>
        <p:spPr>
          <a:xfrm rot="10800000" flipV="1">
            <a:off x="8521593" y="1740877"/>
            <a:ext cx="3242515" cy="2677656"/>
          </a:xfrm>
          <a:prstGeom prst="rect">
            <a:avLst/>
          </a:prstGeom>
        </p:spPr>
        <p:txBody>
          <a:bodyPr wrap="square">
            <a:spAutoFit/>
          </a:bodyPr>
          <a:lstStyle/>
          <a:p>
            <a:r>
              <a:rPr lang="ru-RU" sz="2400" b="1" u="sng" dirty="0"/>
              <a:t>Кредитные деньги возникают , когда куплю-продажа производится в кредит. Кредитные деньги развивались постепенно : </a:t>
            </a:r>
          </a:p>
        </p:txBody>
      </p:sp>
      <p:sp>
        <p:nvSpPr>
          <p:cNvPr id="6" name="Прямоугольник 5"/>
          <p:cNvSpPr/>
          <p:nvPr/>
        </p:nvSpPr>
        <p:spPr>
          <a:xfrm>
            <a:off x="8521593" y="4604697"/>
            <a:ext cx="3407087" cy="1938992"/>
          </a:xfrm>
          <a:prstGeom prst="rect">
            <a:avLst/>
          </a:prstGeom>
        </p:spPr>
        <p:txBody>
          <a:bodyPr wrap="none">
            <a:spAutoFit/>
          </a:bodyPr>
          <a:lstStyle/>
          <a:p>
            <a:pPr marL="285750" indent="-285750">
              <a:buFontTx/>
              <a:buChar char="-"/>
            </a:pPr>
            <a:r>
              <a:rPr lang="ru-RU" sz="2400" b="1" u="sng" dirty="0"/>
              <a:t>Вексель</a:t>
            </a:r>
          </a:p>
          <a:p>
            <a:pPr marL="285750" indent="-285750">
              <a:buFontTx/>
              <a:buChar char="-"/>
            </a:pPr>
            <a:r>
              <a:rPr lang="ru-RU" sz="2400" b="1" u="sng" dirty="0"/>
              <a:t>Банкнота</a:t>
            </a:r>
          </a:p>
          <a:p>
            <a:pPr marL="285750" indent="-285750">
              <a:buFontTx/>
              <a:buChar char="-"/>
            </a:pPr>
            <a:r>
              <a:rPr lang="ru-RU" sz="2400" b="1" u="sng" dirty="0"/>
              <a:t>Чек</a:t>
            </a:r>
          </a:p>
          <a:p>
            <a:pPr marL="285750" indent="-285750">
              <a:buFontTx/>
              <a:buChar char="-"/>
            </a:pPr>
            <a:r>
              <a:rPr lang="ru-RU" sz="2400" b="1" u="sng" dirty="0"/>
              <a:t>Электронные деньги</a:t>
            </a:r>
          </a:p>
          <a:p>
            <a:pPr marL="285750" indent="-285750">
              <a:buFontTx/>
              <a:buChar char="-"/>
            </a:pPr>
            <a:r>
              <a:rPr lang="ru-RU" sz="2400" b="1" u="sng" dirty="0"/>
              <a:t>Кредитные карточки  </a:t>
            </a:r>
          </a:p>
        </p:txBody>
      </p:sp>
    </p:spTree>
    <p:extLst>
      <p:ext uri="{BB962C8B-B14F-4D97-AF65-F5344CB8AC3E}">
        <p14:creationId xmlns:p14="http://schemas.microsoft.com/office/powerpoint/2010/main" val="2553808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34118" y="0"/>
            <a:ext cx="10803514" cy="1908215"/>
          </a:xfrm>
          <a:prstGeom prst="rect">
            <a:avLst/>
          </a:prstGeom>
        </p:spPr>
        <p:txBody>
          <a:bodyPr wrap="square">
            <a:spAutoFit/>
          </a:bodyPr>
          <a:lstStyle/>
          <a:p>
            <a:r>
              <a:rPr lang="ru-RU" sz="5400" b="1" i="1" u="sng" dirty="0">
                <a:effectLst>
                  <a:outerShdw blurRad="38100" dist="38100" dir="2700000" algn="tl">
                    <a:srgbClr val="000000">
                      <a:alpha val="43137"/>
                    </a:srgbClr>
                  </a:outerShdw>
                </a:effectLst>
              </a:rPr>
              <a:t>Вексель - </a:t>
            </a:r>
            <a:r>
              <a:rPr lang="ru-RU" sz="3200" u="sng" dirty="0"/>
              <a:t>письменное безусловное обязательство должника выплатить некоторую сумму через определенный срок в установленное месте. </a:t>
            </a:r>
            <a:endParaRPr lang="ru-RU" sz="5400" b="1" i="1" u="sng"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676" y="1447800"/>
            <a:ext cx="5589955" cy="3581400"/>
          </a:xfrm>
          <a:prstGeom prst="rect">
            <a:avLst/>
          </a:prstGeom>
          <a:ln>
            <a:noFill/>
          </a:ln>
          <a:effectLst>
            <a:softEdge rad="112500"/>
          </a:effectLst>
        </p:spPr>
      </p:pic>
      <p:sp>
        <p:nvSpPr>
          <p:cNvPr id="4" name="Прямоугольник 3"/>
          <p:cNvSpPr/>
          <p:nvPr/>
        </p:nvSpPr>
        <p:spPr>
          <a:xfrm>
            <a:off x="71021" y="4582587"/>
            <a:ext cx="11665159" cy="1908215"/>
          </a:xfrm>
          <a:prstGeom prst="rect">
            <a:avLst/>
          </a:prstGeom>
        </p:spPr>
        <p:txBody>
          <a:bodyPr wrap="square">
            <a:spAutoFit/>
          </a:bodyPr>
          <a:lstStyle/>
          <a:p>
            <a:r>
              <a:rPr lang="ru-RU" sz="5400" b="1" i="1" u="sng" dirty="0">
                <a:effectLst>
                  <a:outerShdw blurRad="38100" dist="38100" dir="2700000" algn="tl">
                    <a:srgbClr val="000000">
                      <a:alpha val="43137"/>
                    </a:srgbClr>
                  </a:outerShdw>
                </a:effectLst>
              </a:rPr>
              <a:t>Чек – </a:t>
            </a:r>
            <a:r>
              <a:rPr lang="ru-RU" sz="3200" u="sng" dirty="0"/>
              <a:t>документ определенной формы , который содержит приказ , исходящий от законного владельца чека, о выплате предъявителю этого чека указанной в нем суммы . </a:t>
            </a:r>
            <a:endParaRPr lang="ru-RU" sz="32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501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solidFill>
                  <a:schemeClr val="accent2">
                    <a:lumMod val="50000"/>
                  </a:schemeClr>
                </a:solidFill>
              </a:rPr>
              <a:t>3. Электронные деньги. </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464" y="2268415"/>
            <a:ext cx="5777701" cy="4022725"/>
          </a:xfrm>
          <a:prstGeom prst="rect">
            <a:avLst/>
          </a:prstGeom>
          <a:ln>
            <a:noFill/>
          </a:ln>
          <a:effectLst>
            <a:softEdge rad="112500"/>
          </a:effectLst>
        </p:spPr>
      </p:pic>
      <p:sp>
        <p:nvSpPr>
          <p:cNvPr id="10" name="Прямоугольник 9"/>
          <p:cNvSpPr/>
          <p:nvPr/>
        </p:nvSpPr>
        <p:spPr>
          <a:xfrm>
            <a:off x="6749226" y="1863731"/>
            <a:ext cx="4909374" cy="4832092"/>
          </a:xfrm>
          <a:prstGeom prst="rect">
            <a:avLst/>
          </a:prstGeom>
        </p:spPr>
        <p:txBody>
          <a:bodyPr wrap="square">
            <a:spAutoFit/>
          </a:bodyPr>
          <a:lstStyle/>
          <a:p>
            <a:r>
              <a:rPr lang="ru-RU" sz="2800" b="1" dirty="0">
                <a:solidFill>
                  <a:schemeClr val="tx1">
                    <a:lumMod val="95000"/>
                    <a:lumOff val="5000"/>
                  </a:schemeClr>
                </a:solidFill>
              </a:rPr>
              <a:t>Особенность электронных денег заключается в том, что их нельзя пощупать или просто подержать в руках . Их нельзя положить в карман. Они как бы материально не существуют. Тем не менее  , эти деньги не только материальны , но и обладают такими качествами , которые обычной валюте недоступны . </a:t>
            </a:r>
          </a:p>
        </p:txBody>
      </p:sp>
    </p:spTree>
    <p:extLst>
      <p:ext uri="{BB962C8B-B14F-4D97-AF65-F5344CB8AC3E}">
        <p14:creationId xmlns:p14="http://schemas.microsoft.com/office/powerpoint/2010/main" val="2162532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5" y="0"/>
            <a:ext cx="11201400" cy="6858000"/>
          </a:xfrm>
          <a:prstGeom prst="rect">
            <a:avLst/>
          </a:prstGeom>
        </p:spPr>
      </p:pic>
    </p:spTree>
    <p:extLst>
      <p:ext uri="{BB962C8B-B14F-4D97-AF65-F5344CB8AC3E}">
        <p14:creationId xmlns:p14="http://schemas.microsoft.com/office/powerpoint/2010/main" val="56757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2" y="140677"/>
            <a:ext cx="10761785" cy="6717323"/>
          </a:xfrm>
          <a:prstGeom prst="rect">
            <a:avLst/>
          </a:prstGeom>
        </p:spPr>
      </p:pic>
    </p:spTree>
    <p:extLst>
      <p:ext uri="{BB962C8B-B14F-4D97-AF65-F5344CB8AC3E}">
        <p14:creationId xmlns:p14="http://schemas.microsoft.com/office/powerpoint/2010/main" val="252581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32" y="140677"/>
            <a:ext cx="11998568" cy="6717324"/>
          </a:xfrm>
          <a:prstGeom prst="rect">
            <a:avLst/>
          </a:prstGeom>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3049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39360"/>
            <a:ext cx="11874500" cy="1463040"/>
          </a:xfrm>
        </p:spPr>
        <p:txBody>
          <a:bodyPr>
            <a:noAutofit/>
          </a:bodyPr>
          <a:lstStyle/>
          <a:p>
            <a:pPr algn="l"/>
            <a:r>
              <a:rPr lang="ru-RU" sz="4000" u="sng" dirty="0">
                <a:solidFill>
                  <a:schemeClr val="accent2">
                    <a:lumMod val="75000"/>
                  </a:schemeClr>
                </a:solidFill>
              </a:rPr>
              <a:t>Деньги - это средство, служащее всеобщим эквивалентом, пользуясь которым можно    выразить стоимость любого объекта, всеобщее орудие обмена.</a:t>
            </a: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a:xfrm>
            <a:off x="0" y="0"/>
            <a:ext cx="12188952" cy="4572000"/>
          </a:xfrm>
        </p:spPr>
      </p:pic>
    </p:spTree>
    <p:extLst>
      <p:ext uri="{BB962C8B-B14F-4D97-AF65-F5344CB8AC3E}">
        <p14:creationId xmlns:p14="http://schemas.microsoft.com/office/powerpoint/2010/main" val="2552055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955345"/>
            <a:ext cx="8053754" cy="1463040"/>
          </a:xfrm>
        </p:spPr>
        <p:txBody>
          <a:bodyPr>
            <a:normAutofit fontScale="90000"/>
          </a:bodyPr>
          <a:lstStyle/>
          <a:p>
            <a:br>
              <a:rPr lang="ru-RU" b="1" u="sng" dirty="0">
                <a:hlinkClick r:id="rId2"/>
              </a:rPr>
            </a:br>
            <a:r>
              <a:rPr lang="ru-RU" b="1" i="1" dirty="0">
                <a:effectLst>
                  <a:outerShdw blurRad="38100" dist="38100" dir="2700000" algn="tl">
                    <a:srgbClr val="000000">
                      <a:alpha val="43137"/>
                    </a:srgbClr>
                  </a:outerShdw>
                </a:effectLst>
              </a:rPr>
              <a:t>как отличить фальшивые деньги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135" y="0"/>
            <a:ext cx="5830865" cy="6734908"/>
          </a:xfrm>
          <a:prstGeom prst="rect">
            <a:avLst/>
          </a:prstGeom>
        </p:spPr>
      </p:pic>
    </p:spTree>
    <p:extLst>
      <p:ext uri="{BB962C8B-B14F-4D97-AF65-F5344CB8AC3E}">
        <p14:creationId xmlns:p14="http://schemas.microsoft.com/office/powerpoint/2010/main" val="1459471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24" y="5012892"/>
            <a:ext cx="11668799" cy="1463040"/>
          </a:xfrm>
          <a:noFill/>
        </p:spPr>
        <p:txBody>
          <a:bodyPr>
            <a:noAutofit/>
          </a:bodyPr>
          <a:lstStyle/>
          <a:p>
            <a:pPr algn="l"/>
            <a:r>
              <a:rPr lang="ru-RU" sz="2800" dirty="0">
                <a:solidFill>
                  <a:schemeClr val="accent2">
                    <a:lumMod val="50000"/>
                  </a:schemeClr>
                </a:solidFill>
              </a:rPr>
              <a:t>В нашей стране достаточно «популярным» преступлением является фальшивомонетничество. И хотя государство придумывает все новые способы защиты денег от подделки, преступники тоже не дремлют и совершенствуют мастерство. Поэтому от попадания в личный кошелек фальшивых денег не застрахован никто.</a:t>
            </a: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6690" b="6690"/>
          <a:stretch>
            <a:fillRect/>
          </a:stretch>
        </p:blipFill>
        <p:spPr>
          <a:xfrm>
            <a:off x="3048" y="0"/>
            <a:ext cx="12188952" cy="4572000"/>
          </a:xfrm>
        </p:spPr>
      </p:pic>
    </p:spTree>
    <p:extLst>
      <p:ext uri="{BB962C8B-B14F-4D97-AF65-F5344CB8AC3E}">
        <p14:creationId xmlns:p14="http://schemas.microsoft.com/office/powerpoint/2010/main" val="131953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solidFill>
                  <a:schemeClr val="accent2">
                    <a:lumMod val="50000"/>
                  </a:schemeClr>
                </a:solidFill>
              </a:rPr>
              <a:t>Даже если вы самый законопослушный гражданин, неосознанная попытка расплатиться подделкой грозит неприятными последствиями.</a:t>
            </a:r>
          </a:p>
        </p:txBody>
      </p:sp>
      <p:sp>
        <p:nvSpPr>
          <p:cNvPr id="3" name="Прямоугольник 2"/>
          <p:cNvSpPr/>
          <p:nvPr/>
        </p:nvSpPr>
        <p:spPr>
          <a:xfrm>
            <a:off x="392723" y="5042118"/>
            <a:ext cx="11605846" cy="1815882"/>
          </a:xfrm>
          <a:prstGeom prst="rect">
            <a:avLst/>
          </a:prstGeom>
        </p:spPr>
        <p:txBody>
          <a:bodyPr wrap="square">
            <a:spAutoFit/>
          </a:bodyPr>
          <a:lstStyle/>
          <a:p>
            <a:r>
              <a:rPr lang="ru-RU" sz="2800" b="1" dirty="0">
                <a:solidFill>
                  <a:srgbClr val="222222"/>
                </a:solidFill>
                <a:latin typeface="Arial" panose="020B0604020202020204" pitchFamily="34" charset="0"/>
              </a:rPr>
              <a:t>В жизни очень пригодятся знания о том, как отличить деньги от подделки. Во-первых, это избавит вас от потери своих денег. Во-вторых, вы сможете предотвратить негативные последствия от попытки расплатиться такой купюрой.</a:t>
            </a:r>
            <a:endParaRPr lang="ru-RU" sz="2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369" y="2132087"/>
            <a:ext cx="5838092" cy="2862776"/>
          </a:xfrm>
          <a:prstGeom prst="rect">
            <a:avLst/>
          </a:prstGeom>
          <a:ln>
            <a:noFill/>
          </a:ln>
          <a:effectLst>
            <a:softEdge rad="112500"/>
          </a:effectLst>
        </p:spPr>
      </p:pic>
    </p:spTree>
    <p:extLst>
      <p:ext uri="{BB962C8B-B14F-4D97-AF65-F5344CB8AC3E}">
        <p14:creationId xmlns:p14="http://schemas.microsoft.com/office/powerpoint/2010/main" val="3599890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p:spPr>
        <p:txBody>
          <a:bodyPr/>
          <a:lstStyle/>
          <a:p>
            <a:r>
              <a:rPr lang="ru-RU" dirty="0"/>
              <a:t>1 признак</a:t>
            </a:r>
          </a:p>
        </p:txBody>
      </p:sp>
      <p:sp>
        <p:nvSpPr>
          <p:cNvPr id="3" name="Объект 2"/>
          <p:cNvSpPr>
            <a:spLocks noGrp="1"/>
          </p:cNvSpPr>
          <p:nvPr>
            <p:ph idx="1"/>
          </p:nvPr>
        </p:nvSpPr>
        <p:spPr/>
        <p:txBody>
          <a:bodyPr/>
          <a:lstStyle/>
          <a:p>
            <a:r>
              <a:rPr lang="ru-RU" sz="4000" b="1" dirty="0"/>
              <a:t>Качество и рельеф бумаги. Зачастую предлагают проверять купюру на наличие характерного «хруста». Но подобную бумагу уже научились хорошо подделывать. Поэтому самое главное — обратить внимание на рельеф бумаги. Бумага не должна быть гладкой на ощупь.</a:t>
            </a:r>
          </a:p>
          <a:p>
            <a:endParaRPr lang="ru-RU" dirty="0"/>
          </a:p>
        </p:txBody>
      </p:sp>
    </p:spTree>
    <p:extLst>
      <p:ext uri="{BB962C8B-B14F-4D97-AF65-F5344CB8AC3E}">
        <p14:creationId xmlns:p14="http://schemas.microsoft.com/office/powerpoint/2010/main" val="2008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p:spPr>
        <p:txBody>
          <a:bodyPr/>
          <a:lstStyle/>
          <a:p>
            <a:r>
              <a:rPr lang="ru-RU" dirty="0"/>
              <a:t>2 признак </a:t>
            </a:r>
          </a:p>
        </p:txBody>
      </p:sp>
      <p:sp>
        <p:nvSpPr>
          <p:cNvPr id="3" name="Объект 2"/>
          <p:cNvSpPr>
            <a:spLocks noGrp="1"/>
          </p:cNvSpPr>
          <p:nvPr>
            <p:ph idx="1"/>
          </p:nvPr>
        </p:nvSpPr>
        <p:spPr/>
        <p:txBody>
          <a:bodyPr>
            <a:normAutofit lnSpcReduction="10000"/>
          </a:bodyPr>
          <a:lstStyle/>
          <a:p>
            <a:r>
              <a:rPr lang="ru-RU" sz="3600" b="1" dirty="0"/>
              <a:t>Состояние краски. Краска на настоящих купюрах не крошится, не отслаивается. Она устойчива даже к воде, в отличие от фальшивки. Если вы капнули на купюру и краска начала смываться — у вас на руках фальшивка. Кроме того, на всех подлинных купюрах хаотично помещены небольшие полоски разных цветов (защитные волокна).</a:t>
            </a:r>
          </a:p>
          <a:p>
            <a:endParaRPr lang="ru-RU" dirty="0"/>
          </a:p>
        </p:txBody>
      </p:sp>
    </p:spTree>
    <p:extLst>
      <p:ext uri="{BB962C8B-B14F-4D97-AF65-F5344CB8AC3E}">
        <p14:creationId xmlns:p14="http://schemas.microsoft.com/office/powerpoint/2010/main" val="2874082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p:spPr>
        <p:txBody>
          <a:bodyPr/>
          <a:lstStyle/>
          <a:p>
            <a:r>
              <a:rPr lang="ru-RU" dirty="0"/>
              <a:t>3 признак </a:t>
            </a:r>
          </a:p>
        </p:txBody>
      </p:sp>
      <p:sp>
        <p:nvSpPr>
          <p:cNvPr id="3" name="Объект 2"/>
          <p:cNvSpPr>
            <a:spLocks noGrp="1"/>
          </p:cNvSpPr>
          <p:nvPr>
            <p:ph idx="1"/>
          </p:nvPr>
        </p:nvSpPr>
        <p:spPr/>
        <p:txBody>
          <a:bodyPr/>
          <a:lstStyle/>
          <a:p>
            <a:r>
              <a:rPr lang="ru-RU" sz="2800" b="1" dirty="0"/>
              <a:t>Наличие защитной нити. Такая нить есть на всех выпускающихся ныне купюрах, но её может не быть на некоторых купюрах старого образца (выпущенных до 2004 года). На всех купюрах нового образца указано «модификация 2004 года». Эта серебристая нить приобретает блеск при небольшом наклоне. Так, на купюре в 100 рублей нить просто блестит, на купюре в 500 рублей и выше — светится синим, красным и зеленым цветами. Причем нить хорошо «вшита» в бумагу, и очень тонкая, изображение в некоторых местах «наезжает» на нее.</a:t>
            </a:r>
          </a:p>
          <a:p>
            <a:endParaRPr lang="ru-RU" dirty="0"/>
          </a:p>
        </p:txBody>
      </p:sp>
    </p:spTree>
    <p:extLst>
      <p:ext uri="{BB962C8B-B14F-4D97-AF65-F5344CB8AC3E}">
        <p14:creationId xmlns:p14="http://schemas.microsoft.com/office/powerpoint/2010/main" val="2152811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p:spPr>
        <p:txBody>
          <a:bodyPr/>
          <a:lstStyle/>
          <a:p>
            <a:r>
              <a:rPr lang="ru-RU" dirty="0"/>
              <a:t>4 признак </a:t>
            </a:r>
          </a:p>
        </p:txBody>
      </p:sp>
      <p:sp>
        <p:nvSpPr>
          <p:cNvPr id="3" name="Объект 2"/>
          <p:cNvSpPr>
            <a:spLocks noGrp="1"/>
          </p:cNvSpPr>
          <p:nvPr>
            <p:ph idx="1"/>
          </p:nvPr>
        </p:nvSpPr>
        <p:spPr/>
        <p:txBody>
          <a:bodyPr>
            <a:normAutofit/>
          </a:bodyPr>
          <a:lstStyle/>
          <a:p>
            <a:r>
              <a:rPr lang="ru-RU" sz="4400" b="1" dirty="0"/>
              <a:t>Водяные знаки. Наверное, каждый про них слышал. Это изображения, которые видно только на просвет. Они есть абсолютно на всех купюрах. Если на вашей купюре их нет, то она поддельная.</a:t>
            </a:r>
          </a:p>
        </p:txBody>
      </p:sp>
    </p:spTree>
    <p:extLst>
      <p:ext uri="{BB962C8B-B14F-4D97-AF65-F5344CB8AC3E}">
        <p14:creationId xmlns:p14="http://schemas.microsoft.com/office/powerpoint/2010/main" val="4056478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p:spPr>
        <p:txBody>
          <a:bodyPr/>
          <a:lstStyle/>
          <a:p>
            <a:r>
              <a:rPr lang="ru-RU" dirty="0"/>
              <a:t>5 признак </a:t>
            </a:r>
          </a:p>
        </p:txBody>
      </p:sp>
      <p:sp>
        <p:nvSpPr>
          <p:cNvPr id="3" name="Объект 2"/>
          <p:cNvSpPr>
            <a:spLocks noGrp="1"/>
          </p:cNvSpPr>
          <p:nvPr>
            <p:ph idx="1"/>
          </p:nvPr>
        </p:nvSpPr>
        <p:spPr/>
        <p:txBody>
          <a:bodyPr>
            <a:normAutofit lnSpcReduction="10000"/>
          </a:bodyPr>
          <a:lstStyle/>
          <a:p>
            <a:r>
              <a:rPr lang="ru-RU" sz="3200" b="1" dirty="0"/>
              <a:t>Микроперфорация. Она есть на всех купюрах, начиная с купюр номиналом 100 рублей. Микроперфорации не было на купюрах до 2004 года, и вам могут попасться старые экземпляры. Однако абсолютно все пятитысячные купюры имеют микроперфорацию с момента выпуска. Микроперфорация всегда только гладкая на ощупь. У подделки она будет шероховатая с одной из сторон.</a:t>
            </a:r>
          </a:p>
        </p:txBody>
      </p:sp>
    </p:spTree>
    <p:extLst>
      <p:ext uri="{BB962C8B-B14F-4D97-AF65-F5344CB8AC3E}">
        <p14:creationId xmlns:p14="http://schemas.microsoft.com/office/powerpoint/2010/main" val="3663063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lumMod val="5000"/>
                  <a:lumOff val="95000"/>
                </a:schemeClr>
              </a:gs>
              <a:gs pos="44000">
                <a:schemeClr val="accent1">
                  <a:lumMod val="45000"/>
                  <a:lumOff val="55000"/>
                </a:schemeClr>
              </a:gs>
              <a:gs pos="100000">
                <a:schemeClr val="accent1">
                  <a:lumMod val="60000"/>
                  <a:lumOff val="40000"/>
                </a:schemeClr>
              </a:gs>
              <a:gs pos="100000">
                <a:schemeClr val="accent1">
                  <a:lumMod val="30000"/>
                  <a:lumOff val="70000"/>
                </a:schemeClr>
              </a:gs>
            </a:gsLst>
            <a:lin ang="5400000" scaled="1"/>
          </a:gradFill>
        </p:spPr>
        <p:txBody>
          <a:bodyPr/>
          <a:lstStyle/>
          <a:p>
            <a:r>
              <a:rPr lang="ru-RU" dirty="0"/>
              <a:t>6 признак </a:t>
            </a:r>
          </a:p>
        </p:txBody>
      </p:sp>
      <p:sp>
        <p:nvSpPr>
          <p:cNvPr id="3" name="Объект 2"/>
          <p:cNvSpPr>
            <a:spLocks noGrp="1"/>
          </p:cNvSpPr>
          <p:nvPr>
            <p:ph idx="1"/>
          </p:nvPr>
        </p:nvSpPr>
        <p:spPr/>
        <p:txBody>
          <a:bodyPr>
            <a:normAutofit/>
          </a:bodyPr>
          <a:lstStyle/>
          <a:p>
            <a:r>
              <a:rPr lang="ru-RU" sz="4000" b="1" dirty="0"/>
              <a:t>На купюре номиналом в 1000 рублей первым делом нужно обратить внимание на фиолетовый герб. При наклоне его цвет поменяется на зеленовато-коричневый. Этот элемент пока еще не поддается фальшивомонетчикам.</a:t>
            </a:r>
          </a:p>
        </p:txBody>
      </p:sp>
    </p:spTree>
    <p:extLst>
      <p:ext uri="{BB962C8B-B14F-4D97-AF65-F5344CB8AC3E}">
        <p14:creationId xmlns:p14="http://schemas.microsoft.com/office/powerpoint/2010/main" val="2779605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58" cy="252032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293" y="2520321"/>
            <a:ext cx="8950570" cy="4273719"/>
          </a:xfrm>
          <a:prstGeom prst="rect">
            <a:avLst/>
          </a:prstGeom>
          <a:ln>
            <a:noFill/>
          </a:ln>
          <a:effectLst>
            <a:softEdge rad="112500"/>
          </a:effectLst>
        </p:spPr>
      </p:pic>
    </p:spTree>
    <p:extLst>
      <p:ext uri="{BB962C8B-B14F-4D97-AF65-F5344CB8AC3E}">
        <p14:creationId xmlns:p14="http://schemas.microsoft.com/office/powerpoint/2010/main" val="243625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1391900" cy="1463040"/>
          </a:xfrm>
        </p:spPr>
        <p:txBody>
          <a:bodyPr>
            <a:normAutofit fontScale="90000"/>
          </a:bodyPr>
          <a:lstStyle/>
          <a:p>
            <a:pPr algn="l"/>
            <a:r>
              <a:rPr lang="ru-RU" dirty="0">
                <a:solidFill>
                  <a:schemeClr val="accent2">
                    <a:lumMod val="75000"/>
                  </a:schemeClr>
                </a:solidFill>
              </a:rPr>
              <a:t>Деньги - это специфический товар, который является универсальным эквивалентом стоимости других товаров или услуг.</a:t>
            </a:r>
          </a:p>
        </p:txBody>
      </p:sp>
      <p:pic>
        <p:nvPicPr>
          <p:cNvPr id="8" name="Рисунок 7"/>
          <p:cNvPicPr>
            <a:picLocks noGrp="1" noChangeAspect="1"/>
          </p:cNvPicPr>
          <p:nvPr>
            <p:ph type="pic" idx="1"/>
          </p:nvPr>
        </p:nvPicPr>
        <p:blipFill>
          <a:blip r:embed="rId2">
            <a:extLst>
              <a:ext uri="{28A0092B-C50C-407E-A947-70E740481C1C}">
                <a14:useLocalDpi xmlns:a14="http://schemas.microsoft.com/office/drawing/2010/main" val="0"/>
              </a:ext>
            </a:extLst>
          </a:blip>
          <a:srcRect t="26439" b="26439"/>
          <a:stretch>
            <a:fillRect/>
          </a:stretch>
        </p:blipFill>
        <p:spPr/>
      </p:pic>
    </p:spTree>
    <p:extLst>
      <p:ext uri="{BB962C8B-B14F-4D97-AF65-F5344CB8AC3E}">
        <p14:creationId xmlns:p14="http://schemas.microsoft.com/office/powerpoint/2010/main" val="4081262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66822"/>
          </a:xfrm>
          <a:prstGeom prst="rect">
            <a:avLst/>
          </a:prstGeom>
        </p:spPr>
      </p:pic>
    </p:spTree>
    <p:extLst>
      <p:ext uri="{BB962C8B-B14F-4D97-AF65-F5344CB8AC3E}">
        <p14:creationId xmlns:p14="http://schemas.microsoft.com/office/powerpoint/2010/main" val="3064422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FAA2CAB-636F-4AC7-95F8-C84AF223C58F}"/>
              </a:ext>
            </a:extLst>
          </p:cNvPr>
          <p:cNvSpPr/>
          <p:nvPr/>
        </p:nvSpPr>
        <p:spPr>
          <a:xfrm>
            <a:off x="4312397" y="410566"/>
            <a:ext cx="2839239" cy="923330"/>
          </a:xfrm>
          <a:prstGeom prst="rect">
            <a:avLst/>
          </a:prstGeom>
          <a:noFill/>
        </p:spPr>
        <p:txBody>
          <a:bodyPr wrap="none" lIns="91440" tIns="45720" rIns="91440" bIns="45720">
            <a:spAutoFit/>
          </a:bodyPr>
          <a:lstStyle/>
          <a:p>
            <a:pPr algn="ctr"/>
            <a:r>
              <a:rPr lang="ru-RU" sz="5400" b="0" cap="none" spc="0" dirty="0">
                <a:ln w="0"/>
                <a:solidFill>
                  <a:schemeClr val="tx1"/>
                </a:solidFill>
                <a:effectLst>
                  <a:outerShdw blurRad="38100" dist="19050" dir="2700000" algn="tl" rotWithShape="0">
                    <a:schemeClr val="dk1">
                      <a:alpha val="40000"/>
                    </a:schemeClr>
                  </a:outerShdw>
                </a:effectLst>
              </a:rPr>
              <a:t>Задание:</a:t>
            </a:r>
          </a:p>
        </p:txBody>
      </p:sp>
      <p:sp>
        <p:nvSpPr>
          <p:cNvPr id="3" name="TextBox 2">
            <a:extLst>
              <a:ext uri="{FF2B5EF4-FFF2-40B4-BE49-F238E27FC236}">
                <a16:creationId xmlns:a16="http://schemas.microsoft.com/office/drawing/2014/main" id="{81FB4D5E-B3C0-4341-A00C-792DF92B98D8}"/>
              </a:ext>
            </a:extLst>
          </p:cNvPr>
          <p:cNvSpPr txBox="1"/>
          <p:nvPr/>
        </p:nvSpPr>
        <p:spPr>
          <a:xfrm>
            <a:off x="1251751" y="1333896"/>
            <a:ext cx="9383697" cy="5847755"/>
          </a:xfrm>
          <a:prstGeom prst="rect">
            <a:avLst/>
          </a:prstGeom>
          <a:noFill/>
        </p:spPr>
        <p:txBody>
          <a:bodyPr wrap="square" rtlCol="0">
            <a:spAutoFit/>
          </a:bodyPr>
          <a:lstStyle/>
          <a:p>
            <a:r>
              <a:rPr lang="ru-RU" sz="3600" b="1" dirty="0">
                <a:solidFill>
                  <a:srgbClr val="C00000"/>
                </a:solidFill>
              </a:rPr>
              <a:t>Подготовить и представить сообщения на одну из тем:</a:t>
            </a:r>
          </a:p>
          <a:p>
            <a:pPr marL="742950" indent="-742950">
              <a:buFont typeface="+mj-lt"/>
              <a:buAutoNum type="arabicPeriod"/>
            </a:pPr>
            <a:r>
              <a:rPr lang="ru-RU" sz="3600" dirty="0"/>
              <a:t>Виды мошенничества в банке</a:t>
            </a:r>
          </a:p>
          <a:p>
            <a:pPr marL="742950" indent="-742950">
              <a:buFont typeface="+mj-lt"/>
              <a:buAutoNum type="arabicPeriod"/>
            </a:pPr>
            <a:r>
              <a:rPr lang="ru-RU" sz="3600" dirty="0"/>
              <a:t>Виды мошенничества в интернете</a:t>
            </a:r>
          </a:p>
          <a:p>
            <a:pPr marL="742950" indent="-742950">
              <a:buFont typeface="+mj-lt"/>
              <a:buAutoNum type="arabicPeriod"/>
            </a:pPr>
            <a:r>
              <a:rPr lang="ru-RU" sz="3600" dirty="0"/>
              <a:t>Виды мошенничества по телефону</a:t>
            </a:r>
          </a:p>
          <a:p>
            <a:pPr marL="742950" indent="-742950">
              <a:buFont typeface="+mj-lt"/>
              <a:buAutoNum type="arabicPeriod"/>
            </a:pPr>
            <a:r>
              <a:rPr lang="ru-RU" sz="3600" dirty="0"/>
              <a:t>Виды мошенничества с деньгами</a:t>
            </a:r>
          </a:p>
          <a:p>
            <a:pPr marL="742950" indent="-742950">
              <a:buFont typeface="+mj-lt"/>
              <a:buAutoNum type="arabicPeriod"/>
            </a:pPr>
            <a:r>
              <a:rPr lang="ru-RU" sz="3600" dirty="0"/>
              <a:t>Как себя обезопасить от финансового мошенничества (доклад или памятка)</a:t>
            </a:r>
          </a:p>
          <a:p>
            <a:r>
              <a:rPr lang="ru-RU" sz="3600" dirty="0">
                <a:solidFill>
                  <a:srgbClr val="FF0000"/>
                </a:solidFill>
              </a:rPr>
              <a:t>Сообщение можно сдать письменно в тетради или в электронном формате</a:t>
            </a:r>
          </a:p>
          <a:p>
            <a:endParaRPr lang="ru-RU" sz="1400" dirty="0"/>
          </a:p>
        </p:txBody>
      </p:sp>
    </p:spTree>
    <p:extLst>
      <p:ext uri="{BB962C8B-B14F-4D97-AF65-F5344CB8AC3E}">
        <p14:creationId xmlns:p14="http://schemas.microsoft.com/office/powerpoint/2010/main" val="278578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1061700" cy="1463040"/>
          </a:xfrm>
        </p:spPr>
        <p:txBody>
          <a:bodyPr>
            <a:normAutofit fontScale="90000"/>
          </a:bodyPr>
          <a:lstStyle/>
          <a:p>
            <a:pPr algn="l"/>
            <a:r>
              <a:rPr lang="ru-RU" dirty="0">
                <a:solidFill>
                  <a:schemeClr val="accent2">
                    <a:lumMod val="75000"/>
                  </a:schemeClr>
                </a:solidFill>
              </a:rPr>
              <a:t>Деньги - это инструмент управления жизнью отдельного человека и общества в целом. </a:t>
            </a:r>
          </a:p>
        </p:txBody>
      </p:sp>
      <p:pic>
        <p:nvPicPr>
          <p:cNvPr id="9" name="Рисунок 8"/>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Tree>
    <p:extLst>
      <p:ext uri="{BB962C8B-B14F-4D97-AF65-F5344CB8AC3E}">
        <p14:creationId xmlns:p14="http://schemas.microsoft.com/office/powerpoint/2010/main" val="217508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526" y="5087138"/>
            <a:ext cx="11137900" cy="1463040"/>
          </a:xfrm>
        </p:spPr>
        <p:txBody>
          <a:bodyPr>
            <a:normAutofit fontScale="90000"/>
          </a:bodyPr>
          <a:lstStyle/>
          <a:p>
            <a:pPr algn="l"/>
            <a:r>
              <a:rPr lang="ru-RU" dirty="0">
                <a:solidFill>
                  <a:schemeClr val="accent2">
                    <a:lumMod val="75000"/>
                  </a:schemeClr>
                </a:solidFill>
              </a:rPr>
              <a:t>Деньги - это один из ускорителей экономического прогресса современного общества с точки зрения экономики.</a:t>
            </a:r>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Tree>
    <p:extLst>
      <p:ext uri="{BB962C8B-B14F-4D97-AF65-F5344CB8AC3E}">
        <p14:creationId xmlns:p14="http://schemas.microsoft.com/office/powerpoint/2010/main" val="127724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05400"/>
            <a:ext cx="11239500" cy="1317778"/>
          </a:xfrm>
        </p:spPr>
        <p:txBody>
          <a:bodyPr>
            <a:normAutofit fontScale="90000"/>
          </a:bodyPr>
          <a:lstStyle/>
          <a:p>
            <a:pPr algn="l"/>
            <a:r>
              <a:rPr lang="ru-RU" dirty="0">
                <a:solidFill>
                  <a:schemeClr val="accent2">
                    <a:lumMod val="75000"/>
                  </a:schemeClr>
                </a:solidFill>
              </a:rPr>
              <a:t>Деньги - это металлические монеты и бумажные знаки, являющиеся мерой стоимости товаров и средством платежа.</a:t>
            </a: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Tree>
    <p:extLst>
      <p:ext uri="{BB962C8B-B14F-4D97-AF65-F5344CB8AC3E}">
        <p14:creationId xmlns:p14="http://schemas.microsoft.com/office/powerpoint/2010/main" val="197414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10896600" cy="1463040"/>
          </a:xfrm>
        </p:spPr>
        <p:txBody>
          <a:bodyPr>
            <a:normAutofit fontScale="90000"/>
          </a:bodyPr>
          <a:lstStyle/>
          <a:p>
            <a:pPr algn="l"/>
            <a:r>
              <a:rPr lang="ru-RU" u="sng" dirty="0">
                <a:solidFill>
                  <a:schemeClr val="accent2">
                    <a:lumMod val="75000"/>
                  </a:schemeClr>
                </a:solidFill>
              </a:rPr>
              <a:t>Деньги - это средство оплаты товаров и услуг, средство измерения стоимости, а также средство сохранения стоимости.</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4985" b="24985"/>
          <a:stretch>
            <a:fillRect/>
          </a:stretch>
        </p:blipFill>
        <p:spPr/>
      </p:pic>
    </p:spTree>
    <p:extLst>
      <p:ext uri="{BB962C8B-B14F-4D97-AF65-F5344CB8AC3E}">
        <p14:creationId xmlns:p14="http://schemas.microsoft.com/office/powerpoint/2010/main" val="2800792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TM03457444[[fn=Основа]]</Template>
  <TotalTime>274</TotalTime>
  <Words>1237</Words>
  <Application>Microsoft Office PowerPoint</Application>
  <PresentationFormat>Широкоэкранный</PresentationFormat>
  <Paragraphs>82</Paragraphs>
  <Slides>51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51</vt:i4>
      </vt:variant>
    </vt:vector>
  </HeadingPairs>
  <TitlesOfParts>
    <vt:vector size="58" baseType="lpstr">
      <vt:lpstr>Arial</vt:lpstr>
      <vt:lpstr>Arial</vt:lpstr>
      <vt:lpstr>Calibri</vt:lpstr>
      <vt:lpstr>Tw Cen MT</vt:lpstr>
      <vt:lpstr>Tw Cen MT Condensed</vt:lpstr>
      <vt:lpstr>Wingdings 3</vt:lpstr>
      <vt:lpstr>Интеграл</vt:lpstr>
      <vt:lpstr>Понятие денег и их     роль в экономике </vt:lpstr>
      <vt:lpstr>Презентация PowerPoint</vt:lpstr>
      <vt:lpstr>Существует множество понятий , что такое «деньги» , Рассмотрим несколько из них:</vt:lpstr>
      <vt:lpstr>Деньги - это средство, служащее всеобщим эквивалентом, пользуясь которым можно    выразить стоимость любого объекта, всеобщее орудие обмена.</vt:lpstr>
      <vt:lpstr>Деньги - это специфический товар, который является универсальным эквивалентом стоимости других товаров или услуг.</vt:lpstr>
      <vt:lpstr>Деньги - это инструмент управления жизнью отдельного человека и общества в целом. </vt:lpstr>
      <vt:lpstr>Деньги - это один из ускорителей экономического прогресса современного общества с точки зрения экономики.</vt:lpstr>
      <vt:lpstr>Деньги - это металлические монеты и бумажные знаки, являющиеся мерой стоимости товаров и средством платежа.</vt:lpstr>
      <vt:lpstr>Деньги - это средство оплаты товаров и услуг, средство измерения стоимости, а также средство сохранения стоимости.</vt:lpstr>
      <vt:lpstr>Презентация PowerPoint</vt:lpstr>
      <vt:lpstr>Презентация PowerPoint</vt:lpstr>
      <vt:lpstr>Презентация PowerPoint</vt:lpstr>
      <vt:lpstr>Презентация PowerPoint</vt:lpstr>
      <vt:lpstr>История денег </vt:lpstr>
      <vt:lpstr>До появления денег  был бартер – прямой безденежный обмен товарами. </vt:lpstr>
      <vt:lpstr>На островах Океании и у ряда племен индейцев южной Америки деньгами служили ракушки и жемчужины. </vt:lpstr>
      <vt:lpstr>В новой Зеландии в качестве денег использовались камни с отверстиями в середине </vt:lpstr>
      <vt:lpstr>На Руси помимо всего прочего могли использоваться соляные бруски </vt:lpstr>
      <vt:lpstr>Во многих странах в качестве денег использовать скот , меха и шкуры животных </vt:lpstr>
      <vt:lpstr>Позднее в качестве денег стали использовать бруски , слитки , обрубки из металлов</vt:lpstr>
      <vt:lpstr>Презентация PowerPoint</vt:lpstr>
      <vt:lpstr>Пять функций денег </vt:lpstr>
      <vt:lpstr>1. Мера стоимости . </vt:lpstr>
      <vt:lpstr>2.Средство обращения. </vt:lpstr>
      <vt:lpstr>3.Средство платежа. </vt:lpstr>
      <vt:lpstr>4.Средство накопления и сбережения </vt:lpstr>
      <vt:lpstr>5.Функция мировых денег . </vt:lpstr>
      <vt:lpstr>Виды денег  </vt:lpstr>
      <vt:lpstr>I. Полноценные деньги </vt:lpstr>
      <vt:lpstr>1.Товарные  деньги. </vt:lpstr>
      <vt:lpstr>2.Металлические деньги . </vt:lpstr>
      <vt:lpstr>II . Неполноценные деньги. </vt:lpstr>
      <vt:lpstr>1. Бумажные деньги. </vt:lpstr>
      <vt:lpstr>2.Кредитные деньги. </vt:lpstr>
      <vt:lpstr>Презентация PowerPoint</vt:lpstr>
      <vt:lpstr>3. Электронные деньги. </vt:lpstr>
      <vt:lpstr>Презентация PowerPoint</vt:lpstr>
      <vt:lpstr>Презентация PowerPoint</vt:lpstr>
      <vt:lpstr>Презентация PowerPoint</vt:lpstr>
      <vt:lpstr> как отличить фальшивые деньги </vt:lpstr>
      <vt:lpstr>В нашей стране достаточно «популярным» преступлением является фальшивомонетничество. И хотя государство придумывает все новые способы защиты денег от подделки, преступники тоже не дремлют и совершенствуют мастерство. Поэтому от попадания в личный кошелек фальшивых денег не застрахован никто.</vt:lpstr>
      <vt:lpstr>Даже если вы самый законопослушный гражданин, неосознанная попытка расплатиться подделкой грозит неприятными последствиями.</vt:lpstr>
      <vt:lpstr>1 признак</vt:lpstr>
      <vt:lpstr>2 признак </vt:lpstr>
      <vt:lpstr>3 признак </vt:lpstr>
      <vt:lpstr>4 признак </vt:lpstr>
      <vt:lpstr>5 признак </vt:lpstr>
      <vt:lpstr>6 признак </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Понятие денег и их     роль в экономике</dc:title>
  <dc:creator>RePack by Diakov</dc:creator>
  <cp:lastModifiedBy>Lenovo</cp:lastModifiedBy>
  <cp:revision>31</cp:revision>
  <dcterms:created xsi:type="dcterms:W3CDTF">2014-12-15T12:00:48Z</dcterms:created>
  <dcterms:modified xsi:type="dcterms:W3CDTF">2020-03-19T06:31:58Z</dcterms:modified>
</cp:coreProperties>
</file>