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976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9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11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0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5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85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4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1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7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2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59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0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4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2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2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4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1891C8-B244-4B98-A380-CC8131F6FB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281FA8-317C-4198-ACE8-811B43FDC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0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5D7F9C-A3A3-40A8-BDCE-8FE88DE22942}"/>
              </a:ext>
            </a:extLst>
          </p:cNvPr>
          <p:cNvSpPr/>
          <p:nvPr/>
        </p:nvSpPr>
        <p:spPr>
          <a:xfrm>
            <a:off x="2008138" y="802633"/>
            <a:ext cx="797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Разработка бизнес-плана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DF90F6-745F-49A7-87D5-28A0C3DA6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1" y="2027276"/>
            <a:ext cx="4139682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4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62DC74-7944-4DBC-8A8E-555C70D3BB44}"/>
              </a:ext>
            </a:extLst>
          </p:cNvPr>
          <p:cNvSpPr/>
          <p:nvPr/>
        </p:nvSpPr>
        <p:spPr>
          <a:xfrm>
            <a:off x="2329543" y="2054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/>
              <a:t>План производства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2CF859-1E47-4501-8628-08814BFE85D5}"/>
              </a:ext>
            </a:extLst>
          </p:cNvPr>
          <p:cNvSpPr/>
          <p:nvPr/>
        </p:nvSpPr>
        <p:spPr>
          <a:xfrm>
            <a:off x="1699726" y="967530"/>
            <a:ext cx="87925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требуемая производственная мощность; 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подробное толкование технологического процесса;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детальное описание операций, поручаемых субподрядчикам;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необходимое оборудование, его характеристики, стоимость и способ закупки или аренды; 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субподрядчики; 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необходимая площадь под производство; 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сырье, ресурсы.</a:t>
            </a:r>
          </a:p>
          <a:p>
            <a:pPr marL="514350" indent="-514350">
              <a:buFont typeface="+mj-lt"/>
              <a:buAutoNum type="romanU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5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1B326C-D197-46FE-A4FC-882CE994DD11}"/>
              </a:ext>
            </a:extLst>
          </p:cNvPr>
          <p:cNvSpPr/>
          <p:nvPr/>
        </p:nvSpPr>
        <p:spPr>
          <a:xfrm>
            <a:off x="2730759" y="1868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/>
              <a:t>Организационный план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0CE2E5-4611-46DD-81EA-5F3604E6CB7B}"/>
              </a:ext>
            </a:extLst>
          </p:cNvPr>
          <p:cNvSpPr/>
          <p:nvPr/>
        </p:nvSpPr>
        <p:spPr>
          <a:xfrm>
            <a:off x="1032588" y="833145"/>
            <a:ext cx="96323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организационно-правовой формы (ИП, ОАО, товарищество и другие);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оргуправления, отражающая структуру в форме схемы, положений и инструкций, связи и зависимости подразделений;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учредители, их описание и данные;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руководящий состав;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персоналом;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снабжение системы управления необходимыми материально-техническими ресурсами; местонахождение компании.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28916E-E573-411B-A2E7-29A4BE1A0695}"/>
              </a:ext>
            </a:extLst>
          </p:cNvPr>
          <p:cNvSpPr/>
          <p:nvPr/>
        </p:nvSpPr>
        <p:spPr>
          <a:xfrm>
            <a:off x="2553477" y="3081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/>
              <a:t>Финансовый план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B715CD-4C4A-4E95-B441-FDD0A62FBC4F}"/>
              </a:ext>
            </a:extLst>
          </p:cNvPr>
          <p:cNvSpPr/>
          <p:nvPr/>
        </p:nvSpPr>
        <p:spPr>
          <a:xfrm>
            <a:off x="2264229" y="143362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платящиеся налоги и их процентные ставки;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формирования капитала (собственные средства, кредиты выпуска акций и др.);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отчётный план прибылей и убытков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окупаемости инвестиций</a:t>
            </a:r>
          </a:p>
          <a:p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73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FE05E0-30A9-4DD3-BB89-85F87ED19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79" y="213340"/>
            <a:ext cx="8704684" cy="61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0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AB6663-E5BB-46BC-A3CB-3E4F66F176B1}"/>
              </a:ext>
            </a:extLst>
          </p:cNvPr>
          <p:cNvSpPr/>
          <p:nvPr/>
        </p:nvSpPr>
        <p:spPr>
          <a:xfrm>
            <a:off x="2133599" y="30811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Анализ рисков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E26929-170A-4C2C-A5A6-271D0AB202EA}"/>
              </a:ext>
            </a:extLst>
          </p:cNvPr>
          <p:cNvSpPr/>
          <p:nvPr/>
        </p:nvSpPr>
        <p:spPr>
          <a:xfrm>
            <a:off x="1396481" y="1453744"/>
            <a:ext cx="89604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всех потенциальных проблем;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методик и инструментов, предупреждающих, ликвидирующих или минимизирующих риски;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поведения компании при возникновении событий, не способствующих её развитию;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обоснование малой вероятности проявления подобных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30335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64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159A72-6DD4-4C11-8128-174EB4EC0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19" y="125316"/>
            <a:ext cx="7996334" cy="66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6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45CEC7-6CFA-4175-A648-91F56259294B}"/>
              </a:ext>
            </a:extLst>
          </p:cNvPr>
          <p:cNvSpPr/>
          <p:nvPr/>
        </p:nvSpPr>
        <p:spPr>
          <a:xfrm>
            <a:off x="2170924" y="20547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/>
              <a:t>Титульный лист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EDEE67-BA43-4480-B2EF-B10A1F5A9C1E}"/>
              </a:ext>
            </a:extLst>
          </p:cNvPr>
          <p:cNvSpPr/>
          <p:nvPr/>
        </p:nvSpPr>
        <p:spPr>
          <a:xfrm>
            <a:off x="2450841" y="1092770"/>
            <a:ext cx="694508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организации, где планируется реализация проекта, с указанием телефонов, адресов и других контактных данных;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вышеуказанной организации;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(команда или руководитель) бизнес-плана;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составления документа;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вынесение на первый лист самых значимых показателей финансовых расчетов по проекту.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24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4195D2-B2DB-4B3A-9E91-E66FFDB451D7}"/>
              </a:ext>
            </a:extLst>
          </p:cNvPr>
          <p:cNvSpPr/>
          <p:nvPr/>
        </p:nvSpPr>
        <p:spPr>
          <a:xfrm>
            <a:off x="2357535" y="1868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Краткое резюме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4764FD-AD72-4651-AA69-F0F50B896B4E}"/>
              </a:ext>
            </a:extLst>
          </p:cNvPr>
          <p:cNvSpPr/>
          <p:nvPr/>
        </p:nvSpPr>
        <p:spPr>
          <a:xfrm>
            <a:off x="510074" y="982176"/>
            <a:ext cx="79434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продукт предприятие планирует реализовывать?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захочет купить этот продукт?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планируется объем продаж (производства) на первый год функционирования компании?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при этом будет выручка?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Сколько в сумме составляют затраты по проекту?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будет формироваться предприятие по организационно-правовой форме?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Какое количество рабочих планируется привлечь?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Каков необходим объем капитальных вложений на реализацию проекта? Какие источники финансирования данного проекта?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FE8B3D-632A-44C6-AFDD-AA6CBF5AE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27" y="1506894"/>
            <a:ext cx="3657599" cy="2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0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AA11A7-B077-4151-8DA2-49BE793F2581}"/>
              </a:ext>
            </a:extLst>
          </p:cNvPr>
          <p:cNvSpPr/>
          <p:nvPr/>
        </p:nvSpPr>
        <p:spPr>
          <a:xfrm>
            <a:off x="1959429" y="421538"/>
            <a:ext cx="7931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Вот какие параметры для описания сил или слабостей можно использовать: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5435E9-7A60-4A4E-93A3-382AEAF991E1}"/>
              </a:ext>
            </a:extLst>
          </p:cNvPr>
          <p:cNvSpPr/>
          <p:nvPr/>
        </p:nvSpPr>
        <p:spPr>
          <a:xfrm>
            <a:off x="1853681" y="1252535"/>
            <a:ext cx="8036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высокотехнологичное производство;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и обслуживание после продаж;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многофункциональность продукта (не затрагивая конкретные его свойства);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квалификации и профессионализма работников;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технического оснащения предприятия.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2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1B9286-F37C-42C2-A48D-AAAD97B35EB4}"/>
              </a:ext>
            </a:extLst>
          </p:cNvPr>
          <p:cNvSpPr/>
          <p:nvPr/>
        </p:nvSpPr>
        <p:spPr>
          <a:xfrm>
            <a:off x="1567543" y="262919"/>
            <a:ext cx="8621486" cy="950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К внешним факторам («возможности» и «угрозы») можно отнести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AA3BAE-1C7D-4730-A437-D208A9793A9A}"/>
              </a:ext>
            </a:extLst>
          </p:cNvPr>
          <p:cNvSpPr/>
          <p:nvPr/>
        </p:nvSpPr>
        <p:spPr>
          <a:xfrm>
            <a:off x="1918995" y="1212981"/>
            <a:ext cx="82700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темпы рыночного роста;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конкуренции;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обстановка в регионе, стране;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законодательства,государственная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платежеспособности потребителя.</a:t>
            </a:r>
          </a:p>
        </p:txBody>
      </p:sp>
    </p:spTree>
    <p:extLst>
      <p:ext uri="{BB962C8B-B14F-4D97-AF65-F5344CB8AC3E}">
        <p14:creationId xmlns:p14="http://schemas.microsoft.com/office/powerpoint/2010/main" val="148731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CDEFE3-E9D1-42C6-913C-FC3942B33E19}"/>
              </a:ext>
            </a:extLst>
          </p:cNvPr>
          <p:cNvSpPr/>
          <p:nvPr/>
        </p:nvSpPr>
        <p:spPr>
          <a:xfrm>
            <a:off x="2469502" y="1214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/>
              <a:t>Сущность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A0A7F3-6FD3-4246-95B0-050064A7B19A}"/>
              </a:ext>
            </a:extLst>
          </p:cNvPr>
          <p:cNvSpPr/>
          <p:nvPr/>
        </p:nvSpPr>
        <p:spPr>
          <a:xfrm>
            <a:off x="1237861" y="1023964"/>
            <a:ext cx="1029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первостепенные цели;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целевого потребительского сегмента;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результативные факторы рыночного успеха;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детализированное представление изделия, характеристики которого обязаны быть в рамках определенного выше сегмента рынка;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разработки изделия (если производство запущено), патентная и авторская чистота;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организации;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стоимость проекта, с указанием графика финансирования по периодам и суммам вложений;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требуемые расходы начального периода на маркетинговую кампанию и формирование слаженной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оргструктуры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413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6FEDFE-A82A-4E26-9FA3-8DD93734AFFC}"/>
              </a:ext>
            </a:extLst>
          </p:cNvPr>
          <p:cNvSpPr/>
          <p:nvPr/>
        </p:nvSpPr>
        <p:spPr>
          <a:xfrm>
            <a:off x="2357535" y="2614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/>
              <a:t>Маркетинговый план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F11B2A-70D6-4BA3-9C38-FCD99E9E5D97}"/>
              </a:ext>
            </a:extLst>
          </p:cNvPr>
          <p:cNvSpPr/>
          <p:nvPr/>
        </p:nvSpPr>
        <p:spPr>
          <a:xfrm>
            <a:off x="1723053" y="1766605"/>
            <a:ext cx="79248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это стратегия, совокупность последовательных и/или одновременных шагов, создающаяся для привлечения потребителей и эффективной отдачи с их стороны.</a:t>
            </a:r>
          </a:p>
        </p:txBody>
      </p:sp>
    </p:spTree>
    <p:extLst>
      <p:ext uri="{BB962C8B-B14F-4D97-AF65-F5344CB8AC3E}">
        <p14:creationId xmlns:p14="http://schemas.microsoft.com/office/powerpoint/2010/main" val="335457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574D72-EF2B-4CD2-A6D2-7471AA58769D}"/>
              </a:ext>
            </a:extLst>
          </p:cNvPr>
          <p:cNvSpPr/>
          <p:nvPr/>
        </p:nvSpPr>
        <p:spPr>
          <a:xfrm>
            <a:off x="1676398" y="806440"/>
            <a:ext cx="9063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проработанная система комплексного исследования и анализа рынка;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планируемый объем реализации товара (услуги) и его ассортимент, расписанные по временным периодам до момента выхода предприятия на полные мощности;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усовершенствования продукции;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описание упаковки продукта и ценовой политики;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закупок и сбыта;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рекламная стратегия – четко сформулированная и понятная;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сервисного обслуживания;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осуществлением маркетинг-стратегии.</a:t>
            </a:r>
          </a:p>
        </p:txBody>
      </p:sp>
    </p:spTree>
    <p:extLst>
      <p:ext uri="{BB962C8B-B14F-4D97-AF65-F5344CB8AC3E}">
        <p14:creationId xmlns:p14="http://schemas.microsoft.com/office/powerpoint/2010/main" val="2357536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56</TotalTime>
  <Words>539</Words>
  <Application>Microsoft Office PowerPoint</Application>
  <PresentationFormat>Широкоэкранный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Impact</vt:lpstr>
      <vt:lpstr>Times New Roman</vt:lpstr>
      <vt:lpstr>Wingdings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 Lenovo</dc:creator>
  <cp:lastModifiedBy>Lenovo</cp:lastModifiedBy>
  <cp:revision>5</cp:revision>
  <dcterms:created xsi:type="dcterms:W3CDTF">2019-02-26T09:44:31Z</dcterms:created>
  <dcterms:modified xsi:type="dcterms:W3CDTF">2020-05-20T02:25:14Z</dcterms:modified>
</cp:coreProperties>
</file>