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7" r:id="rId4"/>
    <p:sldId id="265" r:id="rId5"/>
    <p:sldId id="259" r:id="rId6"/>
    <p:sldId id="260" r:id="rId7"/>
    <p:sldId id="261" r:id="rId8"/>
    <p:sldId id="266" r:id="rId9"/>
    <p:sldId id="268" r:id="rId10"/>
    <p:sldId id="269" r:id="rId11"/>
    <p:sldId id="270" r:id="rId12"/>
    <p:sldId id="271" r:id="rId13"/>
    <p:sldId id="264" r:id="rId14"/>
    <p:sldId id="272" r:id="rId15"/>
    <p:sldId id="267" r:id="rId16"/>
    <p:sldId id="273" r:id="rId17"/>
    <p:sldId id="274" r:id="rId18"/>
    <p:sldId id="275" r:id="rId19"/>
    <p:sldId id="276" r:id="rId20"/>
    <p:sldId id="277" r:id="rId21"/>
    <p:sldId id="262" r:id="rId22"/>
    <p:sldId id="263" r:id="rId23"/>
    <p:sldId id="258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1" r:id="rId36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84E5-1C3B-4323-9A02-3D803F3D548D}" type="datetimeFigureOut">
              <a:rPr lang="be-BY" smtClean="0"/>
              <a:t>20.04.20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51B2-5985-42EA-B407-393E1B8CCE9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66799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84E5-1C3B-4323-9A02-3D803F3D548D}" type="datetimeFigureOut">
              <a:rPr lang="be-BY" smtClean="0"/>
              <a:t>20.04.20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51B2-5985-42EA-B407-393E1B8CCE9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2477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84E5-1C3B-4323-9A02-3D803F3D548D}" type="datetimeFigureOut">
              <a:rPr lang="be-BY" smtClean="0"/>
              <a:t>20.04.20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51B2-5985-42EA-B407-393E1B8CCE9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89208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84E5-1C3B-4323-9A02-3D803F3D548D}" type="datetimeFigureOut">
              <a:rPr lang="be-BY" smtClean="0"/>
              <a:t>20.04.20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51B2-5985-42EA-B407-393E1B8CCE9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53829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84E5-1C3B-4323-9A02-3D803F3D548D}" type="datetimeFigureOut">
              <a:rPr lang="be-BY" smtClean="0"/>
              <a:t>20.04.20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51B2-5985-42EA-B407-393E1B8CCE9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80127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84E5-1C3B-4323-9A02-3D803F3D548D}" type="datetimeFigureOut">
              <a:rPr lang="be-BY" smtClean="0"/>
              <a:t>20.04.20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51B2-5985-42EA-B407-393E1B8CCE9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72585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84E5-1C3B-4323-9A02-3D803F3D548D}" type="datetimeFigureOut">
              <a:rPr lang="be-BY" smtClean="0"/>
              <a:t>20.04.20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51B2-5985-42EA-B407-393E1B8CCE9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47656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84E5-1C3B-4323-9A02-3D803F3D548D}" type="datetimeFigureOut">
              <a:rPr lang="be-BY" smtClean="0"/>
              <a:t>20.04.20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51B2-5985-42EA-B407-393E1B8CCE9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69179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84E5-1C3B-4323-9A02-3D803F3D548D}" type="datetimeFigureOut">
              <a:rPr lang="be-BY" smtClean="0"/>
              <a:t>20.04.20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51B2-5985-42EA-B407-393E1B8CCE9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39565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84E5-1C3B-4323-9A02-3D803F3D548D}" type="datetimeFigureOut">
              <a:rPr lang="be-BY" smtClean="0"/>
              <a:t>20.04.20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51B2-5985-42EA-B407-393E1B8CCE9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07166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84E5-1C3B-4323-9A02-3D803F3D548D}" type="datetimeFigureOut">
              <a:rPr lang="be-BY" smtClean="0"/>
              <a:t>20.04.20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51B2-5985-42EA-B407-393E1B8CCE9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31520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A84E5-1C3B-4323-9A02-3D803F3D548D}" type="datetimeFigureOut">
              <a:rPr lang="be-BY" smtClean="0"/>
              <a:t>20.04.20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751B2-5985-42EA-B407-393E1B8CCE9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10452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jpeg"/><Relationship Id="rId5" Type="http://schemas.openxmlformats.org/officeDocument/2006/relationships/image" Target="../media/image25.gif"/><Relationship Id="rId10" Type="http://schemas.microsoft.com/office/2007/relationships/hdphoto" Target="../media/hdphoto14.wdp"/><Relationship Id="rId4" Type="http://schemas.microsoft.com/office/2007/relationships/hdphoto" Target="../media/hdphoto12.wdp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15.wdp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6.wdp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7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3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politrus.ru/wp-content/uploads/2013/08/%D0%B5%D0%B2%D1%80%D0%B0%D0%B7%D0%B8%D0%B9%D1%81%D0%BA%D0%B8%D0%B9-%D1%81%D0%BE%D1%8E%D0%B7-460x29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6" t="690" r="25" b="35063"/>
          <a:stretch/>
        </p:blipFill>
        <p:spPr bwMode="auto">
          <a:xfrm>
            <a:off x="1100868" y="2882432"/>
            <a:ext cx="7560840" cy="2898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052736"/>
            <a:ext cx="6696744" cy="1800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e-BY" dirty="0">
                <a:effectLst/>
              </a:rPr>
              <a:t> </a:t>
            </a:r>
            <a:r>
              <a:rPr lang="be-BY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1746"/>
                </a:solidFill>
                <a:effectLst/>
              </a:rPr>
              <a:t>Международная </a:t>
            </a:r>
          </a:p>
          <a:p>
            <a:pPr algn="ctr"/>
            <a:r>
              <a:rPr lang="be-BY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1746"/>
                </a:solidFill>
                <a:effectLst/>
              </a:rPr>
              <a:t>экономическая </a:t>
            </a:r>
          </a:p>
          <a:p>
            <a:pPr algn="ctr"/>
            <a:r>
              <a:rPr lang="be-BY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1746"/>
                </a:solidFill>
                <a:effectLst/>
              </a:rPr>
              <a:t>интеграция</a:t>
            </a:r>
            <a:endParaRPr lang="be-BY" sz="3200" dirty="0">
              <a:solidFill>
                <a:srgbClr val="00174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854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173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 </a:t>
            </a:r>
            <a:r>
              <a:rPr lang="ru-RU" sz="2400" b="1" u="sng" dirty="0">
                <a:solidFill>
                  <a:srgbClr val="0070C0"/>
                </a:solidFill>
              </a:rPr>
              <a:t>Основными преимуществами</a:t>
            </a:r>
            <a:r>
              <a:rPr lang="ru-RU" sz="2400" b="1" dirty="0"/>
              <a:t>  </a:t>
            </a:r>
          </a:p>
          <a:p>
            <a:pPr algn="just"/>
            <a:r>
              <a:rPr lang="ru-RU" sz="2400" b="1" dirty="0"/>
              <a:t>международной экономической интеграции являются:</a:t>
            </a:r>
          </a:p>
        </p:txBody>
      </p:sp>
      <p:sp>
        <p:nvSpPr>
          <p:cNvPr id="4" name="AutoShape 4" descr="https://gau.mmcpenza.ru/sites/default/files/images/regions/wk_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3" name="TextBox 2"/>
          <p:cNvSpPr txBox="1"/>
          <p:nvPr/>
        </p:nvSpPr>
        <p:spPr>
          <a:xfrm>
            <a:off x="1043608" y="1124744"/>
            <a:ext cx="7632848" cy="1200329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возможность производить и продавать товары и услуги в большем объёме в расчёте на более широкий рынок потребления всего интеграционного объединения;</a:t>
            </a:r>
            <a:endParaRPr lang="be-BY" dirty="0"/>
          </a:p>
        </p:txBody>
      </p:sp>
      <p:pic>
        <p:nvPicPr>
          <p:cNvPr id="10242" name="Picture 2" descr="http://westschool.uz/westschool/images/services-845x3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804862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00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173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 </a:t>
            </a:r>
            <a:r>
              <a:rPr lang="ru-RU" sz="2400" b="1" u="sng" dirty="0">
                <a:solidFill>
                  <a:srgbClr val="0070C0"/>
                </a:solidFill>
              </a:rPr>
              <a:t>Основными преимуществами</a:t>
            </a:r>
            <a:r>
              <a:rPr lang="ru-RU" sz="2400" b="1" dirty="0"/>
              <a:t>  </a:t>
            </a:r>
          </a:p>
          <a:p>
            <a:pPr algn="just"/>
            <a:r>
              <a:rPr lang="ru-RU" sz="2400" b="1" dirty="0"/>
              <a:t>международной экономической интеграции являются:</a:t>
            </a:r>
          </a:p>
        </p:txBody>
      </p:sp>
      <p:sp>
        <p:nvSpPr>
          <p:cNvPr id="4" name="AutoShape 4" descr="https://gau.mmcpenza.ru/sites/default/files/images/regions/wk_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3" name="TextBox 2"/>
          <p:cNvSpPr txBox="1"/>
          <p:nvPr/>
        </p:nvSpPr>
        <p:spPr>
          <a:xfrm>
            <a:off x="1115616" y="1412776"/>
            <a:ext cx="7272808" cy="1200329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создание более выгодных условий торговли </a:t>
            </a:r>
          </a:p>
          <a:p>
            <a:pPr algn="ctr"/>
            <a:r>
              <a:rPr lang="ru-RU" sz="2400" b="1" dirty="0"/>
              <a:t>между странами­ участниками по сравнению                             с другими государствами;</a:t>
            </a:r>
            <a:endParaRPr lang="be-BY" dirty="0"/>
          </a:p>
        </p:txBody>
      </p:sp>
      <p:pic>
        <p:nvPicPr>
          <p:cNvPr id="9218" name="Picture 2" descr="http://www.capital.ua/uploads/news/2013/09/19/5a4d0127bf8067866a4be075939b1a577b27863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8064896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087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173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 </a:t>
            </a:r>
            <a:r>
              <a:rPr lang="ru-RU" sz="2400" b="1" u="sng" dirty="0">
                <a:solidFill>
                  <a:srgbClr val="0070C0"/>
                </a:solidFill>
              </a:rPr>
              <a:t>Основными преимуществами</a:t>
            </a:r>
            <a:r>
              <a:rPr lang="ru-RU" sz="2400" b="1" dirty="0"/>
              <a:t>  </a:t>
            </a:r>
          </a:p>
          <a:p>
            <a:pPr algn="just"/>
            <a:r>
              <a:rPr lang="ru-RU" sz="2400" b="1" dirty="0"/>
              <a:t>международной экономической интеграции являются:</a:t>
            </a:r>
          </a:p>
        </p:txBody>
      </p:sp>
      <p:sp>
        <p:nvSpPr>
          <p:cNvPr id="4" name="AutoShape 4" descr="https://gau.mmcpenza.ru/sites/default/files/images/regions/wk_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3" name="TextBox 2"/>
          <p:cNvSpPr txBox="1"/>
          <p:nvPr/>
        </p:nvSpPr>
        <p:spPr>
          <a:xfrm>
            <a:off x="1007604" y="1484784"/>
            <a:ext cx="7632848" cy="1200329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возможность совместно решать социальные проблемы (напри­мер, проблему безработицы) за счёт трудоустройства рабочей силы внутри объединения.</a:t>
            </a:r>
            <a:endParaRPr lang="be-BY" dirty="0"/>
          </a:p>
        </p:txBody>
      </p:sp>
      <p:pic>
        <p:nvPicPr>
          <p:cNvPr id="8194" name="Picture 2" descr="https://cdn2.hubspot.net/hub/493941/file-2671098011-jpg/blog-files/niche-networks-amb-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2"/>
          <a:stretch/>
        </p:blipFill>
        <p:spPr bwMode="auto">
          <a:xfrm>
            <a:off x="1259632" y="2742553"/>
            <a:ext cx="71287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42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11121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В зависимости от степени взаимодействия между странами выделяют следующие </a:t>
            </a:r>
            <a:r>
              <a:rPr lang="ru-RU" sz="2400" b="1" u="sng" dirty="0">
                <a:solidFill>
                  <a:srgbClr val="0070C0"/>
                </a:solidFill>
              </a:rPr>
              <a:t>стадии или этапы экономической интеграции</a:t>
            </a:r>
            <a:r>
              <a:rPr lang="ru-RU" sz="2400" b="1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064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 результате интеграции в странах происходит более быстрый рост экономи­ческого развития.</a:t>
            </a:r>
            <a:endParaRPr lang="be-BY" sz="2400" b="1" dirty="0"/>
          </a:p>
        </p:txBody>
      </p:sp>
      <p:pic>
        <p:nvPicPr>
          <p:cNvPr id="5" name="Picture 2" descr="http://www.plotpad.ru/wp-content/uploads/2017/06/slide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32"/>
          <a:stretch/>
        </p:blipFill>
        <p:spPr bwMode="auto">
          <a:xfrm>
            <a:off x="942104" y="1080500"/>
            <a:ext cx="7920880" cy="4040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044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51937"/>
            <a:ext cx="806489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700" b="1" dirty="0">
                <a:ln w="11430"/>
                <a:solidFill>
                  <a:srgbClr val="C00000"/>
                </a:solidFill>
              </a:rPr>
              <a:t>Этапы ( стадии ) международной экономической интеграции.</a:t>
            </a:r>
            <a:endParaRPr lang="ru-RU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129968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  1. Преференциальная зона.</a:t>
            </a:r>
          </a:p>
          <a:p>
            <a:pPr algn="just"/>
            <a:r>
              <a:rPr lang="ru-RU" sz="2400" b="1" dirty="0"/>
              <a:t>  2. Зона свободной торговли.</a:t>
            </a:r>
          </a:p>
          <a:p>
            <a:pPr algn="just"/>
            <a:r>
              <a:rPr lang="ru-RU" sz="2400" b="1" dirty="0"/>
              <a:t>  3. Таможенный союз.</a:t>
            </a:r>
          </a:p>
          <a:p>
            <a:pPr algn="just"/>
            <a:r>
              <a:rPr lang="ru-RU" sz="2400" b="1" dirty="0"/>
              <a:t>  4. Общий рынок.</a:t>
            </a:r>
          </a:p>
          <a:p>
            <a:pPr algn="just"/>
            <a:r>
              <a:rPr lang="ru-RU" sz="2400" b="1" dirty="0"/>
              <a:t>  5. Экономический и валютный союз.</a:t>
            </a:r>
          </a:p>
          <a:p>
            <a:pPr algn="just"/>
            <a:r>
              <a:rPr lang="ru-RU" sz="2400" b="1" dirty="0"/>
              <a:t>  6. Полная интеграция.</a:t>
            </a:r>
          </a:p>
        </p:txBody>
      </p:sp>
      <p:pic>
        <p:nvPicPr>
          <p:cNvPr id="13314" name="Picture 2" descr="https://cdn2.hubspot.net/hub/172139/file-1983647184-jpg/blog/lean-implementation-train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0"/>
          <a:stretch/>
        </p:blipFill>
        <p:spPr bwMode="auto">
          <a:xfrm>
            <a:off x="1043608" y="3347884"/>
            <a:ext cx="3838575" cy="32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2.hubspot.net/hub/172139/file-1983647184-jpg/blog/lean-implementation-train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0"/>
          <a:stretch/>
        </p:blipFill>
        <p:spPr bwMode="auto">
          <a:xfrm>
            <a:off x="5004048" y="3356992"/>
            <a:ext cx="3838575" cy="32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98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51937"/>
            <a:ext cx="8064896" cy="5078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700" b="1" dirty="0">
                <a:ln w="11430"/>
                <a:solidFill>
                  <a:srgbClr val="C00000"/>
                </a:solidFill>
              </a:rPr>
              <a:t>Преференциальная зона.</a:t>
            </a:r>
            <a:endParaRPr lang="ru-RU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6470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Объединение стран, во взаимной торговле между которыми снижены или отменены таможенные пошлины </a:t>
            </a:r>
          </a:p>
          <a:p>
            <a:pPr algn="just"/>
            <a:r>
              <a:rPr lang="ru-RU" sz="2400" b="1" dirty="0"/>
              <a:t>на определённые ввозимые товары.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899592" y="1916832"/>
            <a:ext cx="8040541" cy="4680523"/>
            <a:chOff x="899592" y="1916832"/>
            <a:chExt cx="8040541" cy="4680523"/>
          </a:xfrm>
        </p:grpSpPr>
        <p:pic>
          <p:nvPicPr>
            <p:cNvPr id="14338" name="Picture 2" descr="https://roscontrol.com/files/images/articles/a8/e2/a8e26ef871f26e367b81_content_big_87fde87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204864"/>
              <a:ext cx="4752528" cy="431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" name="Picture 6" descr="http://www.topdesktop.ru/im/8/iq0w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524"/>
            <a:stretch/>
          </p:blipFill>
          <p:spPr bwMode="auto">
            <a:xfrm>
              <a:off x="5436096" y="1916832"/>
              <a:ext cx="3504037" cy="46805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1984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51937"/>
            <a:ext cx="8064896" cy="5078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700" b="1" dirty="0">
                <a:ln w="11430"/>
                <a:solidFill>
                  <a:srgbClr val="C00000"/>
                </a:solidFill>
              </a:rPr>
              <a:t>Зона свободной торговли.</a:t>
            </a:r>
            <a:endParaRPr lang="ru-RU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6470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Объединение стран с целью устранения таможенных пошлин и количественных ограничений во взаим­ной торговле, но с сохранением их самостоятельности в проведении внешнеторговой политики в отношении стран­-</a:t>
            </a:r>
            <a:r>
              <a:rPr lang="ru-RU" sz="2400" b="1" dirty="0" err="1"/>
              <a:t>неучастниц</a:t>
            </a:r>
            <a:r>
              <a:rPr lang="ru-RU" sz="2400" b="1" dirty="0"/>
              <a:t>.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83568" y="3284984"/>
            <a:ext cx="8208912" cy="2952328"/>
            <a:chOff x="827584" y="2708920"/>
            <a:chExt cx="8208912" cy="2952328"/>
          </a:xfrm>
        </p:grpSpPr>
        <p:pic>
          <p:nvPicPr>
            <p:cNvPr id="15364" name="Picture 4" descr="http://infoption.ru/images/38ab850e73b70c2f6c79d1c249d46fc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708920"/>
              <a:ext cx="4573631" cy="29523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5436096" y="2780928"/>
              <a:ext cx="36004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0070C0"/>
                  </a:solidFill>
                </a:rPr>
                <a:t>Североамериканская зона свободной торговли 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530964" y="3592069"/>
              <a:ext cx="23042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u="sng" dirty="0">
                  <a:solidFill>
                    <a:srgbClr val="FF0000"/>
                  </a:solidFill>
                </a:rPr>
                <a:t>НАФТА</a:t>
              </a:r>
              <a:endParaRPr lang="be-BY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08104" y="4365104"/>
              <a:ext cx="3384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США, Канада, Мексика</a:t>
              </a:r>
              <a:endParaRPr lang="be-BY" sz="2400" b="1" dirty="0"/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>
            <a:off x="755576" y="2996952"/>
            <a:ext cx="8208912" cy="0"/>
          </a:xfrm>
          <a:prstGeom prst="line">
            <a:avLst/>
          </a:prstGeom>
          <a:ln w="225425" cmpd="tri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509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rostestsibir.ru/wp-content/uploads/2016/11/%D0%A1%D0%B5%D1%80%D1%82%D0%B8%D1%84%D0%B8%D0%BA%D0%B0%D1%82-%D1%81%D0%BE%D0%BE%D1%82%D0%B2%D0%B5%D1%82%D1%81%D1%82%D0%B2%D0%B8%D1%8F-%D0%A2%D0%B0%D0%BC%D0%BE%D0%B6%D0%B5%D0%BD%D0%BD%D0%BE%D0%B3%D0%BE-%D1%81%D0%BE%D1%8E%D0%B7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36390"/>
            <a:ext cx="5904656" cy="4860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51937"/>
            <a:ext cx="8064896" cy="5078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700" b="1" dirty="0">
                <a:ln w="11430"/>
                <a:solidFill>
                  <a:srgbClr val="C00000"/>
                </a:solidFill>
              </a:rPr>
              <a:t>Таможенный союз.</a:t>
            </a:r>
            <a:endParaRPr lang="ru-RU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6470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Объединение стран, которое предполагает наряду с функционированием зоны свободной торговли установление единых торговых тарифов в отношении третьих стран.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4248" y="3068960"/>
            <a:ext cx="1800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err="1">
                <a:solidFill>
                  <a:srgbClr val="FF0000"/>
                </a:solidFill>
              </a:rPr>
              <a:t>ЕврАзЭС</a:t>
            </a:r>
            <a:endParaRPr lang="ru-RU" sz="3200" b="1" u="sng" dirty="0">
              <a:solidFill>
                <a:srgbClr val="FF0000"/>
              </a:solidFill>
            </a:endParaRPr>
          </a:p>
          <a:p>
            <a:r>
              <a:rPr lang="ru-RU" sz="2400" b="1" dirty="0"/>
              <a:t>Россия</a:t>
            </a:r>
          </a:p>
          <a:p>
            <a:r>
              <a:rPr lang="ru-RU" sz="2400" b="1" dirty="0"/>
              <a:t>Беларусь</a:t>
            </a:r>
          </a:p>
          <a:p>
            <a:r>
              <a:rPr lang="ru-RU" sz="2400" b="1" dirty="0"/>
              <a:t>Казахстан</a:t>
            </a:r>
          </a:p>
          <a:p>
            <a:r>
              <a:rPr lang="ru-RU" sz="2400" b="1" dirty="0"/>
              <a:t>Кыргызстан</a:t>
            </a:r>
          </a:p>
          <a:p>
            <a:r>
              <a:rPr lang="ru-RU" sz="2400" b="1" dirty="0"/>
              <a:t>Армения</a:t>
            </a:r>
            <a:endParaRPr lang="be-BY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2132856"/>
            <a:ext cx="35624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Евро-Азиатский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Экономический Союз</a:t>
            </a:r>
          </a:p>
        </p:txBody>
      </p:sp>
    </p:spTree>
    <p:extLst>
      <p:ext uri="{BB962C8B-B14F-4D97-AF65-F5344CB8AC3E}">
        <p14:creationId xmlns:p14="http://schemas.microsoft.com/office/powerpoint/2010/main" val="3755191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51937"/>
            <a:ext cx="8064896" cy="5078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700" b="1" dirty="0">
                <a:ln w="11430"/>
                <a:solidFill>
                  <a:srgbClr val="C00000"/>
                </a:solidFill>
              </a:rPr>
              <a:t>Общий рынок.</a:t>
            </a:r>
            <a:endParaRPr lang="ru-RU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6470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Объединение стран, для которого наряду с при­знаками таможенного союза характерно формирование принципа </a:t>
            </a:r>
          </a:p>
          <a:p>
            <a:pPr algn="just"/>
            <a:r>
              <a:rPr lang="ru-RU" sz="2400" b="1" dirty="0"/>
              <a:t>«четырёх свобод», т. е. свободного передвижения капиталов, товаров, услуг и трудовых ресурсов.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4688557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Карибское Сообщество</a:t>
            </a:r>
            <a:endParaRPr lang="ru-RU" sz="2800" b="1" dirty="0"/>
          </a:p>
          <a:p>
            <a:r>
              <a:rPr lang="ru-RU" sz="2800" b="1" u="sng" dirty="0">
                <a:solidFill>
                  <a:srgbClr val="FF0000"/>
                </a:solidFill>
              </a:rPr>
              <a:t>КАРИКОМ</a:t>
            </a:r>
          </a:p>
          <a:p>
            <a:r>
              <a:rPr lang="ru-RU" sz="2400" b="1" dirty="0"/>
              <a:t>объединяет  хозяйства островных госу­дарств региона.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564904"/>
            <a:ext cx="4392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Общий рынок стран 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Южной  Америки</a:t>
            </a:r>
            <a:endParaRPr lang="ru-RU" sz="2800" b="1" dirty="0"/>
          </a:p>
          <a:p>
            <a:r>
              <a:rPr lang="ru-RU" sz="2800" b="1" u="sng" dirty="0">
                <a:solidFill>
                  <a:srgbClr val="FF0000"/>
                </a:solidFill>
              </a:rPr>
              <a:t>МЕРКОСУР</a:t>
            </a:r>
          </a:p>
          <a:p>
            <a:r>
              <a:rPr lang="ru-RU" sz="2400" b="1" dirty="0"/>
              <a:t>Аргентина, Бразилия, Уругвай, </a:t>
            </a:r>
          </a:p>
          <a:p>
            <a:r>
              <a:rPr lang="ru-RU" sz="2400" b="1" dirty="0"/>
              <a:t>Парагвай, Венесуэла</a:t>
            </a:r>
          </a:p>
        </p:txBody>
      </p:sp>
      <p:pic>
        <p:nvPicPr>
          <p:cNvPr id="17410" name="Picture 2" descr="https://upload.wikimedia.org/wikipedia/commons/thumb/6/6b/Mercosul-04-jul-2005.jpeg/1024px-Mercosul-04-jul-2005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4" r="5981" b="32862"/>
          <a:stretch/>
        </p:blipFill>
        <p:spPr bwMode="auto">
          <a:xfrm>
            <a:off x="5220072" y="2564904"/>
            <a:ext cx="3628103" cy="1837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Flag of CARICOM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2592288" cy="18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99592" y="2420888"/>
            <a:ext cx="792088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911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cannewsnigeria.com/wp-content/uploads/2016/06/ECOWAS-LOGO-595x3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4392487" cy="243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51937"/>
            <a:ext cx="8064896" cy="5078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700" b="1" dirty="0">
                <a:ln w="11430"/>
                <a:solidFill>
                  <a:srgbClr val="C00000"/>
                </a:solidFill>
              </a:rPr>
              <a:t>Экономический и валютный союз.</a:t>
            </a:r>
            <a:endParaRPr lang="ru-RU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6470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Объединение стран, для которого характерны наряду с формированием принципа «четырёх свобод»,  единая социальная, экономическая и торговая политика и предполагается введение единой валюты.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708920"/>
            <a:ext cx="5022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Экономическое сообщество государств Западной Африки</a:t>
            </a:r>
          </a:p>
          <a:p>
            <a:pPr algn="ctr"/>
            <a:r>
              <a:rPr lang="ru-RU" sz="3200" b="1" u="sng" dirty="0">
                <a:solidFill>
                  <a:srgbClr val="FF0000"/>
                </a:solidFill>
              </a:rPr>
              <a:t>ЭКОВАС</a:t>
            </a:r>
            <a:endParaRPr lang="be-BY" sz="32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2564904"/>
            <a:ext cx="792088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96136" y="3273365"/>
            <a:ext cx="30963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Бенин, Гамбия, Того,</a:t>
            </a:r>
          </a:p>
          <a:p>
            <a:r>
              <a:rPr lang="ru-RU" sz="2400" b="1" dirty="0"/>
              <a:t>Буркина-Фасо,  Гана, Гвинея,  Либерия,       Гвинея-Бисау,</a:t>
            </a:r>
          </a:p>
          <a:p>
            <a:r>
              <a:rPr lang="ru-RU" sz="2400" b="1" dirty="0"/>
              <a:t>Кот-д’Ивуар,   Нигер, Кабо-Верде, Мали, </a:t>
            </a:r>
          </a:p>
          <a:p>
            <a:r>
              <a:rPr lang="ru-RU" sz="2400" b="1" dirty="0"/>
              <a:t>Нигерия,  Сенегал,</a:t>
            </a:r>
          </a:p>
          <a:p>
            <a:r>
              <a:rPr lang="ru-RU" sz="2400" b="1" dirty="0"/>
              <a:t>Сьерра-Леоне</a:t>
            </a:r>
          </a:p>
          <a:p>
            <a:r>
              <a:rPr lang="ru-RU" dirty="0"/>
              <a:t> 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82525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96EFF5-71E0-431C-B665-23B76CFDC099}"/>
              </a:ext>
            </a:extLst>
          </p:cNvPr>
          <p:cNvSpPr txBox="1"/>
          <p:nvPr/>
        </p:nvSpPr>
        <p:spPr>
          <a:xfrm>
            <a:off x="746232" y="47667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Задание: Письменно в тетради ответить на вопросы, опираясь на лекцию.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F60792-B62B-406F-9FAF-0ACDFE79B60D}"/>
              </a:ext>
            </a:extLst>
          </p:cNvPr>
          <p:cNvSpPr/>
          <p:nvPr/>
        </p:nvSpPr>
        <p:spPr>
          <a:xfrm>
            <a:off x="1043608" y="1916832"/>
            <a:ext cx="61731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/>
              <a:t>Международная экономическая интеграция – это?</a:t>
            </a:r>
          </a:p>
          <a:p>
            <a:pPr marL="342900" indent="-342900">
              <a:buAutoNum type="arabicPeriod"/>
            </a:pPr>
            <a:r>
              <a:rPr lang="ru-RU" sz="2800" dirty="0"/>
              <a:t>Интернационализация мирового хозяйства  - это?</a:t>
            </a:r>
          </a:p>
          <a:p>
            <a:pPr marL="342900" indent="-342900">
              <a:buAutoNum type="arabicPeriod"/>
            </a:pPr>
            <a:r>
              <a:rPr lang="ru-RU" sz="2800" dirty="0"/>
              <a:t>Какие стадии экономической интеграции выделяют?</a:t>
            </a:r>
          </a:p>
          <a:p>
            <a:pPr marL="342900" indent="-342900">
              <a:buAutoNum type="arabicPeriod"/>
            </a:pPr>
            <a:r>
              <a:rPr lang="ru-RU" sz="2800" dirty="0"/>
              <a:t>Признаки интеграционного союза любой формы?</a:t>
            </a:r>
          </a:p>
        </p:txBody>
      </p:sp>
    </p:spTree>
    <p:extLst>
      <p:ext uri="{BB962C8B-B14F-4D97-AF65-F5344CB8AC3E}">
        <p14:creationId xmlns:p14="http://schemas.microsoft.com/office/powerpoint/2010/main" val="166132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lifeglobe.net/x/entry/6006/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8"/>
          <a:stretch/>
        </p:blipFill>
        <p:spPr bwMode="auto">
          <a:xfrm>
            <a:off x="827584" y="2490763"/>
            <a:ext cx="8064896" cy="432261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51937"/>
            <a:ext cx="8064896" cy="5078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700" b="1" dirty="0">
                <a:ln w="11430"/>
                <a:solidFill>
                  <a:srgbClr val="C00000"/>
                </a:solidFill>
              </a:rPr>
              <a:t>Полная интеграция.</a:t>
            </a:r>
            <a:endParaRPr lang="ru-RU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69269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Объединение стран на основе существо­вания единого валютного, экономического и политического союза, проведения общей внешней политики, введения единого гражданства, создания надгосударственных органов управления и ликвидации государственных границ.</a:t>
            </a:r>
          </a:p>
        </p:txBody>
      </p:sp>
    </p:spTree>
    <p:extLst>
      <p:ext uri="{BB962C8B-B14F-4D97-AF65-F5344CB8AC3E}">
        <p14:creationId xmlns:p14="http://schemas.microsoft.com/office/powerpoint/2010/main" val="1142204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806489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200" b="1" dirty="0">
                <a:ln w="11430"/>
                <a:solidFill>
                  <a:srgbClr val="C00000"/>
                </a:solidFill>
              </a:rPr>
              <a:t>Региональная интеграция.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970337" y="1283276"/>
            <a:ext cx="7879631" cy="2153386"/>
            <a:chOff x="970337" y="1283276"/>
            <a:chExt cx="7879631" cy="2153386"/>
          </a:xfrm>
          <a:solidFill>
            <a:srgbClr val="FFFF99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970337" y="1283276"/>
              <a:ext cx="1081383" cy="212365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ru-RU" sz="2200" b="1" u="sng" dirty="0">
                  <a:solidFill>
                    <a:srgbClr val="FF0000"/>
                  </a:solidFill>
                </a:rPr>
                <a:t>ЕС </a:t>
              </a:r>
            </a:p>
            <a:p>
              <a:pPr algn="just"/>
              <a:r>
                <a:rPr lang="ru-RU" sz="2200" b="1" u="sng" dirty="0">
                  <a:solidFill>
                    <a:srgbClr val="FF0000"/>
                  </a:solidFill>
                </a:rPr>
                <a:t>ЛАИ </a:t>
              </a:r>
            </a:p>
            <a:p>
              <a:pPr algn="just"/>
              <a:r>
                <a:rPr lang="ru-RU" sz="2200" b="1" u="sng" dirty="0">
                  <a:solidFill>
                    <a:srgbClr val="FF0000"/>
                  </a:solidFill>
                </a:rPr>
                <a:t>АСЕАН </a:t>
              </a:r>
            </a:p>
            <a:p>
              <a:pPr algn="just"/>
              <a:r>
                <a:rPr lang="ru-RU" sz="2200" b="1" u="sng" dirty="0">
                  <a:solidFill>
                    <a:srgbClr val="FF0000"/>
                  </a:solidFill>
                </a:rPr>
                <a:t>АТЭС </a:t>
              </a:r>
            </a:p>
            <a:p>
              <a:pPr algn="just"/>
              <a:r>
                <a:rPr lang="ru-RU" sz="2200" b="1" u="sng" dirty="0">
                  <a:solidFill>
                    <a:srgbClr val="FF0000"/>
                  </a:solidFill>
                </a:rPr>
                <a:t>ШОС </a:t>
              </a:r>
            </a:p>
            <a:p>
              <a:pPr algn="just"/>
              <a:r>
                <a:rPr lang="ru-RU" sz="2200" b="1" u="sng" dirty="0">
                  <a:solidFill>
                    <a:srgbClr val="FF0000"/>
                  </a:solidFill>
                </a:rPr>
                <a:t>СНГ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486" y="1313004"/>
              <a:ext cx="6707482" cy="212365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ru-RU" sz="2200" b="1" dirty="0"/>
                <a:t>Европейское Союз</a:t>
              </a:r>
            </a:p>
            <a:p>
              <a:pPr algn="just"/>
              <a:r>
                <a:rPr lang="ru-RU" sz="2200" b="1" dirty="0"/>
                <a:t>Латиноамериканская Ассоциация Интеграции </a:t>
              </a:r>
            </a:p>
            <a:p>
              <a:pPr algn="just"/>
              <a:r>
                <a:rPr lang="ru-RU" sz="2200" b="1" dirty="0"/>
                <a:t>Ассоциация государств Юго-Восточной Азии</a:t>
              </a:r>
            </a:p>
            <a:p>
              <a:pPr algn="just"/>
              <a:r>
                <a:rPr lang="ru-RU" sz="2200" b="1" dirty="0"/>
                <a:t>Азиатско-Тихоокеанское Экономическое Сообщество </a:t>
              </a:r>
            </a:p>
            <a:p>
              <a:pPr algn="just"/>
              <a:r>
                <a:rPr lang="ru-RU" sz="2200" b="1" dirty="0"/>
                <a:t>Шанхайская Организация Сотрудничества</a:t>
              </a:r>
            </a:p>
            <a:p>
              <a:pPr algn="just"/>
              <a:r>
                <a:rPr lang="ru-RU" sz="2200" b="1" dirty="0"/>
                <a:t>Союз Независимых Государств 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98088" y="3519239"/>
            <a:ext cx="8238408" cy="3078113"/>
            <a:chOff x="798088" y="3240740"/>
            <a:chExt cx="8238408" cy="3385924"/>
          </a:xfrm>
        </p:grpSpPr>
        <p:pic>
          <p:nvPicPr>
            <p:cNvPr id="20482" name="Picture 2" descr="http://sever.lg.ua/sites/sever.lg.ua/files/imagecache/fullscreen/topimg/dc90fb93-205b-4b8c-8b72-f1a815a72479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3284984"/>
              <a:ext cx="2350173" cy="15680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4" name="Picture 4" descr="http://www.despachantesargentinos.com/img_articulos/549c2ca1a9242730e4a4bb2f40a18db8.gif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333"/>
            <a:stretch/>
          </p:blipFill>
          <p:spPr bwMode="auto">
            <a:xfrm>
              <a:off x="798088" y="3240740"/>
              <a:ext cx="2978727" cy="1586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6" name="Picture 6" descr="http://ukasean.newsweaver.com/files/1/58645/162606/5302703/0619ad2e8f0046fcddf04521/asean-image.pn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405" y="3294804"/>
              <a:ext cx="3273091" cy="1636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8" name="Picture 8" descr="http://nord-news.ru/_960/img/newsimages/20120904/1_14a6728d390c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941168"/>
              <a:ext cx="3024335" cy="16561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0" name="Picture 10" descr="http://storage.darakchi.uz/source/1/hE3EgYp_YI1Wzok4xTAvaB-C5oVRFPMg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4970664"/>
              <a:ext cx="2574544" cy="165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2" name="Picture 12" descr="http://migration.gov.tm/wp-content/uploads/2016/07/sng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941168"/>
              <a:ext cx="1944216" cy="16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827584" y="735087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 её  основе, прежде всего,  лежит географический признак.</a:t>
            </a:r>
            <a:endParaRPr lang="be-BY" sz="2400" b="1" dirty="0"/>
          </a:p>
        </p:txBody>
      </p:sp>
    </p:spTree>
    <p:extLst>
      <p:ext uri="{BB962C8B-B14F-4D97-AF65-F5344CB8AC3E}">
        <p14:creationId xmlns:p14="http://schemas.microsoft.com/office/powerpoint/2010/main" val="353998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806489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200" b="1" dirty="0">
                <a:ln w="11430"/>
                <a:solidFill>
                  <a:srgbClr val="C00000"/>
                </a:solidFill>
              </a:rPr>
              <a:t>Отраслевая интеграция.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15616" y="2666528"/>
            <a:ext cx="7344816" cy="1122512"/>
            <a:chOff x="1115616" y="908720"/>
            <a:chExt cx="7344816" cy="1122512"/>
          </a:xfrm>
          <a:solidFill>
            <a:srgbClr val="FFFF99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115616" y="923236"/>
              <a:ext cx="1800200" cy="110799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ru-RU" sz="2200" b="1" u="sng" dirty="0">
                  <a:solidFill>
                    <a:srgbClr val="FF0000"/>
                  </a:solidFill>
                </a:rPr>
                <a:t>ОПЕК</a:t>
              </a:r>
              <a:r>
                <a:rPr lang="en-US" sz="2200" b="1" u="sng" dirty="0">
                  <a:solidFill>
                    <a:srgbClr val="FF0000"/>
                  </a:solidFill>
                </a:rPr>
                <a:t> (OPEC )</a:t>
              </a:r>
              <a:endParaRPr lang="ru-RU" sz="2200" b="1" u="sng" dirty="0">
                <a:solidFill>
                  <a:srgbClr val="FF0000"/>
                </a:solidFill>
              </a:endParaRPr>
            </a:p>
            <a:p>
              <a:pPr algn="just"/>
              <a:r>
                <a:rPr lang="ru-RU" sz="2200" b="1" u="sng" dirty="0">
                  <a:solidFill>
                    <a:srgbClr val="FF0000"/>
                  </a:solidFill>
                </a:rPr>
                <a:t>МОК ( </a:t>
              </a:r>
              <a:r>
                <a:rPr lang="en-US" sz="2200" b="1" u="sng" dirty="0">
                  <a:solidFill>
                    <a:srgbClr val="FF0000"/>
                  </a:solidFill>
                </a:rPr>
                <a:t>ISO )</a:t>
              </a:r>
              <a:endParaRPr lang="ru-RU" sz="2200" b="1" u="sng" dirty="0">
                <a:solidFill>
                  <a:srgbClr val="FF0000"/>
                </a:solidFill>
              </a:endParaRPr>
            </a:p>
            <a:p>
              <a:pPr algn="just"/>
              <a:r>
                <a:rPr lang="ru-RU" sz="2200" b="1" u="sng" dirty="0">
                  <a:solidFill>
                    <a:srgbClr val="FF0000"/>
                  </a:solidFill>
                </a:rPr>
                <a:t>ЕОУС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987824" y="908720"/>
              <a:ext cx="5472608" cy="110799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ru-RU" sz="2200" b="1" dirty="0"/>
                <a:t>Организация стран, ­экспортёров нефти</a:t>
              </a:r>
            </a:p>
            <a:p>
              <a:pPr algn="just"/>
              <a:r>
                <a:rPr lang="ru-RU" sz="2200" b="1" dirty="0"/>
                <a:t>Международная организация по кофе</a:t>
              </a:r>
            </a:p>
            <a:p>
              <a:pPr algn="just"/>
              <a:r>
                <a:rPr lang="ru-RU" sz="2200" b="1" dirty="0"/>
                <a:t>Европейское объединение угля и стали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27584" y="692696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Объединение стран с одинаковой международной специализацией. Возникновение объясняется стремлением стран регулировать мировые цены на продукцию определенных отраслей и координировать развитие отраслей.</a:t>
            </a:r>
            <a:endParaRPr lang="be-BY" sz="24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899592" y="4077072"/>
            <a:ext cx="8064896" cy="2215713"/>
            <a:chOff x="971600" y="4221088"/>
            <a:chExt cx="9061808" cy="2215713"/>
          </a:xfrm>
        </p:grpSpPr>
        <p:pic>
          <p:nvPicPr>
            <p:cNvPr id="21506" name="Picture 2" descr="http://www.ukr-nuts.com/images/pererabotka/ISO%20Log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221088"/>
              <a:ext cx="2448272" cy="2215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08" name="Picture 4" descr="http://www.vigortrade.ru/wp-content/uploads/2017/04/yu15-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20"/>
            <a:stretch/>
          </p:blipFill>
          <p:spPr bwMode="auto">
            <a:xfrm>
              <a:off x="3491880" y="4221088"/>
              <a:ext cx="3642704" cy="2189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0" name="Picture 6" descr="http://molsovet.hcsds.ru/images/molsovet/news/4681/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678" y="4221088"/>
              <a:ext cx="2962730" cy="216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1048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Современные  ведущие  интеграционные  объединения  мира представлены в главных центрах мирового хозяйства — Европе и Северной Америке.</a:t>
            </a:r>
            <a:endParaRPr lang="be-BY" sz="2400" b="1" dirty="0"/>
          </a:p>
        </p:txBody>
      </p:sp>
      <p:pic>
        <p:nvPicPr>
          <p:cNvPr id="22530" name="Picture 2" descr="http://www.vladtime.ru/uploads/posts/2015-07/1437298427_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8064896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112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solidFill>
                  <a:srgbClr val="C00000"/>
                </a:solidFill>
              </a:rPr>
              <a:t>Европейский Союз (ЕС)</a:t>
            </a:r>
            <a:r>
              <a:rPr lang="ru-RU" sz="2400" b="1" dirty="0"/>
              <a:t>, объединивший 28 стран региона, представляет в настоящее время </a:t>
            </a:r>
            <a:r>
              <a:rPr lang="ru-RU" sz="2400" b="1" u="sng" dirty="0">
                <a:solidFill>
                  <a:srgbClr val="0070C0"/>
                </a:solidFill>
              </a:rPr>
              <a:t>высшую стадию интеграции</a:t>
            </a:r>
            <a:r>
              <a:rPr lang="ru-RU" sz="2400" b="1" dirty="0"/>
              <a:t> в мире.</a:t>
            </a:r>
          </a:p>
          <a:p>
            <a:pPr algn="just"/>
            <a:r>
              <a:rPr lang="ru-RU" sz="2400" b="1" dirty="0">
                <a:solidFill>
                  <a:srgbClr val="001746"/>
                </a:solidFill>
              </a:rPr>
              <a:t> С 1993 года  ЕС сформировался как экономический союз со свободным передви­жением капитала, товаров, услуг и рабочей силы.</a:t>
            </a:r>
            <a:endParaRPr lang="be-BY" sz="24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43608" y="2204864"/>
            <a:ext cx="7776864" cy="4314052"/>
            <a:chOff x="1043608" y="2204864"/>
            <a:chExt cx="7776864" cy="4314052"/>
          </a:xfrm>
        </p:grpSpPr>
        <p:pic>
          <p:nvPicPr>
            <p:cNvPr id="23558" name="Picture 6" descr="http://freedesignfile.com/upload/2012/12/European-Union-flag-and-symbol-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204864"/>
              <a:ext cx="3960440" cy="4314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0" name="Picture 8" descr="https://www.infowatch.ru/sites/default/files/blog/2015/eurosouz_blog.gi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636912"/>
              <a:ext cx="4422089" cy="2955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4510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1746"/>
                </a:solidFill>
              </a:rPr>
              <a:t>С 1985 года на основании Шенгенского соглашения был введён </a:t>
            </a:r>
            <a:r>
              <a:rPr lang="ru-RU" sz="2400" b="1" u="sng" dirty="0">
                <a:solidFill>
                  <a:srgbClr val="0070C0"/>
                </a:solidFill>
              </a:rPr>
              <a:t>единый пограничный конт­роль</a:t>
            </a:r>
            <a:r>
              <a:rPr lang="ru-RU" sz="2400" b="1" dirty="0">
                <a:solidFill>
                  <a:srgbClr val="001746"/>
                </a:solidFill>
              </a:rPr>
              <a:t> на внешней границе ЕС (в настоящее время для 26 стран). </a:t>
            </a:r>
          </a:p>
          <a:p>
            <a:pPr algn="just"/>
            <a:r>
              <a:rPr lang="ru-RU" sz="2400" b="1" dirty="0">
                <a:solidFill>
                  <a:srgbClr val="001746"/>
                </a:solidFill>
              </a:rPr>
              <a:t>С 1999 года существует валютный союз в пределах еврозоны с </a:t>
            </a:r>
            <a:r>
              <a:rPr lang="ru-RU" sz="2400" b="1" u="sng" dirty="0">
                <a:solidFill>
                  <a:srgbClr val="0070C0"/>
                </a:solidFill>
              </a:rPr>
              <a:t>единой валютой — евро</a:t>
            </a:r>
            <a:r>
              <a:rPr lang="ru-RU" sz="2400" b="1" dirty="0">
                <a:solidFill>
                  <a:srgbClr val="001746"/>
                </a:solidFill>
              </a:rPr>
              <a:t>, включающий 19 государств. </a:t>
            </a:r>
            <a:endParaRPr lang="be-BY" sz="2400" b="1" dirty="0">
              <a:solidFill>
                <a:srgbClr val="00174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27583" y="2492896"/>
            <a:ext cx="8052895" cy="4104456"/>
            <a:chOff x="827583" y="2492896"/>
            <a:chExt cx="8052895" cy="4104456"/>
          </a:xfrm>
        </p:grpSpPr>
        <p:pic>
          <p:nvPicPr>
            <p:cNvPr id="24578" name="Picture 2" descr="http://s2.cdn.new2.kingcoupon.ru/file/62/90/10012003284623629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3" y="2492896"/>
              <a:ext cx="8052895" cy="4104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0" name="Picture 4" descr="http://forex-inform24.ru/wp-content/uploads/2014/06/reyting-sovetnikov-foreks-2014-goda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3923946"/>
              <a:ext cx="4106241" cy="265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6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844" y="231152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1746"/>
                </a:solidFill>
              </a:rPr>
              <a:t>Сейчас в ЕС проживает </a:t>
            </a:r>
            <a:r>
              <a:rPr lang="ru-RU" sz="2400" b="1" u="sng" dirty="0">
                <a:solidFill>
                  <a:srgbClr val="001746"/>
                </a:solidFill>
              </a:rPr>
              <a:t>7,1 % населе­ния мира</a:t>
            </a:r>
            <a:r>
              <a:rPr lang="ru-RU" sz="2400" b="1" dirty="0">
                <a:solidFill>
                  <a:srgbClr val="001746"/>
                </a:solidFill>
              </a:rPr>
              <a:t>, он производит </a:t>
            </a:r>
            <a:r>
              <a:rPr lang="ru-RU" sz="2400" b="1" u="sng" dirty="0">
                <a:solidFill>
                  <a:srgbClr val="001746"/>
                </a:solidFill>
              </a:rPr>
              <a:t>23,5 % валового мирового продукта</a:t>
            </a:r>
            <a:r>
              <a:rPr lang="ru-RU" sz="2400" b="1" dirty="0">
                <a:solidFill>
                  <a:srgbClr val="001746"/>
                </a:solidFill>
              </a:rPr>
              <a:t>, который включает </a:t>
            </a:r>
            <a:r>
              <a:rPr lang="ru-RU" sz="2400" b="1" u="sng" dirty="0">
                <a:solidFill>
                  <a:srgbClr val="001746"/>
                </a:solidFill>
              </a:rPr>
              <a:t>22 % мирового промышленного производства</a:t>
            </a:r>
            <a:r>
              <a:rPr lang="ru-RU" sz="2400" b="1" dirty="0">
                <a:solidFill>
                  <a:srgbClr val="001746"/>
                </a:solidFill>
              </a:rPr>
              <a:t>. Годовой доход на душу населения в странах ЕС составляет </a:t>
            </a:r>
            <a:r>
              <a:rPr lang="ru-RU" sz="2400" b="1" u="sng" dirty="0">
                <a:solidFill>
                  <a:srgbClr val="0070C0"/>
                </a:solidFill>
              </a:rPr>
              <a:t>35,5 тыс. долларов</a:t>
            </a:r>
            <a:r>
              <a:rPr lang="ru-RU" sz="2400" b="1" dirty="0">
                <a:solidFill>
                  <a:srgbClr val="001746"/>
                </a:solidFill>
              </a:rPr>
              <a:t>. </a:t>
            </a:r>
          </a:p>
          <a:p>
            <a:pPr algn="just"/>
            <a:r>
              <a:rPr lang="ru-RU" sz="2400" b="1" dirty="0">
                <a:solidFill>
                  <a:srgbClr val="001746"/>
                </a:solidFill>
              </a:rPr>
              <a:t>Более чем </a:t>
            </a:r>
            <a:r>
              <a:rPr lang="ru-RU" sz="2400" b="1" dirty="0">
                <a:solidFill>
                  <a:srgbClr val="C00000"/>
                </a:solidFill>
              </a:rPr>
              <a:t>каждый третий товар и услуга</a:t>
            </a:r>
            <a:r>
              <a:rPr lang="ru-RU" sz="2400" b="1" dirty="0">
                <a:solidFill>
                  <a:srgbClr val="001746"/>
                </a:solidFill>
              </a:rPr>
              <a:t>, произведённые в мире, экспортируются из Европейского Союза.</a:t>
            </a:r>
            <a:endParaRPr lang="be-BY" sz="2400" b="1" dirty="0">
              <a:solidFill>
                <a:srgbClr val="001746"/>
              </a:solidFill>
            </a:endParaRPr>
          </a:p>
        </p:txBody>
      </p:sp>
      <p:pic>
        <p:nvPicPr>
          <p:cNvPr id="25606" name="Picture 6" descr="http://ic.pics.livejournal.com/cyplive/55103360/3847656/3847656_origina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2" y="2852936"/>
            <a:ext cx="8064896" cy="372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281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844" y="231152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1746"/>
                </a:solidFill>
              </a:rPr>
              <a:t>Несмотря на успехи, достигнутые ЕС в области ин­теграции, наметился </a:t>
            </a:r>
            <a:r>
              <a:rPr lang="ru-RU" sz="2400" b="1" u="sng" dirty="0">
                <a:solidFill>
                  <a:srgbClr val="001746"/>
                </a:solidFill>
              </a:rPr>
              <a:t>ряд проблем</a:t>
            </a:r>
            <a:r>
              <a:rPr lang="ru-RU" sz="2400" b="1" dirty="0">
                <a:solidFill>
                  <a:srgbClr val="001746"/>
                </a:solidFill>
              </a:rPr>
              <a:t>, связанных с увеличением разрыва в уровне социально-экономического развития стран­-членов. Это приве­ло к миграции трудовых ресурсов из менее развитых в более развитые государства ЕС, к обострению социальных и экономических проблем.</a:t>
            </a:r>
            <a:endParaRPr lang="be-BY" sz="2400" b="1" dirty="0">
              <a:solidFill>
                <a:srgbClr val="00174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15616" y="2852936"/>
            <a:ext cx="7821475" cy="3750569"/>
            <a:chOff x="1115616" y="2852936"/>
            <a:chExt cx="7821475" cy="3750569"/>
          </a:xfrm>
        </p:grpSpPr>
        <p:pic>
          <p:nvPicPr>
            <p:cNvPr id="26626" name="Picture 2" descr="https://s00.yaplakal.com/pics/pics_original/4/1/0/3703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852936"/>
              <a:ext cx="6021275" cy="37505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28" name="Picture 4" descr="https://bodyoflighthealingarts.files.wordpress.com/2010/12/problems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852936"/>
              <a:ext cx="3096344" cy="3600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353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844" y="23115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1746"/>
                </a:solidFill>
              </a:rPr>
              <a:t>В Северной Америке ведущим интеграционным объединением выступает </a:t>
            </a:r>
            <a:r>
              <a:rPr lang="ru-RU" sz="2400" b="1" u="sng" dirty="0">
                <a:solidFill>
                  <a:srgbClr val="C00000"/>
                </a:solidFill>
              </a:rPr>
              <a:t>НАФТА</a:t>
            </a:r>
            <a:r>
              <a:rPr lang="ru-RU" sz="2400" b="1" dirty="0">
                <a:solidFill>
                  <a:srgbClr val="001746"/>
                </a:solidFill>
              </a:rPr>
              <a:t>. основной целью его создания было стимулирование вза­имной торговли и взаимного экономического сотрудничества. </a:t>
            </a:r>
            <a:endParaRPr lang="be-BY" sz="2400" b="1" dirty="0">
              <a:solidFill>
                <a:srgbClr val="001746"/>
              </a:solidFill>
            </a:endParaRPr>
          </a:p>
        </p:txBody>
      </p:sp>
      <p:pic>
        <p:nvPicPr>
          <p:cNvPr id="27650" name="Picture 2" descr="https://im0-tub-by.yandex.net/i?id=2cee7564b00a0f8d648413e71d4200a2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992888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813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844" y="231152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1746"/>
                </a:solidFill>
              </a:rPr>
              <a:t>Объединяя </a:t>
            </a:r>
            <a:r>
              <a:rPr lang="ru-RU" sz="2400" b="1" u="sng" dirty="0">
                <a:solidFill>
                  <a:srgbClr val="001746"/>
                </a:solidFill>
              </a:rPr>
              <a:t>6,6 % мирового населения</a:t>
            </a:r>
            <a:r>
              <a:rPr lang="ru-RU" sz="2400" b="1" dirty="0">
                <a:solidFill>
                  <a:srgbClr val="001746"/>
                </a:solidFill>
              </a:rPr>
              <a:t>, НАФТА производит </a:t>
            </a:r>
            <a:r>
              <a:rPr lang="ru-RU" sz="2400" b="1" u="sng" dirty="0">
                <a:solidFill>
                  <a:srgbClr val="001746"/>
                </a:solidFill>
              </a:rPr>
              <a:t>26,1 % миро­вого валового продукта</a:t>
            </a:r>
            <a:r>
              <a:rPr lang="ru-RU" sz="2400" b="1" dirty="0">
                <a:solidFill>
                  <a:srgbClr val="001746"/>
                </a:solidFill>
              </a:rPr>
              <a:t>, в том числе </a:t>
            </a:r>
            <a:r>
              <a:rPr lang="ru-RU" sz="2400" b="1" u="sng" dirty="0">
                <a:solidFill>
                  <a:srgbClr val="001746"/>
                </a:solidFill>
              </a:rPr>
              <a:t>22 % мирового промышленного производства</a:t>
            </a:r>
            <a:r>
              <a:rPr lang="ru-RU" sz="2400" b="1" dirty="0">
                <a:solidFill>
                  <a:srgbClr val="001746"/>
                </a:solidFill>
              </a:rPr>
              <a:t>.</a:t>
            </a:r>
          </a:p>
          <a:p>
            <a:pPr algn="just"/>
            <a:r>
              <a:rPr lang="ru-RU" sz="2400" b="1" dirty="0">
                <a:solidFill>
                  <a:srgbClr val="001746"/>
                </a:solidFill>
              </a:rPr>
              <a:t>Несмотря на существенные позиции НАФТА в мировом хозяйстве, в настоящее время наблюдается неравномерная роль стран в развитии организации. Наблюдается слабая интенсивность связей между Канадой и Мексикой. </a:t>
            </a:r>
            <a:endParaRPr lang="be-BY" sz="2400" b="1" dirty="0">
              <a:solidFill>
                <a:srgbClr val="00174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99592" y="3140968"/>
            <a:ext cx="7997164" cy="3456384"/>
            <a:chOff x="899592" y="3140968"/>
            <a:chExt cx="7997164" cy="3456384"/>
          </a:xfrm>
        </p:grpSpPr>
        <p:pic>
          <p:nvPicPr>
            <p:cNvPr id="28674" name="Picture 2" descr="http://holeland.com/wp-content/uploads/2011/01/variousmagazines15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28" r="10021"/>
            <a:stretch/>
          </p:blipFill>
          <p:spPr bwMode="auto">
            <a:xfrm>
              <a:off x="899592" y="3150669"/>
              <a:ext cx="4392488" cy="3446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78" name="Picture 6" descr="http://www.illuminati-news.com/nwo/nafta_logo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02"/>
            <a:stretch/>
          </p:blipFill>
          <p:spPr bwMode="auto">
            <a:xfrm>
              <a:off x="5220072" y="3140968"/>
              <a:ext cx="3676684" cy="3240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127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12447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Одним из основных проявлений интернационализации мирового хозяйства является </a:t>
            </a:r>
            <a:r>
              <a:rPr lang="ru-RU" sz="2400" b="1" dirty="0">
                <a:solidFill>
                  <a:srgbClr val="C00000"/>
                </a:solidFill>
              </a:rPr>
              <a:t>международная экономическая интеграция.</a:t>
            </a:r>
          </a:p>
        </p:txBody>
      </p:sp>
      <p:pic>
        <p:nvPicPr>
          <p:cNvPr id="5" name="Picture 2" descr="https://www.fortunebuilders.com/wp-content/uploads/2013/06/shutterstock_1371805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940824" cy="5296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139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844" y="231152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1746"/>
                </a:solidFill>
              </a:rPr>
              <a:t>Существенную роль в экономической интеграции стран Латинской Америки  играет  </a:t>
            </a:r>
            <a:r>
              <a:rPr lang="ru-RU" sz="2400" b="1" u="sng" dirty="0">
                <a:solidFill>
                  <a:srgbClr val="C00000"/>
                </a:solidFill>
              </a:rPr>
              <a:t>Южноамериканский  общий  рынок  —  МЕРКОСУР</a:t>
            </a:r>
            <a:r>
              <a:rPr lang="ru-RU" sz="2400" b="1" dirty="0">
                <a:solidFill>
                  <a:srgbClr val="001746"/>
                </a:solidFill>
              </a:rPr>
              <a:t>, образовавшись в 1991 году, организация объединяет пять государств — Аргентину, Бразилию, Уругвай, Парагвай, Венесуэлу и шесть ассоциированных членов — Чили, Колумбию, Эквадор, Перу, Гайану и Суринам.</a:t>
            </a:r>
            <a:endParaRPr lang="be-BY" sz="2400" b="1" dirty="0">
              <a:solidFill>
                <a:srgbClr val="001746"/>
              </a:solidFill>
            </a:endParaRPr>
          </a:p>
        </p:txBody>
      </p:sp>
      <p:pic>
        <p:nvPicPr>
          <p:cNvPr id="29698" name="Picture 2" descr="http://globalfarmernetwork.org/wp-content/uploads/2011/12/mercosur-p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8064896" cy="3628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004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844" y="23115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1746"/>
                </a:solidFill>
              </a:rPr>
              <a:t>За годы своего существования объединение превратилось в наиболее влиятельный торгово-экономический союз развивающихся стран. МЕРКОСУР </a:t>
            </a:r>
          </a:p>
          <a:p>
            <a:pPr algn="just"/>
            <a:r>
              <a:rPr lang="ru-RU" sz="2400" b="1" dirty="0">
                <a:solidFill>
                  <a:srgbClr val="001746"/>
                </a:solidFill>
              </a:rPr>
              <a:t>производит около </a:t>
            </a:r>
            <a:r>
              <a:rPr lang="ru-RU" sz="2400" b="1" u="sng" dirty="0">
                <a:solidFill>
                  <a:srgbClr val="001746"/>
                </a:solidFill>
              </a:rPr>
              <a:t>6 % мирового валового продукта</a:t>
            </a:r>
            <a:r>
              <a:rPr lang="ru-RU" sz="2400" b="1" dirty="0">
                <a:solidFill>
                  <a:srgbClr val="001746"/>
                </a:solidFill>
              </a:rPr>
              <a:t>, около </a:t>
            </a:r>
            <a:r>
              <a:rPr lang="ru-RU" sz="2400" b="1" u="sng" dirty="0">
                <a:solidFill>
                  <a:srgbClr val="001746"/>
                </a:solidFill>
              </a:rPr>
              <a:t>7% — миро­вой промышленной продукции </a:t>
            </a:r>
            <a:r>
              <a:rPr lang="ru-RU" sz="2400" b="1" dirty="0">
                <a:solidFill>
                  <a:srgbClr val="001746"/>
                </a:solidFill>
              </a:rPr>
              <a:t>и на него приходится </a:t>
            </a:r>
            <a:r>
              <a:rPr lang="ru-RU" sz="2400" b="1" u="sng" dirty="0">
                <a:solidFill>
                  <a:srgbClr val="001746"/>
                </a:solidFill>
              </a:rPr>
              <a:t>3,5 % мирового внешнеторгового оборота</a:t>
            </a:r>
            <a:r>
              <a:rPr lang="ru-RU" sz="2400" b="1" dirty="0">
                <a:solidFill>
                  <a:srgbClr val="001746"/>
                </a:solidFill>
              </a:rPr>
              <a:t>.</a:t>
            </a:r>
            <a:endParaRPr lang="be-BY" sz="2400" b="1" dirty="0">
              <a:solidFill>
                <a:srgbClr val="001746"/>
              </a:solidFill>
            </a:endParaRPr>
          </a:p>
        </p:txBody>
      </p:sp>
      <p:pic>
        <p:nvPicPr>
          <p:cNvPr id="30722" name="Picture 2" descr="http://xn----7sbgbb2blsmakmo6k.xn--p1ai/images/news/2017/avgust/maxresdefault-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992888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53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844" y="23115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1746"/>
                </a:solidFill>
              </a:rPr>
              <a:t>В последние годы заметную роль в мире начинает играть группа из пяти стран: Бразилии, России, Индии, Китая и Южно-­Африканской Республики </a:t>
            </a:r>
            <a:r>
              <a:rPr lang="ru-RU" sz="2400" b="1" u="sng" dirty="0">
                <a:solidFill>
                  <a:srgbClr val="C00000"/>
                </a:solidFill>
              </a:rPr>
              <a:t>(БРИКС)</a:t>
            </a:r>
            <a:r>
              <a:rPr lang="ru-RU" sz="2400" b="1" dirty="0">
                <a:solidFill>
                  <a:srgbClr val="001746"/>
                </a:solidFill>
              </a:rPr>
              <a:t>. </a:t>
            </a:r>
          </a:p>
          <a:p>
            <a:pPr algn="just"/>
            <a:r>
              <a:rPr lang="ru-RU" sz="2400" b="1" u="sng" dirty="0">
                <a:solidFill>
                  <a:srgbClr val="C00000"/>
                </a:solidFill>
              </a:rPr>
              <a:t>Члены БРИКС </a:t>
            </a:r>
            <a:r>
              <a:rPr lang="ru-RU" sz="2400" b="1" dirty="0">
                <a:solidFill>
                  <a:srgbClr val="001746"/>
                </a:solidFill>
              </a:rPr>
              <a:t>— это быстро развивающиеся круп­ные страны с мощной экономикой и большим количеством важных ре­сурсов.</a:t>
            </a:r>
            <a:endParaRPr lang="be-BY" sz="2400" b="1" dirty="0">
              <a:solidFill>
                <a:srgbClr val="001746"/>
              </a:solidFill>
            </a:endParaRPr>
          </a:p>
        </p:txBody>
      </p:sp>
      <p:pic>
        <p:nvPicPr>
          <p:cNvPr id="31746" name="Picture 2" descr="http://stolicaonego.ru/images/news/339/339236/main_890x40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8153722" cy="3954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7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844" y="23115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1746"/>
                </a:solidFill>
              </a:rPr>
              <a:t>На эти страны приходится </a:t>
            </a:r>
            <a:r>
              <a:rPr lang="ru-RU" sz="2400" b="1" u="sng" dirty="0">
                <a:solidFill>
                  <a:srgbClr val="001746"/>
                </a:solidFill>
              </a:rPr>
              <a:t>42 % населения</a:t>
            </a:r>
            <a:r>
              <a:rPr lang="ru-RU" sz="2400" b="1" dirty="0">
                <a:solidFill>
                  <a:srgbClr val="001746"/>
                </a:solidFill>
              </a:rPr>
              <a:t>, 26% — территории и </a:t>
            </a:r>
            <a:r>
              <a:rPr lang="ru-RU" sz="2400" b="1" u="sng" dirty="0">
                <a:solidFill>
                  <a:srgbClr val="001746"/>
                </a:solidFill>
              </a:rPr>
              <a:t>30 % ВВП мира</a:t>
            </a:r>
            <a:r>
              <a:rPr lang="ru-RU" sz="2400" b="1" dirty="0">
                <a:solidFill>
                  <a:srgbClr val="001746"/>
                </a:solidFill>
              </a:rPr>
              <a:t>. </a:t>
            </a:r>
          </a:p>
          <a:p>
            <a:pPr algn="just"/>
            <a:r>
              <a:rPr lang="ru-RU" sz="2400" b="1" dirty="0">
                <a:solidFill>
                  <a:srgbClr val="001746"/>
                </a:solidFill>
              </a:rPr>
              <a:t>Доля стран БРИКС в </a:t>
            </a:r>
            <a:r>
              <a:rPr lang="ru-RU" sz="2400" b="1" u="sng" dirty="0">
                <a:solidFill>
                  <a:srgbClr val="001746"/>
                </a:solidFill>
              </a:rPr>
              <a:t>мировой торговле </a:t>
            </a:r>
            <a:r>
              <a:rPr lang="ru-RU" sz="2400" b="1" dirty="0">
                <a:solidFill>
                  <a:srgbClr val="001746"/>
                </a:solidFill>
              </a:rPr>
              <a:t>превышает ЕС и НАФТА и составляет </a:t>
            </a:r>
            <a:r>
              <a:rPr lang="ru-RU" sz="2400" b="1" u="sng" dirty="0">
                <a:solidFill>
                  <a:srgbClr val="001746"/>
                </a:solidFill>
              </a:rPr>
              <a:t>более 17 %. </a:t>
            </a:r>
            <a:endParaRPr lang="be-BY" sz="2400" b="1" u="sng" dirty="0">
              <a:solidFill>
                <a:srgbClr val="001746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27584" y="1988840"/>
            <a:ext cx="8136904" cy="4104456"/>
            <a:chOff x="827584" y="1988840"/>
            <a:chExt cx="8136904" cy="4104456"/>
          </a:xfrm>
        </p:grpSpPr>
        <p:pic>
          <p:nvPicPr>
            <p:cNvPr id="32770" name="Picture 2" descr="http://www.politnavigator.net/wp-content/uploads/2016/10/5e0aac4c743eaa46cbb7e1a3a0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20" b="24150"/>
            <a:stretch/>
          </p:blipFill>
          <p:spPr bwMode="auto">
            <a:xfrm>
              <a:off x="827584" y="2708920"/>
              <a:ext cx="8136904" cy="338437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27584" y="1988840"/>
              <a:ext cx="8064896" cy="646331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/>
                <a:t>Взаимодополняемость</a:t>
              </a:r>
              <a:r>
                <a:rPr lang="ru-RU" sz="3600" b="1" dirty="0"/>
                <a:t> стран БРИКС</a:t>
              </a:r>
              <a:endParaRPr lang="be-BY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35458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844" y="23115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1746"/>
                </a:solidFill>
              </a:rPr>
              <a:t>Бразилия, Россия, Индия и Китай производят около                         40 % пшеницы, 50% — свинины, более 30% — мяса птицы, 30 % говядины от общемирового показателя.</a:t>
            </a:r>
          </a:p>
        </p:txBody>
      </p:sp>
      <p:pic>
        <p:nvPicPr>
          <p:cNvPr id="1026" name="Picture 2" descr="http://russian.news.cn/video/2015-07/22/134435974_14375465232931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986099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982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ibre.life/7523/0610/1/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5"/>
          <a:stretch/>
        </p:blipFill>
        <p:spPr bwMode="auto">
          <a:xfrm>
            <a:off x="899592" y="2515380"/>
            <a:ext cx="7920880" cy="4153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4844" y="231152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Таким образом, </a:t>
            </a:r>
            <a:r>
              <a:rPr lang="ru-RU" sz="2400" b="1" u="dbl" dirty="0">
                <a:uFill>
                  <a:solidFill>
                    <a:srgbClr val="FF0000"/>
                  </a:solidFill>
                </a:uFill>
              </a:rPr>
              <a:t>международная экономическая интеграция</a:t>
            </a:r>
            <a:r>
              <a:rPr lang="ru-RU" sz="2400" b="1" dirty="0"/>
              <a:t> — это характерная особенность современного этапа развития мировой экономики. Она стала мощным инструментом ускоренного развития региональных экономик и повышения конкурентоспособности на мировом рынке стран — членов интеграционных группировок.</a:t>
            </a:r>
            <a:endParaRPr lang="ru-RU" sz="2400" b="1" dirty="0">
              <a:solidFill>
                <a:srgbClr val="001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3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izon.ru/public/news/6b/3a/02/Kompaniya_OSELL_Group_bystro_rasshiryaet_svoe_mezhdunarodnoe_prisutstvie_23633_adc9.jpg?n=9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12271"/>
            <a:ext cx="8136904" cy="45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65872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solidFill>
                  <a:srgbClr val="C00000"/>
                </a:solidFill>
              </a:rPr>
              <a:t>Международная экономическая интеграция </a:t>
            </a:r>
            <a:r>
              <a:rPr lang="ru-RU" sz="2400" b="1" dirty="0"/>
              <a:t>— процесс развития глубоких и устойчивых взаимосвязей между странами, основанный на проведении ими согласованной политики  в области экономики и других сферах жизни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298509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Другими словами, </a:t>
            </a:r>
            <a:r>
              <a:rPr lang="ru-RU" sz="2400" b="1" u="sng" dirty="0">
                <a:solidFill>
                  <a:srgbClr val="C00000"/>
                </a:solidFill>
              </a:rPr>
              <a:t>международная экономическая интеграция</a:t>
            </a:r>
            <a:r>
              <a:rPr lang="ru-RU" sz="2400" b="1" dirty="0"/>
              <a:t> – это объединение национальных хозяйств группы стран в единую экономическую систему.</a:t>
            </a:r>
          </a:p>
          <a:p>
            <a:endParaRPr lang="ru-RU" sz="2400" b="1" dirty="0"/>
          </a:p>
        </p:txBody>
      </p:sp>
      <p:sp>
        <p:nvSpPr>
          <p:cNvPr id="4" name="AutoShape 4" descr="https://gau.mmcpenza.ru/sites/default/files/images/regions/wk_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4102" name="Picture 6" descr="https://www.docusign.com/blog/sites/default/files/shutterstock_14829500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66800"/>
            <a:ext cx="7992888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68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51937"/>
            <a:ext cx="806489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200" b="1" dirty="0">
                <a:ln w="11430"/>
                <a:solidFill>
                  <a:srgbClr val="C00000"/>
                </a:solidFill>
              </a:rPr>
              <a:t>Интеграционные процессы.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85122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solidFill>
                  <a:srgbClr val="FF0000"/>
                </a:solidFill>
              </a:rPr>
              <a:t>Экстенсивные .</a:t>
            </a:r>
          </a:p>
          <a:p>
            <a:pPr algn="just"/>
            <a:r>
              <a:rPr lang="ru-RU" sz="2400" b="1" dirty="0"/>
              <a:t>Расширение интеграции за счёт присоединения новых государств к экономическому союзу.</a:t>
            </a:r>
          </a:p>
        </p:txBody>
      </p:sp>
      <p:pic>
        <p:nvPicPr>
          <p:cNvPr id="4" name="Picture 2" descr="http://cdn.hanoitimes.com.vn/mfiles/data/2014/04/81E07B74/2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78207"/>
            <a:ext cx="7992888" cy="4419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38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51937"/>
            <a:ext cx="806489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200" b="1" dirty="0">
                <a:ln w="11430"/>
                <a:solidFill>
                  <a:srgbClr val="C00000"/>
                </a:solidFill>
              </a:rPr>
              <a:t>Интеграционные процессы.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85122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solidFill>
                  <a:srgbClr val="FF0000"/>
                </a:solidFill>
              </a:rPr>
              <a:t>Интенсивные .</a:t>
            </a:r>
          </a:p>
          <a:p>
            <a:pPr algn="just"/>
            <a:r>
              <a:rPr lang="ru-RU" sz="2400" b="1" dirty="0"/>
              <a:t>Углубление интеграции за счёт перехода от более простых форм сотрудничества к более сложным.</a:t>
            </a:r>
          </a:p>
        </p:txBody>
      </p:sp>
      <p:pic>
        <p:nvPicPr>
          <p:cNvPr id="6146" name="Picture 2" descr="https://www.obserwatorium.malopolska.pl/wp-content/uploads/2016/02/gospodarka_pols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340"/>
          <a:stretch/>
        </p:blipFill>
        <p:spPr bwMode="auto">
          <a:xfrm>
            <a:off x="799820" y="2018336"/>
            <a:ext cx="8181947" cy="4588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3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://confspb.ru/uploads/images/%D0%A2%D0%A2%D0%9F_2016/kartinka5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5"/>
            <a:ext cx="8172400" cy="3018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88640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Для развития интеграционных процессов существует ряд </a:t>
            </a:r>
            <a:r>
              <a:rPr lang="ru-RU" sz="2400" b="1" u="sng" dirty="0">
                <a:solidFill>
                  <a:srgbClr val="0070C0"/>
                </a:solidFill>
              </a:rPr>
              <a:t>пред­посылок</a:t>
            </a:r>
            <a:r>
              <a:rPr lang="ru-RU" sz="2400" b="1" dirty="0"/>
              <a:t>.</a:t>
            </a:r>
          </a:p>
          <a:p>
            <a:pPr lvl="1" algn="just"/>
            <a:r>
              <a:rPr lang="ru-RU" sz="2400" b="1" dirty="0"/>
              <a:t>1. относительно высокий уровень экономического </a:t>
            </a:r>
          </a:p>
          <a:p>
            <a:pPr lvl="1" algn="just"/>
            <a:r>
              <a:rPr lang="ru-RU" sz="2400" b="1" dirty="0"/>
              <a:t>     развития стран. </a:t>
            </a:r>
          </a:p>
          <a:p>
            <a:pPr lvl="1" algn="just"/>
            <a:r>
              <a:rPr lang="ru-RU" sz="2400" b="1" dirty="0"/>
              <a:t>2. примерно одинаковый уровень экономического </a:t>
            </a:r>
          </a:p>
          <a:p>
            <a:pPr lvl="1" algn="just"/>
            <a:r>
              <a:rPr lang="ru-RU" sz="2400" b="1" dirty="0"/>
              <a:t>     развития. </a:t>
            </a:r>
          </a:p>
          <a:p>
            <a:pPr lvl="1" algn="just"/>
            <a:r>
              <a:rPr lang="ru-RU" sz="2400" b="1" dirty="0"/>
              <a:t>3. схожие политические системы и общие исторические   </a:t>
            </a:r>
          </a:p>
          <a:p>
            <a:pPr lvl="1" algn="just"/>
            <a:r>
              <a:rPr lang="ru-RU" sz="2400" b="1" dirty="0"/>
              <a:t>    и  культурные традиции.</a:t>
            </a:r>
          </a:p>
          <a:p>
            <a:pPr lvl="1" algn="just"/>
            <a:r>
              <a:rPr lang="ru-RU" sz="2400" b="1" dirty="0"/>
              <a:t>4. географическая близость стран.</a:t>
            </a:r>
          </a:p>
        </p:txBody>
      </p:sp>
      <p:sp>
        <p:nvSpPr>
          <p:cNvPr id="4" name="AutoShape 4" descr="https://gau.mmcpenza.ru/sites/default/files/images/regions/wk_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3" name="AutoShape 4" descr="https://gau.mmcpenza.ru/sites/default/files/images/regions/wk_2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5561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173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 </a:t>
            </a:r>
            <a:r>
              <a:rPr lang="ru-RU" sz="2400" b="1" u="sng" dirty="0">
                <a:solidFill>
                  <a:srgbClr val="0070C0"/>
                </a:solidFill>
              </a:rPr>
              <a:t>Основными преимуществами</a:t>
            </a:r>
            <a:r>
              <a:rPr lang="ru-RU" sz="2400" b="1" dirty="0"/>
              <a:t>  </a:t>
            </a:r>
          </a:p>
          <a:p>
            <a:pPr algn="just"/>
            <a:r>
              <a:rPr lang="ru-RU" sz="2400" b="1" dirty="0"/>
              <a:t>международной экономической интеграции являются:</a:t>
            </a:r>
          </a:p>
        </p:txBody>
      </p:sp>
      <p:sp>
        <p:nvSpPr>
          <p:cNvPr id="4" name="AutoShape 4" descr="https://gau.mmcpenza.ru/sites/default/files/images/regions/wk_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3" name="TextBox 2"/>
          <p:cNvSpPr txBox="1"/>
          <p:nvPr/>
        </p:nvSpPr>
        <p:spPr>
          <a:xfrm>
            <a:off x="1043608" y="1124744"/>
            <a:ext cx="7632848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более широкий доступ к различным ресурсам (финансовым, природным, трудовым);</a:t>
            </a:r>
            <a:endParaRPr lang="be-BY" dirty="0"/>
          </a:p>
        </p:txBody>
      </p:sp>
      <p:pic>
        <p:nvPicPr>
          <p:cNvPr id="11266" name="Picture 2" descr="http://thresholdcommunications.com/wp-content/uploads/2015/07/ba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8064896" cy="4287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57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1253</Words>
  <Application>Microsoft Office PowerPoint</Application>
  <PresentationFormat>Экран (4:3)</PresentationFormat>
  <Paragraphs>131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 &amp; SanBuild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1968</dc:creator>
  <cp:lastModifiedBy>Lenovo</cp:lastModifiedBy>
  <cp:revision>40</cp:revision>
  <dcterms:created xsi:type="dcterms:W3CDTF">2017-09-22T22:08:52Z</dcterms:created>
  <dcterms:modified xsi:type="dcterms:W3CDTF">2020-04-20T06:59:44Z</dcterms:modified>
</cp:coreProperties>
</file>