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57" r:id="rId4"/>
    <p:sldId id="259" r:id="rId5"/>
    <p:sldId id="278" r:id="rId6"/>
    <p:sldId id="260" r:id="rId7"/>
    <p:sldId id="279" r:id="rId8"/>
    <p:sldId id="261" r:id="rId9"/>
    <p:sldId id="265" r:id="rId10"/>
    <p:sldId id="280" r:id="rId11"/>
    <p:sldId id="263" r:id="rId12"/>
    <p:sldId id="264" r:id="rId13"/>
    <p:sldId id="266" r:id="rId14"/>
    <p:sldId id="277" r:id="rId15"/>
    <p:sldId id="274" r:id="rId16"/>
    <p:sldId id="270" r:id="rId17"/>
    <p:sldId id="275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1B147E-398A-4D95-9533-7E528DC8960C}">
          <p14:sldIdLst>
            <p14:sldId id="256"/>
            <p14:sldId id="283"/>
            <p14:sldId id="257"/>
            <p14:sldId id="259"/>
            <p14:sldId id="278"/>
            <p14:sldId id="260"/>
            <p14:sldId id="279"/>
            <p14:sldId id="261"/>
            <p14:sldId id="265"/>
            <p14:sldId id="280"/>
            <p14:sldId id="263"/>
            <p14:sldId id="264"/>
            <p14:sldId id="266"/>
            <p14:sldId id="277"/>
            <p14:sldId id="274"/>
            <p14:sldId id="270"/>
            <p14:sldId id="275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1BB7DAF6-01DC-4231-A30B-D66054178D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C1FF85-425D-4DD8-AC06-62DCDCE009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692C5-8AA0-4647-B4CD-C8525C2757D5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3949C86-8BC2-447C-81D8-CCA7253A4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6A9F0690-A890-4456-A4B4-DD2BCBF71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B172B-63F6-43BA-800B-7F28C57712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10687-D277-43EB-9E3E-7F05408FA6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B7D12-8114-445F-BE5F-A7F4F0FA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6C621-FBAD-4CDB-A5EE-0A76E4A93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профсоюзы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623B6B-C7C4-49E8-9EFF-698E596BB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 за что они борются</a:t>
            </a:r>
          </a:p>
        </p:txBody>
      </p:sp>
    </p:spTree>
    <p:extLst>
      <p:ext uri="{BB962C8B-B14F-4D97-AF65-F5344CB8AC3E}">
        <p14:creationId xmlns:p14="http://schemas.microsoft.com/office/powerpoint/2010/main" val="964365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52" y="419582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История Российских профсоюзов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1075" y="1551008"/>
            <a:ext cx="10394707" cy="391224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-  7 октября 1905 год. Появление российских профсоюзов.</a:t>
            </a:r>
          </a:p>
          <a:p>
            <a:r>
              <a:rPr lang="ru-RU" dirty="0"/>
              <a:t>       - 1906 год. Царская власть официально признает профсоюзы.</a:t>
            </a:r>
          </a:p>
          <a:p>
            <a:r>
              <a:rPr lang="ru-RU" dirty="0"/>
              <a:t>      - 1917 год. Массовое профсоюзное движение, объединившее работников 110 профессий.</a:t>
            </a:r>
          </a:p>
          <a:p>
            <a:r>
              <a:rPr lang="ru-RU" dirty="0"/>
              <a:t>       Первым лидером советских профсоюзов становится Томский Михаил Павлович.</a:t>
            </a:r>
          </a:p>
          <a:p>
            <a:r>
              <a:rPr lang="ru-RU" dirty="0"/>
              <a:t>    В советский период профсоюзы объединяли 99% граждан. Их печатным органом стала одна из самых читаемых газет – «Труд».</a:t>
            </a:r>
          </a:p>
          <a:p>
            <a:r>
              <a:rPr lang="ru-RU" dirty="0"/>
              <a:t>    - 1990 год. Создание Федерации Независимых Профсоюзов России (ФНПР)</a:t>
            </a:r>
          </a:p>
          <a:p>
            <a:r>
              <a:rPr lang="ru-RU" dirty="0"/>
              <a:t>      Лидером ФНПР является Шмаков Михаил Викторович.</a:t>
            </a:r>
          </a:p>
          <a:p>
            <a:r>
              <a:rPr lang="ru-RU" dirty="0"/>
              <a:t>  - Октябрь 2005 год. 100 лет профсоюзному движению России.</a:t>
            </a:r>
          </a:p>
        </p:txBody>
      </p:sp>
    </p:spTree>
    <p:extLst>
      <p:ext uri="{BB962C8B-B14F-4D97-AF65-F5344CB8AC3E}">
        <p14:creationId xmlns:p14="http://schemas.microsoft.com/office/powerpoint/2010/main" val="2323765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8466B-3C23-466B-8518-2C581F6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Профсоюзы россии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5D9B0A-737C-4C3B-B0D0-E312033CD32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Федерация независимых профсоюзов России (фнпр) объединяет отраслевые и территориальные профсоюзы. </a:t>
            </a:r>
          </a:p>
          <a:p>
            <a:r>
              <a:rPr lang="ru-RU" dirty="0"/>
              <a:t>Московская федерация профсоюзов объединяет 44 профсоюзные организации.</a:t>
            </a:r>
          </a:p>
          <a:p>
            <a:r>
              <a:rPr lang="ru-RU" dirty="0"/>
              <a:t>Московская организация профсоюзов работников образования и науки рф.</a:t>
            </a:r>
          </a:p>
        </p:txBody>
      </p:sp>
    </p:spTree>
    <p:extLst>
      <p:ext uri="{BB962C8B-B14F-4D97-AF65-F5344CB8AC3E}">
        <p14:creationId xmlns:p14="http://schemas.microsoft.com/office/powerpoint/2010/main" val="185241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04B6E-37CC-495E-AC6B-256BB78C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Правовая основа профсоюзов в РФ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FC1C0-6043-45C9-AE63-421F095E41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47776"/>
            <a:ext cx="10394707" cy="4126810"/>
          </a:xfrm>
        </p:spPr>
        <p:txBody>
          <a:bodyPr/>
          <a:lstStyle/>
          <a:p>
            <a:r>
              <a:rPr lang="ru-RU" dirty="0"/>
              <a:t>Конституция российской федерации </a:t>
            </a:r>
          </a:p>
          <a:p>
            <a:r>
              <a:rPr lang="ru-RU" dirty="0"/>
              <a:t>Трудовой кодекс российской федерации</a:t>
            </a:r>
          </a:p>
          <a:p>
            <a:r>
              <a:rPr lang="ru-RU" dirty="0"/>
              <a:t>Федеральный закон «о профессиональных союзах, и гарантиях их деятельности» </a:t>
            </a:r>
          </a:p>
          <a:p>
            <a:r>
              <a:rPr lang="ru-RU" dirty="0"/>
              <a:t>Закон «о правах и гарантиях профессиональных союзов»</a:t>
            </a:r>
          </a:p>
          <a:p>
            <a:r>
              <a:rPr lang="ru-RU" dirty="0"/>
              <a:t>Закон о занятости населения РФ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Изображение выглядит как внешний, зна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F4C26B3-A814-4F46-BF9A-398DE0681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825" y="3406431"/>
            <a:ext cx="1622924" cy="2119313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доска объявле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809FC8A-9B4B-49E4-8E78-268B767D3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08" y="3381375"/>
            <a:ext cx="1441478" cy="21694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си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45EFEB56-EFE9-4E3B-AD88-C2A0AE3426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418" y="2961602"/>
            <a:ext cx="1743393" cy="25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37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821A4-C2F5-48BE-A5C1-E099BFB2E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профсоюзов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350D1-865C-4AD6-B423-C2DEBB8513B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Представительство и защита социально-трудовых прав и профессиональных интересов членов профсоюза.</a:t>
            </a:r>
          </a:p>
          <a:p>
            <a:r>
              <a:rPr lang="ru-RU" dirty="0"/>
              <a:t>Обеспечение контроля за соблюдением законодательства о труда.</a:t>
            </a:r>
          </a:p>
          <a:p>
            <a:r>
              <a:rPr lang="ru-RU" dirty="0"/>
              <a:t>Организация общественного контроля за условиями труда</a:t>
            </a:r>
          </a:p>
          <a:p>
            <a:r>
              <a:rPr lang="ru-RU" dirty="0"/>
              <a:t>Содействие улучшению материального положения, укрепления здоровья членов профсоюза.</a:t>
            </a:r>
          </a:p>
        </p:txBody>
      </p:sp>
    </p:spTree>
    <p:extLst>
      <p:ext uri="{BB962C8B-B14F-4D97-AF65-F5344CB8AC3E}">
        <p14:creationId xmlns:p14="http://schemas.microsoft.com/office/powerpoint/2010/main" val="732964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B9F5C-236E-414B-9605-3F6B54057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профсоюзов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BAB12-2FAD-47C1-A35A-745C5466AC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Организаторская.</a:t>
            </a:r>
          </a:p>
          <a:p>
            <a:r>
              <a:rPr lang="ru-RU" dirty="0"/>
              <a:t>Образовательная (обучающая).</a:t>
            </a:r>
          </a:p>
          <a:p>
            <a:r>
              <a:rPr lang="ru-RU" dirty="0"/>
              <a:t>Самоуправления.</a:t>
            </a:r>
          </a:p>
          <a:p>
            <a:r>
              <a:rPr lang="ru-RU" dirty="0"/>
              <a:t>Нормотворчества.</a:t>
            </a:r>
          </a:p>
          <a:p>
            <a:r>
              <a:rPr lang="ru-RU" dirty="0"/>
              <a:t>Представления и защиты социально-трудовых прав.</a:t>
            </a:r>
          </a:p>
          <a:p>
            <a:r>
              <a:rPr lang="ru-RU" dirty="0"/>
              <a:t>Общественного контроля.</a:t>
            </a:r>
          </a:p>
          <a:p>
            <a:r>
              <a:rPr lang="ru-RU" dirty="0"/>
              <a:t>Контроля.</a:t>
            </a:r>
          </a:p>
          <a:p>
            <a:r>
              <a:rPr lang="ru-RU" dirty="0"/>
              <a:t>Информационная.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50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E8C83-F1F7-4B3D-8CB1-1DEB452B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Методы борьбы профсоюзов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84ECF-7ED2-4198-827C-25DC25FD23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Ведут переговоры с государством, организовывают местное самоуправление и работодателями.</a:t>
            </a:r>
          </a:p>
          <a:p>
            <a:r>
              <a:rPr lang="ru-RU" dirty="0"/>
              <a:t>Проверяют исполнение трудового законодательства.</a:t>
            </a:r>
          </a:p>
          <a:p>
            <a:r>
              <a:rPr lang="ru-RU" dirty="0"/>
              <a:t>Участвуют в работе органов законодательного влияния.</a:t>
            </a:r>
          </a:p>
          <a:p>
            <a:r>
              <a:rPr lang="ru-RU" dirty="0"/>
              <a:t>Заключают коллективные договора работников и работодателей.</a:t>
            </a:r>
          </a:p>
          <a:p>
            <a:r>
              <a:rPr lang="ru-RU" dirty="0"/>
              <a:t>проводят митинги, шествия, демонстрации, забастовки.</a:t>
            </a:r>
          </a:p>
        </p:txBody>
      </p:sp>
    </p:spTree>
    <p:extLst>
      <p:ext uri="{BB962C8B-B14F-4D97-AF65-F5344CB8AC3E}">
        <p14:creationId xmlns:p14="http://schemas.microsoft.com/office/powerpoint/2010/main" val="2167919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DF411-5780-4C83-9CCF-4954B3FE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 «за» профсоюзов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C39B6-B858-4374-9569-5FBBB72EF7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«</a:t>
            </a:r>
            <a:r>
              <a:rPr lang="ru-RU" sz="5400" dirty="0" err="1"/>
              <a:t>за»рплата</a:t>
            </a:r>
            <a:r>
              <a:rPr lang="ru-RU" sz="5400" dirty="0"/>
              <a:t> </a:t>
            </a:r>
          </a:p>
          <a:p>
            <a:r>
              <a:rPr lang="ru-RU" sz="5400" dirty="0"/>
              <a:t>«</a:t>
            </a:r>
            <a:r>
              <a:rPr lang="ru-RU" sz="5400" dirty="0" err="1"/>
              <a:t>за»метность</a:t>
            </a:r>
            <a:r>
              <a:rPr lang="ru-RU" sz="5400" dirty="0"/>
              <a:t> </a:t>
            </a:r>
          </a:p>
          <a:p>
            <a:r>
              <a:rPr lang="ru-RU" sz="5400" dirty="0"/>
              <a:t>«</a:t>
            </a:r>
            <a:r>
              <a:rPr lang="ru-RU" sz="5400" dirty="0" err="1"/>
              <a:t>за»конность</a:t>
            </a:r>
            <a:r>
              <a:rPr lang="ru-RU" sz="5400" dirty="0"/>
              <a:t>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621338-AF2A-48E1-9C8A-AFD0CB340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69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4EB3E-B747-4175-AD79-5CBE4239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что борются профсоюзы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58A63-D6B0-4E6C-9F94-CA964FDB05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Экономику, обеспечивающую достойную жизнь всем на базе достойного труда.</a:t>
            </a:r>
          </a:p>
          <a:p>
            <a:r>
              <a:rPr lang="ru-RU" dirty="0"/>
              <a:t>Достойную заработную плату и эффективную занятость. </a:t>
            </a:r>
          </a:p>
          <a:p>
            <a:r>
              <a:rPr lang="ru-RU" dirty="0"/>
              <a:t>Развитие системы социального страхования и пенсионного обеспечения, социальных услуг.</a:t>
            </a:r>
          </a:p>
          <a:p>
            <a:r>
              <a:rPr lang="ru-RU" dirty="0"/>
              <a:t>Безопасное рабочее место.</a:t>
            </a:r>
          </a:p>
          <a:p>
            <a:r>
              <a:rPr lang="ru-RU" dirty="0"/>
              <a:t>Соблюдение трудовых прав работником, уважение их интересов.</a:t>
            </a:r>
          </a:p>
          <a:p>
            <a:r>
              <a:rPr lang="ru-RU" dirty="0"/>
              <a:t>Развитее социального неравенства, как действенного института, формирование условий труда.</a:t>
            </a:r>
          </a:p>
        </p:txBody>
      </p:sp>
    </p:spTree>
    <p:extLst>
      <p:ext uri="{BB962C8B-B14F-4D97-AF65-F5344CB8AC3E}">
        <p14:creationId xmlns:p14="http://schemas.microsoft.com/office/powerpoint/2010/main" val="24838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8557" y="648182"/>
            <a:ext cx="6503491" cy="455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9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779788-0B8A-48A2-9427-97B4F3F6C5AB}"/>
              </a:ext>
            </a:extLst>
          </p:cNvPr>
          <p:cNvSpPr txBox="1"/>
          <p:nvPr/>
        </p:nvSpPr>
        <p:spPr>
          <a:xfrm>
            <a:off x="1393794" y="594804"/>
            <a:ext cx="9223899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/>
              <a:t>Задание:</a:t>
            </a:r>
          </a:p>
          <a:p>
            <a:r>
              <a:rPr lang="ru-RU" sz="4000" dirty="0"/>
              <a:t>Изучить лекцию, написать конспект (отправить фото на почту или </a:t>
            </a:r>
            <a:r>
              <a:rPr lang="ru-RU" sz="4000" dirty="0" err="1"/>
              <a:t>вк</a:t>
            </a:r>
            <a:r>
              <a:rPr lang="ru-RU" sz="4000" dirty="0"/>
              <a:t>)</a:t>
            </a:r>
          </a:p>
          <a:p>
            <a:r>
              <a:rPr lang="ru-RU" sz="4000" dirty="0"/>
              <a:t>Составить план лекции и 5 вопросов в электронном </a:t>
            </a:r>
            <a:r>
              <a:rPr lang="ru-RU" sz="4000"/>
              <a:t>виде или письменно </a:t>
            </a:r>
            <a:r>
              <a:rPr lang="ru-RU" sz="4000" dirty="0"/>
              <a:t>(быть готовыми ответить на эти вопросы после </a:t>
            </a:r>
            <a:r>
              <a:rPr lang="ru-RU" sz="4000"/>
              <a:t>карантина).</a:t>
            </a:r>
            <a:endParaRPr lang="ru-RU" sz="4000" dirty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0699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bg1">
                  <a:shade val="48000"/>
                  <a:satMod val="110000"/>
                  <a:lumMod val="40000"/>
                </a:schemeClr>
                <a:schemeClr val="bg1">
                  <a:tint val="90000"/>
                  <a:lumMod val="106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886762-16F0-4868-B83A-2617462141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2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Объект 4" descr="Изображение выглядит как человек, здание, дорог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4870C27-4CEC-4244-950F-8F0D77BC55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61" y="10"/>
            <a:ext cx="12191980" cy="6857990"/>
          </a:xfrm>
          <a:prstGeom prst="rect">
            <a:avLst/>
          </a:prstGeom>
        </p:spPr>
      </p:pic>
      <p:sp>
        <p:nvSpPr>
          <p:cNvPr id="24" name="Freeform 9">
            <a:extLst>
              <a:ext uri="{FF2B5EF4-FFF2-40B4-BE49-F238E27FC236}">
                <a16:creationId xmlns:a16="http://schemas.microsoft.com/office/drawing/2014/main" id="{BE135C2E-C781-46AF-BE4C-9B57C07D9C4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8288" y="2698990"/>
            <a:ext cx="11338098" cy="3612111"/>
          </a:xfrm>
          <a:custGeom>
            <a:avLst/>
            <a:gdLst>
              <a:gd name="connsiteX0" fmla="*/ 0 w 11329257"/>
              <a:gd name="connsiteY0" fmla="*/ 1672253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0 w 11329257"/>
              <a:gd name="connsiteY4" fmla="*/ 1672253 h 3112578"/>
              <a:gd name="connsiteX0" fmla="*/ 8467 w 11329257"/>
              <a:gd name="connsiteY0" fmla="*/ 994919 h 3112578"/>
              <a:gd name="connsiteX1" fmla="*/ 11201741 w 11329257"/>
              <a:gd name="connsiteY1" fmla="*/ 0 h 3112578"/>
              <a:gd name="connsiteX2" fmla="*/ 11329257 w 11329257"/>
              <a:gd name="connsiteY2" fmla="*/ 2508571 h 3112578"/>
              <a:gd name="connsiteX3" fmla="*/ 0 w 11329257"/>
              <a:gd name="connsiteY3" fmla="*/ 3112578 h 3112578"/>
              <a:gd name="connsiteX4" fmla="*/ 8467 w 11329257"/>
              <a:gd name="connsiteY4" fmla="*/ 994919 h 3112578"/>
              <a:gd name="connsiteX0" fmla="*/ 814 w 11330070"/>
              <a:gd name="connsiteY0" fmla="*/ 732453 h 3112578"/>
              <a:gd name="connsiteX1" fmla="*/ 11202554 w 11330070"/>
              <a:gd name="connsiteY1" fmla="*/ 0 h 3112578"/>
              <a:gd name="connsiteX2" fmla="*/ 11330070 w 11330070"/>
              <a:gd name="connsiteY2" fmla="*/ 2508571 h 3112578"/>
              <a:gd name="connsiteX3" fmla="*/ 813 w 11330070"/>
              <a:gd name="connsiteY3" fmla="*/ 3112578 h 3112578"/>
              <a:gd name="connsiteX4" fmla="*/ 814 w 11330070"/>
              <a:gd name="connsiteY4" fmla="*/ 732453 h 3112578"/>
              <a:gd name="connsiteX0" fmla="*/ 375 w 11338098"/>
              <a:gd name="connsiteY0" fmla="*/ 622387 h 3112578"/>
              <a:gd name="connsiteX1" fmla="*/ 11210582 w 11338098"/>
              <a:gd name="connsiteY1" fmla="*/ 0 h 3112578"/>
              <a:gd name="connsiteX2" fmla="*/ 11338098 w 11338098"/>
              <a:gd name="connsiteY2" fmla="*/ 2508571 h 3112578"/>
              <a:gd name="connsiteX3" fmla="*/ 8841 w 11338098"/>
              <a:gd name="connsiteY3" fmla="*/ 3112578 h 3112578"/>
              <a:gd name="connsiteX4" fmla="*/ 375 w 11338098"/>
              <a:gd name="connsiteY4" fmla="*/ 622387 h 3112578"/>
              <a:gd name="connsiteX0" fmla="*/ 375 w 11338098"/>
              <a:gd name="connsiteY0" fmla="*/ 10203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1020320 h 3510511"/>
              <a:gd name="connsiteX0" fmla="*/ 375 w 11338098"/>
              <a:gd name="connsiteY0" fmla="*/ 664720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64720 h 3510511"/>
              <a:gd name="connsiteX0" fmla="*/ 375 w 11338098"/>
              <a:gd name="connsiteY0" fmla="*/ 605454 h 3510511"/>
              <a:gd name="connsiteX1" fmla="*/ 11176715 w 11338098"/>
              <a:gd name="connsiteY1" fmla="*/ 0 h 3510511"/>
              <a:gd name="connsiteX2" fmla="*/ 11338098 w 11338098"/>
              <a:gd name="connsiteY2" fmla="*/ 2906504 h 3510511"/>
              <a:gd name="connsiteX3" fmla="*/ 8841 w 11338098"/>
              <a:gd name="connsiteY3" fmla="*/ 3510511 h 3510511"/>
              <a:gd name="connsiteX4" fmla="*/ 375 w 11338098"/>
              <a:gd name="connsiteY4" fmla="*/ 605454 h 3510511"/>
              <a:gd name="connsiteX0" fmla="*/ 375 w 11338098"/>
              <a:gd name="connsiteY0" fmla="*/ 707054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707054 h 3612111"/>
              <a:gd name="connsiteX0" fmla="*/ 375 w 11338098"/>
              <a:gd name="connsiteY0" fmla="*/ 571588 h 3612111"/>
              <a:gd name="connsiteX1" fmla="*/ 11176715 w 11338098"/>
              <a:gd name="connsiteY1" fmla="*/ 0 h 3612111"/>
              <a:gd name="connsiteX2" fmla="*/ 11338098 w 11338098"/>
              <a:gd name="connsiteY2" fmla="*/ 3008104 h 3612111"/>
              <a:gd name="connsiteX3" fmla="*/ 8841 w 11338098"/>
              <a:gd name="connsiteY3" fmla="*/ 3612111 h 3612111"/>
              <a:gd name="connsiteX4" fmla="*/ 375 w 11338098"/>
              <a:gd name="connsiteY4" fmla="*/ 571588 h 361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8098" h="3612111">
                <a:moveTo>
                  <a:pt x="375" y="571588"/>
                </a:moveTo>
                <a:lnTo>
                  <a:pt x="11176715" y="0"/>
                </a:lnTo>
                <a:lnTo>
                  <a:pt x="11338098" y="3008104"/>
                </a:lnTo>
                <a:lnTo>
                  <a:pt x="8841" y="3612111"/>
                </a:lnTo>
                <a:cubicBezTo>
                  <a:pt x="11663" y="2906225"/>
                  <a:pt x="-2447" y="1277474"/>
                  <a:pt x="375" y="571588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5-Point Star 12">
            <a:extLst>
              <a:ext uri="{FF2B5EF4-FFF2-40B4-BE49-F238E27FC236}">
                <a16:creationId xmlns:a16="http://schemas.microsoft.com/office/drawing/2014/main" id="{EB803A74-8E46-4CF3-B85A-2F618214CF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A1FD2-3959-4618-86BA-858D03D48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389523" y="4166760"/>
            <a:ext cx="10264470" cy="125006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3800" dirty="0" err="1">
                <a:solidFill>
                  <a:schemeClr val="bg1"/>
                </a:solidFill>
              </a:rPr>
              <a:t>Цели:познакомиться</a:t>
            </a:r>
            <a:r>
              <a:rPr lang="en-US" sz="3800" dirty="0">
                <a:solidFill>
                  <a:schemeClr val="bg1"/>
                </a:solidFill>
              </a:rPr>
              <a:t> с «</a:t>
            </a:r>
            <a:r>
              <a:rPr lang="en-US" sz="3800" dirty="0" err="1">
                <a:solidFill>
                  <a:schemeClr val="bg1"/>
                </a:solidFill>
              </a:rPr>
              <a:t>профисиональными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  <a:r>
              <a:rPr lang="en-US" sz="3800" dirty="0" err="1">
                <a:solidFill>
                  <a:schemeClr val="bg1"/>
                </a:solidFill>
              </a:rPr>
              <a:t>союзами</a:t>
            </a:r>
            <a:r>
              <a:rPr lang="en-US" sz="3800" dirty="0">
                <a:solidFill>
                  <a:schemeClr val="bg1"/>
                </a:solidFill>
              </a:rPr>
              <a:t>»</a:t>
            </a:r>
            <a:br>
              <a:rPr lang="ru-RU" sz="3800" dirty="0">
                <a:solidFill>
                  <a:schemeClr val="bg1"/>
                </a:solidFill>
              </a:rPr>
            </a:br>
            <a:r>
              <a:rPr lang="ru-RU" sz="3800" dirty="0">
                <a:solidFill>
                  <a:schemeClr val="bg1"/>
                </a:solidFill>
              </a:rPr>
              <a:t>определить место и роль профсоюзов в современном обществе </a:t>
            </a:r>
            <a:r>
              <a:rPr lang="en-US" sz="3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50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AA507-8141-4AE8-BDCF-E1185D41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C846AAF-592A-404C-81DD-88D1B83109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8498" y="195672"/>
            <a:ext cx="3538545" cy="5001480"/>
          </a:xfrm>
        </p:spPr>
      </p:pic>
      <p:pic>
        <p:nvPicPr>
          <p:cNvPr id="8" name="Объект 7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C4933A0-DA81-48A0-A030-18D5C8BC29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09620" y="1931437"/>
            <a:ext cx="6811089" cy="2976466"/>
          </a:xfrm>
        </p:spPr>
      </p:pic>
    </p:spTree>
    <p:extLst>
      <p:ext uri="{BB962C8B-B14F-4D97-AF65-F5344CB8AC3E}">
        <p14:creationId xmlns:p14="http://schemas.microsoft.com/office/powerpoint/2010/main" val="47649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Понятие </a:t>
            </a:r>
            <a:r>
              <a:rPr lang="en-US" dirty="0"/>
              <a:t>«</a:t>
            </a:r>
            <a:r>
              <a:rPr lang="ru-RU" dirty="0"/>
              <a:t>профсоюзы</a:t>
            </a:r>
            <a:r>
              <a:rPr lang="en-US" dirty="0"/>
              <a:t>”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6351" y="1866627"/>
            <a:ext cx="10472195" cy="344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</a:t>
            </a:r>
            <a:r>
              <a:rPr lang="ru-RU" sz="2400" dirty="0"/>
              <a:t>Профессиональный союз (профсоюз) – добровольное общественное объединение людей, связанных общими интересами по роду их деятельности. На производстве, в сфере обслуживания, культуре и т. д. Объединения создаются с целью представительства и защиты прав работников в трудовых отношениях, а также социально – экономических интересов членов организации, с возможностью более широкого представительства наемных работников. </a:t>
            </a:r>
          </a:p>
        </p:txBody>
      </p:sp>
    </p:spTree>
    <p:extLst>
      <p:ext uri="{BB962C8B-B14F-4D97-AF65-F5344CB8AC3E}">
        <p14:creationId xmlns:p14="http://schemas.microsoft.com/office/powerpoint/2010/main" val="266545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ED932-0A21-4BEF-A877-CB130B29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профсоюзов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41A4A-5864-450F-B367-7C8B58612D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Профсоюзное  движение  зародилось  в  Великобритании  на рубеже   </a:t>
            </a:r>
            <a:r>
              <a:rPr lang="en-US" dirty="0"/>
              <a:t>xvii-xix </a:t>
            </a:r>
            <a:r>
              <a:rPr lang="ru-RU" dirty="0"/>
              <a:t>веков.(первый  английский  тред – юнион  созданный в 1792 году союз прядильщиков  Ланкашира  (Англия) ).</a:t>
            </a:r>
          </a:p>
          <a:p>
            <a:r>
              <a:rPr lang="ru-RU" dirty="0"/>
              <a:t>Беспомощность  и  изолированность  рабочего  перед  предпринимателем  при  заключении  трудового договора .</a:t>
            </a:r>
          </a:p>
          <a:p>
            <a:r>
              <a:rPr lang="ru-RU" dirty="0"/>
              <a:t>Неустойчивость  социального  положения  наемного  рабочего.</a:t>
            </a:r>
          </a:p>
          <a:p>
            <a:r>
              <a:rPr lang="ru-RU" dirty="0"/>
              <a:t>Различие  интересов  рабочих  и предпринимателей</a:t>
            </a:r>
          </a:p>
          <a:p>
            <a:r>
              <a:rPr lang="ru-RU" dirty="0"/>
              <a:t>Борьба рабочих за свои права</a:t>
            </a:r>
          </a:p>
          <a:p>
            <a:r>
              <a:rPr lang="ru-RU" dirty="0"/>
              <a:t>Объединение  предпринимателей  для  борьбы с требованиями рабочих</a:t>
            </a:r>
          </a:p>
          <a:p>
            <a:r>
              <a:rPr lang="ru-RU" dirty="0"/>
              <a:t>Создание у рабочих своих профессиональных   интересов.</a:t>
            </a:r>
          </a:p>
        </p:txBody>
      </p:sp>
    </p:spTree>
    <p:extLst>
      <p:ext uri="{BB962C8B-B14F-4D97-AF65-F5344CB8AC3E}">
        <p14:creationId xmlns:p14="http://schemas.microsoft.com/office/powerpoint/2010/main" val="380493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Становление профсоюзного движения на западе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Развитие профсоюзного движения в странах запада происходило в целом по английскому образцу, но с запаздыванием и разными темпами. </a:t>
            </a:r>
          </a:p>
          <a:p>
            <a:r>
              <a:rPr lang="ru-RU" dirty="0"/>
              <a:t>в Англии и США профсоюзы, как правило, выдвигали чисто экономические требования и подчеркнуто дистанцировались от радикальных (революционных) политических партий, то в других развитых странах профсоюзное движение конца XIX – начала XX вв. оказалось более политизированным и революционным:</a:t>
            </a:r>
          </a:p>
          <a:p>
            <a:r>
              <a:rPr lang="ru-RU" dirty="0"/>
              <a:t>(Франция, Италия, Испания) профсоюзы попали под сильное влияние анархо – синдикалистов.</a:t>
            </a:r>
          </a:p>
          <a:p>
            <a:r>
              <a:rPr lang="ru-RU" dirty="0"/>
              <a:t>(Германия, Австрия, Швеция) – под влиянием социал-демократов.</a:t>
            </a:r>
          </a:p>
        </p:txBody>
      </p:sp>
    </p:spTree>
    <p:extLst>
      <p:ext uri="{BB962C8B-B14F-4D97-AF65-F5344CB8AC3E}">
        <p14:creationId xmlns:p14="http://schemas.microsoft.com/office/powerpoint/2010/main" val="191110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DA1DF-184B-4ADE-AD72-79FDBB03A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Профсоюзы запада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C279C6-BF64-4675-87F2-565640D9D9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949" y="1620456"/>
            <a:ext cx="10394707" cy="43289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Хронология развития профсоюзного движения в Европе и США:</a:t>
            </a:r>
          </a:p>
          <a:p>
            <a:r>
              <a:rPr lang="ru-RU" dirty="0"/>
              <a:t>   - Англия – 1782 г. Первый профсоюз « </a:t>
            </a:r>
            <a:r>
              <a:rPr lang="ru-RU" dirty="0" err="1"/>
              <a:t>тред</a:t>
            </a:r>
            <a:r>
              <a:rPr lang="ru-RU" dirty="0"/>
              <a:t> – </a:t>
            </a:r>
            <a:r>
              <a:rPr lang="ru-RU" dirty="0" err="1"/>
              <a:t>юнионов</a:t>
            </a:r>
            <a:r>
              <a:rPr lang="ru-RU" dirty="0"/>
              <a:t>» создали хлопкопрядильщики Ланкашира Англии. Запрет деятельности профсоюзов до 1824 г.;</a:t>
            </a:r>
          </a:p>
          <a:p>
            <a:r>
              <a:rPr lang="ru-RU" dirty="0"/>
              <a:t>   - Франция – 1891г. «Общества сопротивления». Запрет деятельности профсоюзов до 1884г.;</a:t>
            </a:r>
          </a:p>
          <a:p>
            <a:r>
              <a:rPr lang="ru-RU" dirty="0"/>
              <a:t>   - США – 1880г. «Рыцари труда», тайная организация;</a:t>
            </a:r>
          </a:p>
          <a:p>
            <a:r>
              <a:rPr lang="ru-RU" dirty="0"/>
              <a:t>   - США – Чикаго, 1 мая 1886г. Прошла всеобщая массовая стачка, в которой приняли участие более 40 тыс. рабочих;</a:t>
            </a:r>
          </a:p>
          <a:p>
            <a:r>
              <a:rPr lang="ru-RU" dirty="0"/>
              <a:t>    - 24 сентября – 7 октября 1905г. Всероссийская конференция профсоюзов;</a:t>
            </a:r>
          </a:p>
          <a:p>
            <a:r>
              <a:rPr lang="ru-RU" dirty="0"/>
              <a:t>    - 1919г. Создана Международная организация труда (МОТ);</a:t>
            </a:r>
          </a:p>
          <a:p>
            <a:r>
              <a:rPr lang="ru-RU" dirty="0"/>
              <a:t>    - Всемирная конфедерация труда (1920г.);</a:t>
            </a:r>
          </a:p>
          <a:p>
            <a:r>
              <a:rPr lang="ru-RU" dirty="0"/>
              <a:t>    - Всемирная федерация профсоюзов (1945г.);</a:t>
            </a:r>
          </a:p>
          <a:p>
            <a:r>
              <a:rPr lang="ru-RU" dirty="0"/>
              <a:t>    - Международная конфедерация свободных профсоюзов (1949г.).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54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A908E-9615-4ECD-B517-09E9A8F0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Правовая основа профсоюзов в мире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A737B-666B-4CAE-B557-C1DE24E8ED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Международные законодательные акты , принятые в  </a:t>
            </a:r>
            <a:r>
              <a:rPr lang="ru-RU" dirty="0" err="1"/>
              <a:t>хх</a:t>
            </a:r>
            <a:r>
              <a:rPr lang="ru-RU" dirty="0"/>
              <a:t>  веке.</a:t>
            </a:r>
          </a:p>
          <a:p>
            <a:r>
              <a:rPr lang="ru-RU" dirty="0"/>
              <a:t>Всеобщая декларация прав человека (10.12.1948)</a:t>
            </a:r>
          </a:p>
          <a:p>
            <a:r>
              <a:rPr lang="ru-RU" dirty="0"/>
              <a:t>Хартия социальных прав и гарантий граждан независимых государств (29.10.1994)</a:t>
            </a:r>
          </a:p>
          <a:p>
            <a:r>
              <a:rPr lang="ru-RU" dirty="0"/>
              <a:t>Европейская социальная хартия ( </a:t>
            </a:r>
            <a:r>
              <a:rPr lang="ru-RU" dirty="0" err="1"/>
              <a:t>турин</a:t>
            </a:r>
            <a:r>
              <a:rPr lang="ru-RU" dirty="0"/>
              <a:t> , 18.10. 1961)</a:t>
            </a:r>
          </a:p>
        </p:txBody>
      </p:sp>
    </p:spTree>
    <p:extLst>
      <p:ext uri="{BB962C8B-B14F-4D97-AF65-F5344CB8AC3E}">
        <p14:creationId xmlns:p14="http://schemas.microsoft.com/office/powerpoint/2010/main" val="65900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433</TotalTime>
  <Words>830</Words>
  <Application>Microsoft Office PowerPoint</Application>
  <PresentationFormat>Широкоэкранный</PresentationFormat>
  <Paragraphs>89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Impact</vt:lpstr>
      <vt:lpstr>Главное мероприятие</vt:lpstr>
      <vt:lpstr>профсоюзы</vt:lpstr>
      <vt:lpstr>Презентация PowerPoint</vt:lpstr>
      <vt:lpstr>Цели:познакомиться с «профисиональными союзами» определить место и роль профсоюзов в современном обществе  </vt:lpstr>
      <vt:lpstr>Презентация PowerPoint</vt:lpstr>
      <vt:lpstr>Понятие «профсоюзы” </vt:lpstr>
      <vt:lpstr>История профсоюзов </vt:lpstr>
      <vt:lpstr> Становление профсоюзного движения на западе</vt:lpstr>
      <vt:lpstr>Профсоюзы запада</vt:lpstr>
      <vt:lpstr>Правовая основа профсоюзов в мире </vt:lpstr>
      <vt:lpstr>История Российских профсоюзов</vt:lpstr>
      <vt:lpstr>Профсоюзы россии </vt:lpstr>
      <vt:lpstr>Правовая основа профсоюзов в РФ </vt:lpstr>
      <vt:lpstr>Цели профсоюзов</vt:lpstr>
      <vt:lpstr>Функции профсоюзов</vt:lpstr>
      <vt:lpstr>Методы борьбы профсоюзов</vt:lpstr>
      <vt:lpstr>Три «за» профсоюзов </vt:lpstr>
      <vt:lpstr>За что борются профсоюзы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профсоюзы</dc:title>
  <dc:creator>Олег</dc:creator>
  <cp:lastModifiedBy>Lenovo</cp:lastModifiedBy>
  <cp:revision>38</cp:revision>
  <dcterms:created xsi:type="dcterms:W3CDTF">2017-10-14T13:24:31Z</dcterms:created>
  <dcterms:modified xsi:type="dcterms:W3CDTF">2020-03-18T03:19:01Z</dcterms:modified>
</cp:coreProperties>
</file>