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1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72" r:id="rId13"/>
    <p:sldId id="273" r:id="rId14"/>
    <p:sldId id="267" r:id="rId15"/>
    <p:sldId id="268" r:id="rId16"/>
    <p:sldId id="269" r:id="rId17"/>
    <p:sldId id="270" r:id="rId18"/>
    <p:sldId id="271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1" d="100"/>
          <a:sy n="81" d="100"/>
        </p:scale>
        <p:origin x="1502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2942B-B2B1-4327-862E-3C98AA5DAEB8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B3D32-51E2-4C41-8DFD-5E5682F62E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B3D32-51E2-4C41-8DFD-5E5682F62E37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AAB06A-8166-4877-A43F-7EC1DD845824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646CAD-990A-4733-BD35-FA8A8321BE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B06A-8166-4877-A43F-7EC1DD845824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6CAD-990A-4733-BD35-FA8A8321BE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B06A-8166-4877-A43F-7EC1DD845824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6CAD-990A-4733-BD35-FA8A8321BE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B06A-8166-4877-A43F-7EC1DD845824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6CAD-990A-4733-BD35-FA8A8321BE3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B06A-8166-4877-A43F-7EC1DD845824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6CAD-990A-4733-BD35-FA8A8321BE3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B06A-8166-4877-A43F-7EC1DD845824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6CAD-990A-4733-BD35-FA8A8321BE3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B06A-8166-4877-A43F-7EC1DD845824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6CAD-990A-4733-BD35-FA8A8321BE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B06A-8166-4877-A43F-7EC1DD845824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6CAD-990A-4733-BD35-FA8A8321BE3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B06A-8166-4877-A43F-7EC1DD845824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6CAD-990A-4733-BD35-FA8A8321BE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3AAB06A-8166-4877-A43F-7EC1DD845824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6CAD-990A-4733-BD35-FA8A8321BE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AAB06A-8166-4877-A43F-7EC1DD845824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646CAD-990A-4733-BD35-FA8A8321BE3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3AAB06A-8166-4877-A43F-7EC1DD845824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8646CAD-990A-4733-BD35-FA8A8321BE3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857387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accent2"/>
                </a:solidFill>
              </a:rPr>
              <a:t>Ценные бумаги. Фондовый рынок.</a:t>
            </a:r>
            <a:br>
              <a:rPr lang="ru-RU" dirty="0">
                <a:solidFill>
                  <a:schemeClr val="accent2"/>
                </a:solidFill>
              </a:rPr>
            </a:b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57430"/>
            <a:ext cx="6400800" cy="3281370"/>
          </a:xfrm>
        </p:spPr>
        <p:txBody>
          <a:bodyPr/>
          <a:lstStyle/>
          <a:p>
            <a:pPr marL="514350" indent="-514350" algn="l"/>
            <a:r>
              <a:rPr lang="ru-RU" b="1" dirty="0">
                <a:solidFill>
                  <a:schemeClr val="accent1"/>
                </a:solidFill>
              </a:rPr>
              <a:t>1. </a:t>
            </a:r>
            <a:r>
              <a:rPr lang="ru-RU" b="1" dirty="0"/>
              <a:t>Ценные бумаги (ЦБ): понятие, свойства, права.</a:t>
            </a:r>
          </a:p>
          <a:p>
            <a:pPr algn="l"/>
            <a:r>
              <a:rPr lang="ru-RU" b="1" dirty="0">
                <a:solidFill>
                  <a:schemeClr val="accent1"/>
                </a:solidFill>
              </a:rPr>
              <a:t>2. </a:t>
            </a:r>
            <a:r>
              <a:rPr lang="ru-RU" b="1" dirty="0"/>
              <a:t>Виды ЦБ: акции, облигации.</a:t>
            </a:r>
          </a:p>
          <a:p>
            <a:pPr algn="l"/>
            <a:r>
              <a:rPr lang="ru-RU" b="1" dirty="0">
                <a:solidFill>
                  <a:schemeClr val="accent1"/>
                </a:solidFill>
              </a:rPr>
              <a:t>3. </a:t>
            </a:r>
            <a:r>
              <a:rPr lang="ru-RU" b="1" dirty="0"/>
              <a:t>Фондовые биржи .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Облигация</a:t>
            </a:r>
            <a:r>
              <a:rPr lang="ru-RU" dirty="0"/>
              <a:t> </a:t>
            </a:r>
            <a:r>
              <a:rPr lang="ru-RU" b="0" i="1" dirty="0"/>
              <a:t>(в соответствии с законом РФ «О рынке ценных бумаг»)</a:t>
            </a:r>
            <a:r>
              <a:rPr lang="ru-RU" dirty="0"/>
              <a:t> – это эмиссионная ценная бумага, закрепляющая право её </a:t>
            </a:r>
            <a:r>
              <a:rPr lang="ru-RU" b="0" i="1" dirty="0"/>
              <a:t>держателя</a:t>
            </a:r>
            <a:r>
              <a:rPr lang="ru-RU" dirty="0"/>
              <a:t> на получение от эмитента облигации в предусмотренный ею срок </a:t>
            </a:r>
            <a:r>
              <a:rPr lang="ru-RU" b="0" i="1" dirty="0"/>
              <a:t>номинальной стоимости </a:t>
            </a:r>
            <a:r>
              <a:rPr lang="ru-RU" dirty="0"/>
              <a:t>и зафиксированного в ней </a:t>
            </a:r>
            <a:r>
              <a:rPr lang="ru-RU" b="0" i="1" dirty="0"/>
              <a:t>процента</a:t>
            </a:r>
            <a:r>
              <a:rPr lang="ru-RU" dirty="0"/>
              <a:t> от этой стоимости или имущественного эквивалента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Облигация</a:t>
            </a:r>
            <a:r>
              <a:rPr lang="ru-RU" dirty="0"/>
              <a:t> </a:t>
            </a:r>
            <a:r>
              <a:rPr lang="ru-RU" b="0" i="1" dirty="0"/>
              <a:t>(экономическое определение) </a:t>
            </a:r>
            <a:r>
              <a:rPr lang="ru-RU" dirty="0"/>
              <a:t>– это ценная бумага, удостоверяющая единичное </a:t>
            </a:r>
            <a:r>
              <a:rPr lang="ru-RU" b="0" i="1" dirty="0"/>
              <a:t>долговое обязательство </a:t>
            </a:r>
            <a:r>
              <a:rPr lang="ru-RU" dirty="0"/>
              <a:t>эмитента на возврат её </a:t>
            </a:r>
            <a:r>
              <a:rPr lang="ru-RU" b="0" i="1" dirty="0"/>
              <a:t>номинальной стоимости </a:t>
            </a:r>
            <a:r>
              <a:rPr lang="ru-RU" dirty="0"/>
              <a:t>через определённый срок в будущем на условиях, устраивающих её </a:t>
            </a:r>
            <a:r>
              <a:rPr lang="ru-RU" b="0" i="1" dirty="0"/>
              <a:t>держателя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4857784"/>
          </a:xfrm>
        </p:spPr>
        <p:txBody>
          <a:bodyPr>
            <a:normAutofit fontScale="90000"/>
          </a:bodyPr>
          <a:lstStyle/>
          <a:p>
            <a:r>
              <a:rPr lang="ru-RU" dirty="0"/>
              <a:t>                        </a:t>
            </a:r>
            <a:r>
              <a:rPr lang="ru-RU" sz="3600" dirty="0">
                <a:solidFill>
                  <a:srgbClr val="FF0000"/>
                </a:solidFill>
              </a:rPr>
              <a:t>Глоссарий</a:t>
            </a:r>
            <a:br>
              <a:rPr lang="ru-RU" sz="3600" dirty="0"/>
            </a:br>
            <a:r>
              <a:rPr lang="ru-RU" sz="3600" dirty="0">
                <a:solidFill>
                  <a:srgbClr val="00B050"/>
                </a:solidFill>
              </a:rPr>
              <a:t>Дивиденды </a:t>
            </a:r>
            <a:r>
              <a:rPr lang="ru-RU" sz="3600" b="0" i="1" dirty="0">
                <a:solidFill>
                  <a:schemeClr val="tx1"/>
                </a:solidFill>
              </a:rPr>
              <a:t>- это часть прибыли  предприятия, которая ежегодно выплачивается акционерам этого предприятия после уплаты всех налогов</a:t>
            </a:r>
            <a:br>
              <a:rPr lang="ru-RU" sz="3600" b="0" i="1" dirty="0">
                <a:solidFill>
                  <a:schemeClr val="tx1"/>
                </a:solidFill>
              </a:rPr>
            </a:br>
            <a:br>
              <a:rPr lang="ru-RU" sz="3600" dirty="0">
                <a:solidFill>
                  <a:srgbClr val="00B050"/>
                </a:solidFill>
              </a:rPr>
            </a:br>
            <a:r>
              <a:rPr lang="ru-RU" sz="3600" dirty="0">
                <a:solidFill>
                  <a:srgbClr val="00B050"/>
                </a:solidFill>
              </a:rPr>
              <a:t>Номинальная стоимость облигации </a:t>
            </a:r>
            <a:r>
              <a:rPr lang="ru-RU" sz="3600" b="0" i="1" dirty="0">
                <a:solidFill>
                  <a:schemeClr val="tx1"/>
                </a:solidFill>
              </a:rPr>
              <a:t>- это сумма, которая указывается на облигации, которая берётся взаймы и подлежит возврату по истечении срока облигационного займа. </a:t>
            </a:r>
            <a:br>
              <a:rPr lang="ru-RU" sz="3600" dirty="0">
                <a:solidFill>
                  <a:schemeClr val="tx1"/>
                </a:solidFill>
              </a:rPr>
            </a:br>
            <a:br>
              <a:rPr lang="ru-RU" dirty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00B050"/>
                </a:solidFill>
              </a:rPr>
              <a:t>Проценты по облигации (купонная ставка) </a:t>
            </a:r>
            <a:r>
              <a:rPr lang="ru-RU" sz="3600" b="0" i="1" dirty="0"/>
              <a:t>– сумма, начисляемая на номинальную стоимость облигации</a:t>
            </a:r>
            <a:br>
              <a:rPr lang="ru-RU" sz="3600" b="0" i="1" dirty="0"/>
            </a:br>
            <a:br>
              <a:rPr lang="ru-RU" sz="3600" dirty="0"/>
            </a:br>
            <a:r>
              <a:rPr lang="ru-RU" sz="3600" dirty="0">
                <a:solidFill>
                  <a:srgbClr val="00B050"/>
                </a:solidFill>
              </a:rPr>
              <a:t>Держатель облигации </a:t>
            </a:r>
            <a:r>
              <a:rPr lang="ru-RU" sz="3600" b="0" i="1" dirty="0"/>
              <a:t>– лицо, получившее облигацию от эмитента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/>
          <a:lstStyle/>
          <a:p>
            <a:r>
              <a:rPr lang="ru-RU">
                <a:solidFill>
                  <a:schemeClr val="accent1"/>
                </a:solidFill>
              </a:rPr>
              <a:t>         3. </a:t>
            </a:r>
            <a:r>
              <a:rPr lang="ru-RU"/>
              <a:t>Фондовые биржи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44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Фондовая биржа </a:t>
            </a:r>
            <a:r>
              <a:rPr lang="ru-RU" sz="3200" dirty="0"/>
              <a:t>– это определённым образом организованный </a:t>
            </a:r>
            <a:r>
              <a:rPr lang="ru-RU" sz="3200" b="0" dirty="0">
                <a:solidFill>
                  <a:srgbClr val="FF0000"/>
                </a:solidFill>
              </a:rPr>
              <a:t>рынок ценных бумаг</a:t>
            </a:r>
            <a:r>
              <a:rPr lang="ru-RU" sz="3200" dirty="0"/>
              <a:t>, на котором владельцы ценных бумаг совершают сделки купли-продажи.</a:t>
            </a:r>
            <a:br>
              <a:rPr lang="ru-RU" sz="3200" dirty="0"/>
            </a:br>
            <a:br>
              <a:rPr lang="ru-RU" sz="3200" dirty="0"/>
            </a:br>
            <a:r>
              <a:rPr lang="ru-RU" sz="3200" dirty="0">
                <a:solidFill>
                  <a:srgbClr val="FF0000"/>
                </a:solidFill>
              </a:rPr>
              <a:t>Фондовая биржа </a:t>
            </a:r>
            <a:r>
              <a:rPr lang="ru-RU" sz="3200" dirty="0"/>
              <a:t>– это место, где находят друг друга продавец и покупатель ценных бумаг, где цены на эти бумаги определяются спросом и предложением на них, а процесс купли-продажи регламентируется правилами и нормами.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Товар</a:t>
            </a:r>
            <a:r>
              <a:rPr lang="ru-RU" dirty="0"/>
              <a:t> </a:t>
            </a:r>
            <a:r>
              <a:rPr lang="ru-RU" b="0" dirty="0"/>
              <a:t>фондовой биржи – это </a:t>
            </a:r>
            <a:r>
              <a:rPr lang="ru-RU" b="0" u="sng" dirty="0"/>
              <a:t>ценные бумаги</a:t>
            </a:r>
            <a:r>
              <a:rPr lang="ru-RU" b="0" dirty="0"/>
              <a:t>.</a:t>
            </a:r>
            <a:br>
              <a:rPr lang="ru-RU" dirty="0"/>
            </a:br>
            <a:br>
              <a:rPr lang="ru-RU" dirty="0"/>
            </a:br>
            <a:r>
              <a:rPr lang="ru-RU" dirty="0">
                <a:solidFill>
                  <a:srgbClr val="FF0000"/>
                </a:solidFill>
              </a:rPr>
              <a:t>Цены на товар </a:t>
            </a:r>
            <a:r>
              <a:rPr lang="ru-RU" b="0" dirty="0"/>
              <a:t>–</a:t>
            </a:r>
            <a:r>
              <a:rPr lang="ru-RU" dirty="0"/>
              <a:t> </a:t>
            </a:r>
            <a:r>
              <a:rPr lang="ru-RU" b="0" dirty="0"/>
              <a:t>это </a:t>
            </a:r>
            <a:r>
              <a:rPr lang="ru-RU" b="0" u="sng" dirty="0"/>
              <a:t>курсы ценных бумаг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   Функции фондовой биржи (ФБ):</a:t>
            </a:r>
            <a:br>
              <a:rPr lang="ru-RU" dirty="0"/>
            </a:br>
            <a:r>
              <a:rPr lang="ru-RU" dirty="0"/>
              <a:t>1. </a:t>
            </a:r>
            <a:r>
              <a:rPr lang="ru-RU" i="1" dirty="0">
                <a:solidFill>
                  <a:srgbClr val="0070C0"/>
                </a:solidFill>
              </a:rPr>
              <a:t>посредническая</a:t>
            </a:r>
            <a:r>
              <a:rPr lang="ru-RU" dirty="0"/>
              <a:t> </a:t>
            </a:r>
            <a:r>
              <a:rPr lang="ru-RU" b="0" dirty="0"/>
              <a:t>– ФБ создаёт условия для инвесторам и эмитентам для торговли ценными бумагами;</a:t>
            </a:r>
            <a:br>
              <a:rPr lang="ru-RU" dirty="0"/>
            </a:br>
            <a:r>
              <a:rPr lang="ru-RU" dirty="0"/>
              <a:t>2. </a:t>
            </a:r>
            <a:r>
              <a:rPr lang="ru-RU" i="1" dirty="0">
                <a:solidFill>
                  <a:srgbClr val="0070C0"/>
                </a:solidFill>
              </a:rPr>
              <a:t>индикативная</a:t>
            </a:r>
            <a:r>
              <a:rPr lang="ru-RU" dirty="0"/>
              <a:t> </a:t>
            </a:r>
            <a:r>
              <a:rPr lang="ru-RU" b="0" dirty="0"/>
              <a:t>– ФБ оценивает стоимость и привлекательность ценных бумаг;</a:t>
            </a:r>
            <a:br>
              <a:rPr lang="ru-RU" dirty="0"/>
            </a:br>
            <a:r>
              <a:rPr lang="ru-RU" dirty="0"/>
              <a:t>3. </a:t>
            </a:r>
            <a:r>
              <a:rPr lang="ru-RU" i="1" dirty="0">
                <a:solidFill>
                  <a:srgbClr val="0070C0"/>
                </a:solidFill>
              </a:rPr>
              <a:t>регулятивная</a:t>
            </a:r>
            <a:r>
              <a:rPr lang="ru-RU" dirty="0"/>
              <a:t> </a:t>
            </a:r>
            <a:r>
              <a:rPr lang="ru-RU" b="0" dirty="0"/>
              <a:t>– ФБ организует торговлю ценными бумагами.</a:t>
            </a:r>
            <a:br>
              <a:rPr lang="ru-RU" b="0" dirty="0"/>
            </a:br>
            <a:endParaRPr lang="ru-RU" b="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92935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        </a:t>
            </a:r>
            <a:r>
              <a:rPr lang="ru-RU" u="sng" dirty="0">
                <a:solidFill>
                  <a:srgbClr val="FF0000"/>
                </a:solidFill>
              </a:rPr>
              <a:t>Роль рынка ценных бумаг в           экономике:</a:t>
            </a:r>
            <a:br>
              <a:rPr lang="ru-RU" dirty="0">
                <a:solidFill>
                  <a:srgbClr val="FF0000"/>
                </a:solidFill>
              </a:rPr>
            </a:br>
            <a:br>
              <a:rPr lang="ru-RU" dirty="0"/>
            </a:br>
            <a:r>
              <a:rPr lang="ru-RU" dirty="0"/>
              <a:t>1. </a:t>
            </a:r>
            <a:r>
              <a:rPr lang="ru-RU" dirty="0">
                <a:solidFill>
                  <a:srgbClr val="0070C0"/>
                </a:solidFill>
              </a:rPr>
              <a:t>развитие РЦБ стимулирует экономический подъём;</a:t>
            </a:r>
            <a:br>
              <a:rPr lang="ru-RU" dirty="0"/>
            </a:br>
            <a:r>
              <a:rPr lang="ru-RU" dirty="0"/>
              <a:t>2. </a:t>
            </a:r>
            <a:r>
              <a:rPr lang="ru-RU" dirty="0">
                <a:solidFill>
                  <a:srgbClr val="00B050"/>
                </a:solidFill>
              </a:rPr>
              <a:t>РЦБ эффективно распределяет ресурсы;</a:t>
            </a:r>
            <a:br>
              <a:rPr lang="ru-RU" dirty="0"/>
            </a:br>
            <a:r>
              <a:rPr lang="ru-RU" dirty="0"/>
              <a:t>3. </a:t>
            </a:r>
            <a:r>
              <a:rPr lang="ru-RU" dirty="0">
                <a:solidFill>
                  <a:srgbClr val="7030A0"/>
                </a:solidFill>
              </a:rPr>
              <a:t>РЦБ – это хороший метод выявления важной экономической информации.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05B02C-3939-45BC-B0BC-648CF93F8E74}"/>
              </a:ext>
            </a:extLst>
          </p:cNvPr>
          <p:cNvSpPr txBox="1"/>
          <p:nvPr/>
        </p:nvSpPr>
        <p:spPr>
          <a:xfrm>
            <a:off x="827584" y="404664"/>
            <a:ext cx="7200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Задание</a:t>
            </a:r>
            <a:r>
              <a:rPr lang="ru-RU" sz="3200" dirty="0"/>
              <a:t> :</a:t>
            </a:r>
          </a:p>
          <a:p>
            <a:r>
              <a:rPr lang="ru-RU" sz="3200" dirty="0"/>
              <a:t>1.Изучить материал, написать конспект (приложить в виде фотографий тетради, после карантина будет проверка тетрадей )</a:t>
            </a:r>
          </a:p>
          <a:p>
            <a:r>
              <a:rPr lang="ru-RU" sz="3200" dirty="0"/>
              <a:t>2. Сделать план-схему лекции, составить 5 вопросов к данной лекции (можно сделать в электронном варианте, можно также в тетради письменно, приложить в виде фотографий)</a:t>
            </a:r>
          </a:p>
        </p:txBody>
      </p:sp>
    </p:spTree>
    <p:extLst>
      <p:ext uri="{BB962C8B-B14F-4D97-AF65-F5344CB8AC3E}">
        <p14:creationId xmlns:p14="http://schemas.microsoft.com/office/powerpoint/2010/main" val="3392294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1"/>
                </a:solidFill>
              </a:rPr>
              <a:t>1.   </a:t>
            </a:r>
            <a:r>
              <a:rPr lang="ru-RU" dirty="0"/>
              <a:t>Ценные бумаги:  понятие, свойства, права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500726"/>
          </a:xfrm>
        </p:spPr>
        <p:txBody>
          <a:bodyPr>
            <a:noAutofit/>
          </a:bodyPr>
          <a:lstStyle/>
          <a:p>
            <a:r>
              <a:rPr lang="ru-RU" sz="2400" u="sng" dirty="0">
                <a:solidFill>
                  <a:srgbClr val="FF0000"/>
                </a:solidFill>
              </a:rPr>
              <a:t>Ценная бумага </a:t>
            </a:r>
            <a:r>
              <a:rPr lang="ru-RU" sz="2400" dirty="0"/>
              <a:t>– </a:t>
            </a:r>
            <a:r>
              <a:rPr lang="ru-RU" sz="2400" b="0" dirty="0"/>
              <a:t>это </a:t>
            </a:r>
            <a:r>
              <a:rPr lang="ru-RU" sz="2400" i="1" dirty="0"/>
              <a:t>право на долю капитала</a:t>
            </a:r>
            <a:r>
              <a:rPr lang="ru-RU" sz="2400" b="0" dirty="0"/>
              <a:t>, полученного в результате первичного размещения данных бумаг, а также </a:t>
            </a:r>
            <a:r>
              <a:rPr lang="ru-RU" sz="2400" i="1" dirty="0"/>
              <a:t>на распределение прибыли</a:t>
            </a:r>
            <a:r>
              <a:rPr lang="ru-RU" sz="2400" b="0" dirty="0"/>
              <a:t>, которую даёт этот капитал.</a:t>
            </a:r>
            <a:br>
              <a:rPr lang="ru-RU" sz="2400" b="0" dirty="0"/>
            </a:br>
            <a:br>
              <a:rPr lang="ru-RU" sz="2400" b="0" dirty="0"/>
            </a:br>
            <a:br>
              <a:rPr lang="ru-RU" sz="2400" b="0" dirty="0"/>
            </a:br>
            <a:br>
              <a:rPr lang="ru-RU" sz="2400" b="0" dirty="0"/>
            </a:br>
            <a:br>
              <a:rPr lang="ru-RU" sz="2400" b="0" dirty="0"/>
            </a:br>
            <a:br>
              <a:rPr lang="ru-RU" sz="2400" b="0" dirty="0"/>
            </a:br>
            <a:br>
              <a:rPr lang="ru-RU" sz="2400" b="0" dirty="0"/>
            </a:br>
            <a:br>
              <a:rPr lang="ru-RU" sz="2400" b="0" dirty="0"/>
            </a:br>
            <a:br>
              <a:rPr lang="ru-RU" sz="2400" b="0" dirty="0"/>
            </a:br>
            <a:r>
              <a:rPr lang="ru-RU" sz="2400" b="0" dirty="0"/>
              <a:t>Это право имеет собственную </a:t>
            </a:r>
            <a:r>
              <a:rPr lang="ru-RU" sz="2400" i="1" dirty="0"/>
              <a:t>натуральную форму</a:t>
            </a:r>
            <a:r>
              <a:rPr lang="ru-RU" sz="2400" b="0" dirty="0"/>
              <a:t>, например – </a:t>
            </a:r>
            <a:r>
              <a:rPr lang="ru-RU" sz="2400" b="0" i="1" dirty="0"/>
              <a:t>бумажный сертификат</a:t>
            </a:r>
            <a:r>
              <a:rPr lang="ru-RU" sz="2400" b="0" dirty="0"/>
              <a:t>.</a:t>
            </a:r>
            <a:br>
              <a:rPr lang="ru-RU" sz="2400" b="0" dirty="0"/>
            </a:br>
            <a:endParaRPr lang="ru-RU" sz="2400" dirty="0"/>
          </a:p>
        </p:txBody>
      </p:sp>
      <p:pic>
        <p:nvPicPr>
          <p:cNvPr id="1026" name="Picture 2" descr="C:\Users\Бтивт\Desktop\cennye_bumagi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571612"/>
            <a:ext cx="3704392" cy="3150464"/>
          </a:xfrm>
          <a:prstGeom prst="rect">
            <a:avLst/>
          </a:prstGeom>
          <a:noFill/>
        </p:spPr>
      </p:pic>
      <p:pic>
        <p:nvPicPr>
          <p:cNvPr id="1027" name="Picture 3" descr="C:\Users\Бтивт\Desktop\veksel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2000240"/>
            <a:ext cx="1857388" cy="262680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 fontScale="90000"/>
          </a:bodyPr>
          <a:lstStyle/>
          <a:p>
            <a:br>
              <a:rPr lang="ru-RU" sz="2700" u="sng" dirty="0">
                <a:solidFill>
                  <a:schemeClr val="accent2"/>
                </a:solidFill>
              </a:rPr>
            </a:br>
            <a:br>
              <a:rPr lang="ru-RU" sz="2700" u="sng" dirty="0">
                <a:solidFill>
                  <a:schemeClr val="accent2"/>
                </a:solidFill>
              </a:rPr>
            </a:br>
            <a:r>
              <a:rPr lang="ru-RU" sz="2700" dirty="0">
                <a:solidFill>
                  <a:srgbClr val="FF0000"/>
                </a:solidFill>
              </a:rPr>
              <a:t>                                   </a:t>
            </a:r>
            <a:r>
              <a:rPr lang="ru-RU" sz="3100" u="sng" dirty="0">
                <a:solidFill>
                  <a:srgbClr val="FF0000"/>
                </a:solidFill>
              </a:rPr>
              <a:t>Свойства ценных бумаг</a:t>
            </a:r>
            <a:br>
              <a:rPr lang="ru-RU" sz="3100" u="sng" dirty="0">
                <a:solidFill>
                  <a:schemeClr val="accent2"/>
                </a:solidFill>
              </a:rPr>
            </a:br>
            <a:br>
              <a:rPr lang="ru-RU" sz="2700" dirty="0">
                <a:solidFill>
                  <a:schemeClr val="accent2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>-</a:t>
            </a:r>
            <a:r>
              <a:rPr lang="ru-RU" sz="2700" dirty="0">
                <a:solidFill>
                  <a:schemeClr val="accent2"/>
                </a:solidFill>
              </a:rPr>
              <a:t> </a:t>
            </a:r>
            <a:r>
              <a:rPr lang="ru-RU" sz="2700" dirty="0">
                <a:solidFill>
                  <a:schemeClr val="tx1"/>
                </a:solidFill>
              </a:rPr>
              <a:t>обращаемость </a:t>
            </a:r>
            <a:r>
              <a:rPr lang="ru-RU" sz="2200" b="0" i="1" dirty="0">
                <a:solidFill>
                  <a:schemeClr val="tx1"/>
                </a:solidFill>
              </a:rPr>
              <a:t>(способность продаваться и покупаться на рынке)</a:t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>- стандартность </a:t>
            </a:r>
            <a:r>
              <a:rPr lang="ru-RU" sz="2000" b="0" i="1" dirty="0">
                <a:solidFill>
                  <a:schemeClr val="tx1"/>
                </a:solidFill>
              </a:rPr>
              <a:t>(наличие стандартного образа, реквизитов, что делает их товаром)</a:t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>- документальность </a:t>
            </a:r>
            <a:r>
              <a:rPr lang="ru-RU" sz="2000" b="0" i="1" dirty="0">
                <a:solidFill>
                  <a:schemeClr val="tx1"/>
                </a:solidFill>
              </a:rPr>
              <a:t>(ценная бумага есть документ)</a:t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>- </a:t>
            </a:r>
            <a:r>
              <a:rPr lang="ru-RU" sz="2700" dirty="0" err="1">
                <a:solidFill>
                  <a:schemeClr val="tx1"/>
                </a:solidFill>
              </a:rPr>
              <a:t>рыночность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000" b="0" i="1" dirty="0">
                <a:solidFill>
                  <a:schemeClr val="tx1"/>
                </a:solidFill>
              </a:rPr>
              <a:t>(неразрывно связаны с соответствующим рынком)</a:t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>- раскрытие информации </a:t>
            </a:r>
            <a:r>
              <a:rPr lang="ru-RU" sz="2000" b="0" i="1" dirty="0">
                <a:solidFill>
                  <a:schemeClr val="tx1"/>
                </a:solidFill>
              </a:rPr>
              <a:t>(обеспечивается равный доступ к информации о ЦБ различных эмитентов)</a:t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>- ликвидность </a:t>
            </a:r>
            <a:r>
              <a:rPr lang="ru-RU" sz="2000" b="0" i="1" dirty="0">
                <a:solidFill>
                  <a:schemeClr val="tx1"/>
                </a:solidFill>
              </a:rPr>
              <a:t>(способность ЦБ быть быстро проданной и превращённой в деньги)</a:t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>- риск </a:t>
            </a:r>
            <a:r>
              <a:rPr lang="ru-RU" sz="2000" b="0" i="1" dirty="0">
                <a:solidFill>
                  <a:schemeClr val="tx1"/>
                </a:solidFill>
              </a:rPr>
              <a:t>(возможность потерь, связанных с инвестициями в ЦБ)</a:t>
            </a:r>
            <a:br>
              <a:rPr lang="ru-RU" sz="2700" dirty="0">
                <a:solidFill>
                  <a:schemeClr val="tx1"/>
                </a:solidFill>
              </a:rPr>
            </a:br>
            <a:r>
              <a:rPr lang="ru-RU" sz="2700" dirty="0">
                <a:solidFill>
                  <a:schemeClr val="tx1"/>
                </a:solidFill>
              </a:rPr>
              <a:t>- доходность </a:t>
            </a:r>
            <a:r>
              <a:rPr lang="ru-RU" sz="2000" b="0" i="1" dirty="0">
                <a:solidFill>
                  <a:schemeClr val="tx1"/>
                </a:solidFill>
              </a:rPr>
              <a:t>(это отношение дохода к затратам на покупку ЦБ)</a:t>
            </a:r>
            <a:br>
              <a:rPr lang="ru-RU" sz="2700" dirty="0">
                <a:solidFill>
                  <a:schemeClr val="tx1"/>
                </a:solidFill>
              </a:rPr>
            </a:br>
            <a:br>
              <a:rPr lang="ru-RU" sz="2700" dirty="0">
                <a:solidFill>
                  <a:schemeClr val="tx1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accent2"/>
                </a:solidFill>
              </a:rPr>
              <a:t>   </a:t>
            </a:r>
            <a:r>
              <a:rPr lang="ru-RU" sz="2800" u="sng" dirty="0">
                <a:solidFill>
                  <a:srgbClr val="FF0000"/>
                </a:solidFill>
              </a:rPr>
              <a:t>Права, закрепляемые за ценными бумагами</a:t>
            </a:r>
            <a:br>
              <a:rPr lang="ru-RU" sz="2800" u="sng" dirty="0">
                <a:solidFill>
                  <a:srgbClr val="FF0000"/>
                </a:solidFill>
              </a:rPr>
            </a:br>
            <a:br>
              <a:rPr lang="ru-RU" sz="2400" u="sng" dirty="0">
                <a:solidFill>
                  <a:schemeClr val="accent2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- </a:t>
            </a:r>
            <a:r>
              <a:rPr lang="ru-RU" sz="2400" dirty="0">
                <a:solidFill>
                  <a:schemeClr val="accent2"/>
                </a:solidFill>
              </a:rPr>
              <a:t>право требования </a:t>
            </a:r>
            <a:r>
              <a:rPr lang="ru-RU" sz="2400" dirty="0">
                <a:solidFill>
                  <a:schemeClr val="tx1"/>
                </a:solidFill>
              </a:rPr>
              <a:t>уплаты определённой суммы денег </a:t>
            </a:r>
            <a:r>
              <a:rPr lang="ru-RU" sz="2400" b="0" i="1" dirty="0">
                <a:solidFill>
                  <a:schemeClr val="tx1"/>
                </a:solidFill>
              </a:rPr>
              <a:t>(облигации, векселя, чеки)</a:t>
            </a:r>
            <a:br>
              <a:rPr lang="ru-RU" sz="2400" b="0" i="1" dirty="0">
                <a:solidFill>
                  <a:schemeClr val="tx1"/>
                </a:solidFill>
              </a:rPr>
            </a:b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- </a:t>
            </a:r>
            <a:r>
              <a:rPr lang="ru-RU" sz="2400" dirty="0">
                <a:solidFill>
                  <a:schemeClr val="accent2"/>
                </a:solidFill>
              </a:rPr>
              <a:t>право участия </a:t>
            </a:r>
            <a:r>
              <a:rPr lang="ru-RU" sz="2400" dirty="0">
                <a:solidFill>
                  <a:schemeClr val="tx1"/>
                </a:solidFill>
              </a:rPr>
              <a:t>в управлении и в получении части прибыли </a:t>
            </a:r>
            <a:r>
              <a:rPr lang="ru-RU" sz="2400" b="0" i="1" dirty="0">
                <a:solidFill>
                  <a:schemeClr val="tx1"/>
                </a:solidFill>
              </a:rPr>
              <a:t>(акции)</a:t>
            </a:r>
            <a:br>
              <a:rPr lang="ru-RU" sz="2400" b="0" i="1" dirty="0">
                <a:solidFill>
                  <a:schemeClr val="tx1"/>
                </a:solidFill>
              </a:rPr>
            </a:b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- </a:t>
            </a:r>
            <a:r>
              <a:rPr lang="ru-RU" sz="2400" dirty="0">
                <a:solidFill>
                  <a:schemeClr val="accent2"/>
                </a:solidFill>
              </a:rPr>
              <a:t>право собственности </a:t>
            </a:r>
            <a:r>
              <a:rPr lang="ru-RU" sz="2400" dirty="0">
                <a:solidFill>
                  <a:schemeClr val="tx1"/>
                </a:solidFill>
              </a:rPr>
              <a:t>или право залога на товары, находящиеся во владении другого лица, например, в качестве хранителя </a:t>
            </a:r>
            <a:r>
              <a:rPr lang="ru-RU" sz="2400" b="0" i="1" dirty="0">
                <a:solidFill>
                  <a:schemeClr val="tx1"/>
                </a:solidFill>
              </a:rPr>
              <a:t>( такие ЦБ являются товарораспорядительными документами)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</a:bodyPr>
          <a:lstStyle/>
          <a:p>
            <a:r>
              <a:rPr lang="ru-RU" dirty="0"/>
              <a:t>                          </a:t>
            </a:r>
            <a:r>
              <a:rPr lang="ru-RU" dirty="0">
                <a:solidFill>
                  <a:srgbClr val="FF0000"/>
                </a:solidFill>
              </a:rPr>
              <a:t>Глоссарий</a:t>
            </a:r>
            <a:br>
              <a:rPr lang="ru-RU" dirty="0"/>
            </a:br>
            <a:r>
              <a:rPr lang="ru-RU" i="1" dirty="0">
                <a:solidFill>
                  <a:srgbClr val="00B050"/>
                </a:solidFill>
              </a:rPr>
              <a:t>Эмиссия</a:t>
            </a:r>
            <a:r>
              <a:rPr lang="ru-RU" dirty="0"/>
              <a:t> </a:t>
            </a:r>
            <a:r>
              <a:rPr lang="ru-RU" b="0" dirty="0"/>
              <a:t>– </a:t>
            </a:r>
            <a:r>
              <a:rPr lang="ru-RU" sz="3600" b="0" dirty="0"/>
              <a:t>это выпуск ценных бумаг эмитентом</a:t>
            </a:r>
            <a:br>
              <a:rPr lang="ru-RU" b="0" dirty="0"/>
            </a:br>
            <a:br>
              <a:rPr lang="ru-RU" dirty="0"/>
            </a:br>
            <a:r>
              <a:rPr lang="ru-RU" i="1" dirty="0">
                <a:solidFill>
                  <a:srgbClr val="00B050"/>
                </a:solidFill>
              </a:rPr>
              <a:t>Эмитент</a:t>
            </a:r>
            <a:r>
              <a:rPr lang="ru-RU" b="0" dirty="0"/>
              <a:t> </a:t>
            </a:r>
            <a:r>
              <a:rPr lang="ru-RU" sz="3600" b="0" dirty="0"/>
              <a:t>– это юридическое лицо, выпускающее ценные бумаги</a:t>
            </a:r>
            <a:br>
              <a:rPr lang="ru-RU" sz="3600" b="0" dirty="0"/>
            </a:br>
            <a:br>
              <a:rPr lang="ru-RU" dirty="0"/>
            </a:br>
            <a:r>
              <a:rPr lang="ru-RU" i="1" dirty="0">
                <a:solidFill>
                  <a:srgbClr val="00B050"/>
                </a:solidFill>
              </a:rPr>
              <a:t>Инвестиции</a:t>
            </a:r>
            <a:r>
              <a:rPr lang="ru-RU" dirty="0"/>
              <a:t> </a:t>
            </a:r>
            <a:r>
              <a:rPr lang="ru-RU" sz="3600" b="0" dirty="0"/>
              <a:t>– это вложения капитала с целью получения прибыли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1"/>
                </a:solidFill>
              </a:rPr>
              <a:t>2. </a:t>
            </a:r>
            <a:r>
              <a:rPr lang="ru-RU" dirty="0"/>
              <a:t>Виды ценных бумаг: акции, облигации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5469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Акция</a:t>
            </a:r>
            <a:r>
              <a:rPr lang="ru-RU" dirty="0"/>
              <a:t> </a:t>
            </a:r>
            <a:r>
              <a:rPr lang="ru-RU" b="0" i="1" dirty="0"/>
              <a:t>( в соответствии с законом РФ «О рынке ценных бумаг» ) </a:t>
            </a:r>
            <a:r>
              <a:rPr lang="ru-RU" dirty="0"/>
              <a:t>– это эмиссионная ценная бумага, закрепляющая права её владельца </a:t>
            </a:r>
            <a:r>
              <a:rPr lang="ru-RU" b="0" i="1" dirty="0"/>
              <a:t>(акционера) </a:t>
            </a:r>
            <a:r>
              <a:rPr lang="ru-RU" dirty="0"/>
              <a:t>на получение части прибыли акционерного общества в виде </a:t>
            </a:r>
            <a:r>
              <a:rPr lang="ru-RU" b="0" i="1" dirty="0"/>
              <a:t>дивидендов</a:t>
            </a:r>
            <a:r>
              <a:rPr lang="ru-RU" dirty="0"/>
              <a:t> и участие в управлении акционерным обществом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Акция</a:t>
            </a:r>
            <a:r>
              <a:rPr lang="ru-RU" dirty="0"/>
              <a:t> </a:t>
            </a:r>
            <a:r>
              <a:rPr lang="ru-RU" b="0" i="1" dirty="0"/>
              <a:t>(экономическое определение) </a:t>
            </a:r>
            <a:r>
              <a:rPr lang="ru-RU" dirty="0"/>
              <a:t>– это ценная бумага, удостоверяющая единичный вклад в уставный капитал коммерческого товарищества с вытекающими из этого правами для её владельца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205</TotalTime>
  <Words>753</Words>
  <Application>Microsoft Office PowerPoint</Application>
  <PresentationFormat>Экран (4:3)</PresentationFormat>
  <Paragraphs>25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Bookman Old Style</vt:lpstr>
      <vt:lpstr>Calibri</vt:lpstr>
      <vt:lpstr>Cambria</vt:lpstr>
      <vt:lpstr>Gill Sans MT</vt:lpstr>
      <vt:lpstr>Verdana</vt:lpstr>
      <vt:lpstr>Wingdings 2</vt:lpstr>
      <vt:lpstr>Wingdings 3</vt:lpstr>
      <vt:lpstr>Открытая</vt:lpstr>
      <vt:lpstr>Ценные бумаги. Фондовый рынок. </vt:lpstr>
      <vt:lpstr>1.   Ценные бумаги:  понятие, свойства, права</vt:lpstr>
      <vt:lpstr>Ценная бумага – это право на долю капитала, полученного в результате первичного размещения данных бумаг, а также на распределение прибыли, которую даёт этот капитал.         Это право имеет собственную натуральную форму, например – бумажный сертификат. </vt:lpstr>
      <vt:lpstr>                                     Свойства ценных бумаг  - обращаемость (способность продаваться и покупаться на рынке) - стандартность (наличие стандартного образа, реквизитов, что делает их товаром) - документальность (ценная бумага есть документ) - рыночность (неразрывно связаны с соответствующим рынком) - раскрытие информации (обеспечивается равный доступ к информации о ЦБ различных эмитентов) - ликвидность (способность ЦБ быть быстро проданной и превращённой в деньги) - риск (возможность потерь, связанных с инвестициями в ЦБ) - доходность (это отношение дохода к затратам на покупку ЦБ)  </vt:lpstr>
      <vt:lpstr>   Права, закрепляемые за ценными бумагами  - право требования уплаты определённой суммы денег (облигации, векселя, чеки)  - право участия в управлении и в получении части прибыли (акции)  - право собственности или право залога на товары, находящиеся во владении другого лица, например, в качестве хранителя ( такие ЦБ являются товарораспорядительными документами)</vt:lpstr>
      <vt:lpstr>                          Глоссарий Эмиссия – это выпуск ценных бумаг эмитентом  Эмитент – это юридическое лицо, выпускающее ценные бумаги  Инвестиции – это вложения капитала с целью получения прибыли</vt:lpstr>
      <vt:lpstr>2. Виды ценных бумаг: акции, облигации</vt:lpstr>
      <vt:lpstr>Акция ( в соответствии с законом РФ «О рынке ценных бумаг» ) – это эмиссионная ценная бумага, закрепляющая права её владельца (акционера) на получение части прибыли акционерного общества в виде дивидендов и участие в управлении акционерным обществом</vt:lpstr>
      <vt:lpstr>Акция (экономическое определение) – это ценная бумага, удостоверяющая единичный вклад в уставный капитал коммерческого товарищества с вытекающими из этого правами для её владельца </vt:lpstr>
      <vt:lpstr>Облигация (в соответствии с законом РФ «О рынке ценных бумаг») – это эмиссионная ценная бумага, закрепляющая право её держателя на получение от эмитента облигации в предусмотренный ею срок номинальной стоимости и зафиксированного в ней процента от этой стоимости или имущественного эквивалента</vt:lpstr>
      <vt:lpstr>Облигация (экономическое определение) – это ценная бумага, удостоверяющая единичное долговое обязательство эмитента на возврат её номинальной стоимости через определённый срок в будущем на условиях, устраивающих её держателя</vt:lpstr>
      <vt:lpstr>                        Глоссарий Дивиденды - это часть прибыли  предприятия, которая ежегодно выплачивается акционерам этого предприятия после уплаты всех налогов  Номинальная стоимость облигации - это сумма, которая указывается на облигации, которая берётся взаймы и подлежит возврату по истечении срока облигационного займа.   </vt:lpstr>
      <vt:lpstr>Проценты по облигации (купонная ставка) – сумма, начисляемая на номинальную стоимость облигации  Держатель облигации – лицо, получившее облигацию от эмитента</vt:lpstr>
      <vt:lpstr>         3. Фондовые биржи</vt:lpstr>
      <vt:lpstr>Фондовая биржа – это определённым образом организованный рынок ценных бумаг, на котором владельцы ценных бумаг совершают сделки купли-продажи.  Фондовая биржа – это место, где находят друг друга продавец и покупатель ценных бумаг, где цены на эти бумаги определяются спросом и предложением на них, а процесс купли-продажи регламентируется правилами и нормами.</vt:lpstr>
      <vt:lpstr>Товар фондовой биржи – это ценные бумаги.  Цены на товар – это курсы ценных бумаг</vt:lpstr>
      <vt:lpstr>   Функции фондовой биржи (ФБ): 1. посредническая – ФБ создаёт условия для инвесторам и эмитентам для торговли ценными бумагами; 2. индикативная – ФБ оценивает стоимость и привлекательность ценных бумаг; 3. регулятивная – ФБ организует торговлю ценными бумагами. </vt:lpstr>
      <vt:lpstr>        Роль рынка ценных бумаг в           экономике:  1. развитие РЦБ стимулирует экономический подъём; 2. РЦБ эффективно распределяет ресурсы; 3. РЦБ – это хороший метод выявления важной экономической информации. 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Ценные бумаги. Фондовый рынок.</dc:title>
  <dc:creator>Бтивт</dc:creator>
  <cp:lastModifiedBy>Lenovo</cp:lastModifiedBy>
  <cp:revision>21</cp:revision>
  <dcterms:created xsi:type="dcterms:W3CDTF">2014-02-26T15:34:54Z</dcterms:created>
  <dcterms:modified xsi:type="dcterms:W3CDTF">2020-03-18T02:35:48Z</dcterms:modified>
</cp:coreProperties>
</file>