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2" r:id="rId7"/>
    <p:sldId id="261" r:id="rId8"/>
    <p:sldId id="265" r:id="rId9"/>
    <p:sldId id="266" r:id="rId10"/>
    <p:sldId id="267" r:id="rId11"/>
    <p:sldId id="268" r:id="rId12"/>
    <p:sldId id="272" r:id="rId13"/>
    <p:sldId id="269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 и орфография</a:t>
            </a:r>
            <a:b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повторение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1DF80010-FAC0-4C49-8A35-A9C963F10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Изучить, законспектировать, </a:t>
            </a:r>
            <a:r>
              <a:rPr lang="ru-RU"/>
              <a:t>выполнить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val="349810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7200800" cy="7778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существительных.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68761"/>
            <a:ext cx="828092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/>
              <a:t>В существительных мужского рода пишется суффикс -ЕЦ-. </a:t>
            </a:r>
            <a:r>
              <a:rPr lang="ru-RU" sz="2400" b="1" dirty="0">
                <a:solidFill>
                  <a:srgbClr val="C00000"/>
                </a:solidFill>
              </a:rPr>
              <a:t>Красав</a:t>
            </a:r>
            <a:r>
              <a:rPr lang="ru-RU" sz="2400" b="1" u="sng" dirty="0">
                <a:solidFill>
                  <a:srgbClr val="C00000"/>
                </a:solidFill>
              </a:rPr>
              <a:t>ец</a:t>
            </a:r>
            <a:r>
              <a:rPr lang="ru-RU" sz="2400" b="1" dirty="0">
                <a:solidFill>
                  <a:srgbClr val="C00000"/>
                </a:solidFill>
              </a:rPr>
              <a:t>. </a:t>
            </a:r>
          </a:p>
          <a:p>
            <a:pPr lvl="0"/>
            <a:r>
              <a:rPr lang="ru-RU" sz="2400" b="1" dirty="0"/>
              <a:t>В существительных женского рода – -ИЦ-. </a:t>
            </a:r>
            <a:r>
              <a:rPr lang="ru-RU" sz="2400" b="1" dirty="0">
                <a:solidFill>
                  <a:srgbClr val="C00000"/>
                </a:solidFill>
              </a:rPr>
              <a:t>Красав</a:t>
            </a:r>
            <a:r>
              <a:rPr lang="ru-RU" sz="2400" b="1" u="sng" dirty="0">
                <a:solidFill>
                  <a:srgbClr val="C00000"/>
                </a:solidFill>
              </a:rPr>
              <a:t>иц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  <a:r>
              <a:rPr lang="ru-RU" sz="2400" b="1" dirty="0"/>
              <a:t> </a:t>
            </a:r>
          </a:p>
          <a:p>
            <a:pPr lvl="0"/>
            <a:r>
              <a:rPr lang="ru-RU" sz="2400" b="1" dirty="0"/>
              <a:t>В существительных среднего рода в предударной по­зиции пишется суффикс -ЕЦ-. </a:t>
            </a:r>
            <a:r>
              <a:rPr lang="ru-RU" sz="2400" b="1" dirty="0">
                <a:solidFill>
                  <a:srgbClr val="C00000"/>
                </a:solidFill>
              </a:rPr>
              <a:t>Пальт</a:t>
            </a:r>
            <a:r>
              <a:rPr lang="ru-RU" sz="2400" b="1" u="sng" dirty="0">
                <a:solidFill>
                  <a:srgbClr val="C00000"/>
                </a:solidFill>
              </a:rPr>
              <a:t>ец</a:t>
            </a:r>
            <a:r>
              <a:rPr lang="ru-RU" sz="2400" b="1" dirty="0">
                <a:solidFill>
                  <a:srgbClr val="C00000"/>
                </a:solidFill>
              </a:rPr>
              <a:t>о </a:t>
            </a:r>
            <a:r>
              <a:rPr lang="ru-RU" sz="2400" b="1" dirty="0"/>
              <a:t>(</a:t>
            </a:r>
            <a:r>
              <a:rPr lang="ru-RU" sz="2400" b="1" dirty="0" err="1"/>
              <a:t>ец</a:t>
            </a:r>
            <a:r>
              <a:rPr lang="ru-RU" sz="2400" b="1" dirty="0"/>
              <a:t> стоит перед ударной о). После ударе­ния – -ИЦ-. </a:t>
            </a:r>
            <a:r>
              <a:rPr lang="ru-RU" sz="2400" b="1" dirty="0">
                <a:solidFill>
                  <a:srgbClr val="C00000"/>
                </a:solidFill>
              </a:rPr>
              <a:t>Плать</a:t>
            </a:r>
            <a:r>
              <a:rPr lang="ru-RU" sz="2400" b="1" u="sng" dirty="0">
                <a:solidFill>
                  <a:srgbClr val="C00000"/>
                </a:solidFill>
              </a:rPr>
              <a:t>иц</a:t>
            </a:r>
            <a:r>
              <a:rPr lang="ru-RU" sz="2400" b="1" dirty="0">
                <a:solidFill>
                  <a:srgbClr val="C00000"/>
                </a:solidFill>
              </a:rPr>
              <a:t>е</a:t>
            </a:r>
            <a:r>
              <a:rPr lang="ru-RU" sz="2400" b="1" dirty="0"/>
              <a:t> (</a:t>
            </a:r>
            <a:r>
              <a:rPr lang="ru-RU" sz="2400" b="1" dirty="0" err="1"/>
              <a:t>иц</a:t>
            </a:r>
            <a:r>
              <a:rPr lang="ru-RU" sz="2400" b="1" dirty="0"/>
              <a:t> стоит после ударного корня плат).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365104"/>
            <a:ext cx="82809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ИЧК- пишется в существительных, образованных от слов, в которых есть суффикс –ИЦ-. </a:t>
            </a:r>
            <a:r>
              <a:rPr lang="ru-RU" sz="2400" b="1" dirty="0">
                <a:solidFill>
                  <a:srgbClr val="C00000"/>
                </a:solidFill>
              </a:rPr>
              <a:t>Лестн</a:t>
            </a:r>
            <a:r>
              <a:rPr lang="ru-RU" sz="2400" b="1" u="sng" dirty="0">
                <a:solidFill>
                  <a:srgbClr val="C00000"/>
                </a:solidFill>
              </a:rPr>
              <a:t>иц</a:t>
            </a:r>
            <a:r>
              <a:rPr lang="ru-RU" sz="2400" b="1" dirty="0">
                <a:solidFill>
                  <a:srgbClr val="C00000"/>
                </a:solidFill>
              </a:rPr>
              <a:t>а – лест­н</a:t>
            </a:r>
            <a:r>
              <a:rPr lang="ru-RU" sz="2400" b="1" u="sng" dirty="0">
                <a:solidFill>
                  <a:srgbClr val="C00000"/>
                </a:solidFill>
              </a:rPr>
              <a:t>ичк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</a:p>
          <a:p>
            <a:r>
              <a:rPr lang="ru-RU" sz="2400" b="1" dirty="0"/>
              <a:t>В остальных случаях используется -ЕЧК-.  </a:t>
            </a:r>
            <a:r>
              <a:rPr lang="ru-RU" sz="2400" b="1" dirty="0">
                <a:solidFill>
                  <a:srgbClr val="C00000"/>
                </a:solidFill>
              </a:rPr>
              <a:t>Утр</a:t>
            </a:r>
            <a:r>
              <a:rPr lang="ru-RU" sz="2400" b="1" u="sng" dirty="0">
                <a:solidFill>
                  <a:srgbClr val="C00000"/>
                </a:solidFill>
              </a:rPr>
              <a:t>ечк</a:t>
            </a:r>
            <a:r>
              <a:rPr lang="ru-RU" sz="2400" b="1" dirty="0">
                <a:solidFill>
                  <a:srgbClr val="C00000"/>
                </a:solidFill>
              </a:rPr>
              <a:t>о – утро.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6984776" cy="7778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2800" b="1" dirty="0"/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прилагательных.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799288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В прилагательных используются суффиксы -ИСТ-, -ЧИВ-, -ЛИВ-, у которых нет вариантов с буквой е.  </a:t>
            </a:r>
            <a:r>
              <a:rPr lang="ru-RU" sz="2400" b="1" dirty="0">
                <a:solidFill>
                  <a:srgbClr val="C00000"/>
                </a:solidFill>
              </a:rPr>
              <a:t>Глин</a:t>
            </a:r>
            <a:r>
              <a:rPr lang="ru-RU" sz="2400" b="1" u="sng" dirty="0">
                <a:solidFill>
                  <a:srgbClr val="C00000"/>
                </a:solidFill>
              </a:rPr>
              <a:t>и­ст</a:t>
            </a:r>
            <a:r>
              <a:rPr lang="ru-RU" sz="2400" b="1" dirty="0">
                <a:solidFill>
                  <a:srgbClr val="C00000"/>
                </a:solidFill>
              </a:rPr>
              <a:t>ый, драч</a:t>
            </a:r>
            <a:r>
              <a:rPr lang="ru-RU" sz="2400" b="1" u="sng" dirty="0">
                <a:solidFill>
                  <a:srgbClr val="C00000"/>
                </a:solidFill>
              </a:rPr>
              <a:t>лив</a:t>
            </a:r>
            <a:r>
              <a:rPr lang="ru-RU" sz="2400" b="1" dirty="0">
                <a:solidFill>
                  <a:srgbClr val="C00000"/>
                </a:solidFill>
              </a:rPr>
              <a:t>ый, причуд</a:t>
            </a:r>
            <a:r>
              <a:rPr lang="ru-RU" sz="2400" b="1" u="sng" dirty="0">
                <a:solidFill>
                  <a:srgbClr val="C00000"/>
                </a:solidFill>
              </a:rPr>
              <a:t>лив</a:t>
            </a:r>
            <a:r>
              <a:rPr lang="ru-RU" sz="2400" b="1" dirty="0">
                <a:solidFill>
                  <a:srgbClr val="C00000"/>
                </a:solidFill>
              </a:rPr>
              <a:t>ый.</a:t>
            </a:r>
          </a:p>
          <a:p>
            <a:r>
              <a:rPr lang="ru-RU" sz="2400" b="1" u="sng" dirty="0"/>
              <a:t>Исключения</a:t>
            </a:r>
            <a:r>
              <a:rPr lang="ru-RU" sz="2400" b="1" dirty="0"/>
              <a:t>: </a:t>
            </a:r>
            <a:r>
              <a:rPr lang="ru-RU" sz="2400" b="1" dirty="0">
                <a:solidFill>
                  <a:srgbClr val="C00000"/>
                </a:solidFill>
              </a:rPr>
              <a:t>горестный, доблестный.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429000"/>
            <a:ext cx="7992888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В прилагательных в безударной позиции пишется суффикс -ЕВ-. </a:t>
            </a:r>
            <a:r>
              <a:rPr lang="ru-RU" sz="2400" b="1" dirty="0">
                <a:solidFill>
                  <a:srgbClr val="C00000"/>
                </a:solidFill>
              </a:rPr>
              <a:t>Бол</a:t>
            </a:r>
            <a:r>
              <a:rPr lang="ru-RU" sz="2400" b="1" u="sng" dirty="0">
                <a:solidFill>
                  <a:srgbClr val="C00000"/>
                </a:solidFill>
              </a:rPr>
              <a:t>ев</a:t>
            </a:r>
            <a:r>
              <a:rPr lang="ru-RU" sz="2400" b="1" dirty="0">
                <a:solidFill>
                  <a:srgbClr val="C00000"/>
                </a:solidFill>
              </a:rPr>
              <a:t>ой прием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Под ударением — -ИВ-. </a:t>
            </a:r>
            <a:r>
              <a:rPr lang="ru-RU" sz="2400" b="1" dirty="0">
                <a:solidFill>
                  <a:srgbClr val="C00000"/>
                </a:solidFill>
              </a:rPr>
              <a:t>Игр</a:t>
            </a:r>
            <a:r>
              <a:rPr lang="ru-RU" sz="2400" b="1" u="sng" dirty="0">
                <a:solidFill>
                  <a:srgbClr val="C00000"/>
                </a:solidFill>
              </a:rPr>
              <a:t>ив</a:t>
            </a:r>
            <a:r>
              <a:rPr lang="ru-RU" sz="2400" b="1" dirty="0">
                <a:solidFill>
                  <a:srgbClr val="C00000"/>
                </a:solidFill>
              </a:rPr>
              <a:t>ый тон</a:t>
            </a:r>
            <a:r>
              <a:rPr lang="ru-RU" sz="2400" b="1" dirty="0"/>
              <a:t>.</a:t>
            </a:r>
          </a:p>
          <a:p>
            <a:r>
              <a:rPr lang="ru-RU" sz="2400" b="1" u="sng" dirty="0"/>
              <a:t>Исключения</a:t>
            </a:r>
            <a:r>
              <a:rPr lang="ru-RU" sz="2400" b="1" dirty="0"/>
              <a:t>: </a:t>
            </a:r>
            <a:r>
              <a:rPr lang="ru-RU" sz="2400" b="1" dirty="0">
                <a:solidFill>
                  <a:srgbClr val="C00000"/>
                </a:solidFill>
              </a:rPr>
              <a:t>милостивый, юродивый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 descr="http://bugaga.net.ru/img/spryazhenie-glagol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1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 descr="http://cdn01.ru/files/users/images/e2/b9/e2b9edd6a4b1be8d5f5c6683eb61b5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64"/>
            <a:ext cx="9144000" cy="674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15516" y="1052736"/>
            <a:ext cx="81009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1. У глаголов </a:t>
            </a:r>
            <a:r>
              <a:rPr lang="ru-RU" sz="2400" b="1" dirty="0">
                <a:solidFill>
                  <a:srgbClr val="C00000"/>
                </a:solidFill>
              </a:rPr>
              <a:t>с приставкой </a:t>
            </a:r>
            <a:r>
              <a:rPr lang="ru-RU" sz="2400" b="1" i="1" dirty="0">
                <a:solidFill>
                  <a:srgbClr val="C00000"/>
                </a:solidFill>
              </a:rPr>
              <a:t>вы-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спряжение определяется по бесприставочному глаголу:</a:t>
            </a:r>
          </a:p>
          <a:p>
            <a:r>
              <a:rPr lang="ru-RU" sz="2400" b="1" dirty="0"/>
              <a:t>они выспятся – спят (2-е спряжение)</a:t>
            </a:r>
            <a:br>
              <a:rPr lang="ru-RU" sz="2400" b="1" dirty="0"/>
            </a:br>
            <a:r>
              <a:rPr lang="ru-RU" sz="2400" b="1" i="1" dirty="0"/>
              <a:t>он вырастит сына – растит</a:t>
            </a:r>
            <a:r>
              <a:rPr lang="ru-RU" sz="2400" b="1" dirty="0"/>
              <a:t> (2-е спряжение)</a:t>
            </a:r>
            <a:br>
              <a:rPr lang="ru-RU" sz="2400" b="1" dirty="0"/>
            </a:br>
            <a:r>
              <a:rPr lang="ru-RU" sz="2400" b="1" i="1" dirty="0"/>
              <a:t>у него вырастет сын – растет</a:t>
            </a:r>
            <a:r>
              <a:rPr lang="ru-RU" sz="2400" b="1" dirty="0"/>
              <a:t> (1-е спряжение)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475656" y="274638"/>
            <a:ext cx="4752528" cy="633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Примечания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562" y="3068960"/>
            <a:ext cx="849694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2. Запомните разноспрягаемые глаголы: </a:t>
            </a:r>
            <a:r>
              <a:rPr lang="ru-RU" sz="2400" b="1" i="1" dirty="0">
                <a:solidFill>
                  <a:srgbClr val="C00000"/>
                </a:solidFill>
              </a:rPr>
              <a:t>хотеть, бежать, чтить</a:t>
            </a:r>
            <a:r>
              <a:rPr lang="ru-RU" sz="2400" b="1" i="1" dirty="0"/>
              <a:t> (чтут, чтят), </a:t>
            </a:r>
            <a:r>
              <a:rPr lang="ru-RU" sz="2400" b="1" i="1" dirty="0">
                <a:solidFill>
                  <a:srgbClr val="C00000"/>
                </a:solidFill>
              </a:rPr>
              <a:t>брезжить</a:t>
            </a:r>
            <a:r>
              <a:rPr lang="ru-RU" sz="2400" b="1" i="1" dirty="0"/>
              <a:t> (рассвет брезжит, зори </a:t>
            </a:r>
            <a:r>
              <a:rPr lang="ru-RU" sz="2400" b="1" i="1" dirty="0" err="1"/>
              <a:t>брезжут</a:t>
            </a:r>
            <a:r>
              <a:rPr lang="ru-RU" sz="2400" b="1" i="1" dirty="0"/>
              <a:t>).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2562" y="4509120"/>
            <a:ext cx="864096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3. Глаголы на </a:t>
            </a:r>
            <a:r>
              <a:rPr lang="ru-RU" sz="2400" b="1" i="1" dirty="0"/>
              <a:t>-ять</a:t>
            </a:r>
            <a:r>
              <a:rPr lang="ru-RU" sz="2400" b="1" dirty="0"/>
              <a:t> относятся к 1-му спряжению: </a:t>
            </a:r>
            <a:r>
              <a:rPr lang="ru-RU" sz="2400" b="1" i="1" dirty="0">
                <a:solidFill>
                  <a:srgbClr val="C00000"/>
                </a:solidFill>
              </a:rPr>
              <a:t>баять, блеять, веять, каяться, лаять, лелеять, маяться, надеяться, реять, сеять, таять </a:t>
            </a:r>
            <a:r>
              <a:rPr lang="ru-RU" sz="2400" b="1" dirty="0">
                <a:solidFill>
                  <a:srgbClr val="C00000"/>
                </a:solidFill>
              </a:rPr>
              <a:t>(не путать: </a:t>
            </a:r>
            <a:r>
              <a:rPr lang="ru-RU" sz="2400" b="1" i="1" dirty="0">
                <a:solidFill>
                  <a:srgbClr val="C00000"/>
                </a:solidFill>
              </a:rPr>
              <a:t>таить</a:t>
            </a:r>
            <a:r>
              <a:rPr lang="ru-RU" sz="2400" b="1" dirty="0">
                <a:solidFill>
                  <a:srgbClr val="C00000"/>
                </a:solidFill>
              </a:rPr>
              <a:t> – «скрывать»), чаять, </a:t>
            </a:r>
            <a:r>
              <a:rPr lang="ru-RU" sz="2400" b="1" i="1" dirty="0">
                <a:solidFill>
                  <a:srgbClr val="C00000"/>
                </a:solidFill>
              </a:rPr>
              <a:t>чуять,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хаять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2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 descr="http://grammatika-rus.ru/wp-content/uploads/2014/10/suffiksy-prichast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5539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1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56320" y="359394"/>
            <a:ext cx="717537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628801"/>
            <a:ext cx="2664296" cy="2664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к..</a:t>
            </a:r>
            <a:r>
              <a:rPr lang="ru-RU" sz="2800" b="1" dirty="0" err="1"/>
              <a:t>рми­лец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err="1"/>
              <a:t>невм</a:t>
            </a:r>
            <a:r>
              <a:rPr lang="ru-RU" sz="2800" b="1" dirty="0"/>
              <a:t>..готу</a:t>
            </a:r>
          </a:p>
          <a:p>
            <a:pPr marL="0" indent="0">
              <a:buNone/>
            </a:pPr>
            <a:r>
              <a:rPr lang="ru-RU" sz="2800" b="1" dirty="0" err="1"/>
              <a:t>перег</a:t>
            </a:r>
            <a:r>
              <a:rPr lang="ru-RU" sz="2800" b="1" dirty="0"/>
              <a:t>..</a:t>
            </a:r>
            <a:r>
              <a:rPr lang="ru-RU" sz="2800" b="1" dirty="0" err="1"/>
              <a:t>рев­ший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ср..</a:t>
            </a:r>
            <a:r>
              <a:rPr lang="ru-RU" sz="2800" b="1" dirty="0" err="1"/>
              <a:t>вни­тель­ный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err="1"/>
              <a:t>агр</a:t>
            </a:r>
            <a:r>
              <a:rPr lang="ru-RU" sz="2800" b="1" dirty="0"/>
              <a:t>..ном</a:t>
            </a: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628800"/>
            <a:ext cx="273630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оз</a:t>
            </a:r>
            <a:r>
              <a:rPr lang="ru-RU" sz="2800" b="1" dirty="0"/>
              <a:t>..</a:t>
            </a:r>
            <a:r>
              <a:rPr lang="ru-RU" sz="2800" b="1" dirty="0" err="1"/>
              <a:t>ря­ю­щий</a:t>
            </a:r>
            <a:endParaRPr lang="ru-RU" sz="2800" b="1" dirty="0"/>
          </a:p>
          <a:p>
            <a:r>
              <a:rPr lang="ru-RU" sz="2800" b="1" dirty="0" err="1"/>
              <a:t>обж</a:t>
            </a:r>
            <a:r>
              <a:rPr lang="ru-RU" sz="2800" b="1" dirty="0"/>
              <a:t>..</a:t>
            </a:r>
            <a:r>
              <a:rPr lang="ru-RU" sz="2800" b="1" dirty="0" err="1"/>
              <a:t>гать­ся</a:t>
            </a:r>
            <a:endParaRPr lang="ru-RU" sz="2800" b="1" dirty="0"/>
          </a:p>
          <a:p>
            <a:r>
              <a:rPr lang="ru-RU" sz="2800" b="1" dirty="0"/>
              <a:t>в..</a:t>
            </a:r>
            <a:r>
              <a:rPr lang="ru-RU" sz="2800" b="1" dirty="0" err="1"/>
              <a:t>негрет</a:t>
            </a:r>
            <a:endParaRPr lang="ru-RU" sz="2800" b="1" dirty="0"/>
          </a:p>
          <a:p>
            <a:r>
              <a:rPr lang="ru-RU" sz="2800" b="1" dirty="0" err="1"/>
              <a:t>заб</a:t>
            </a:r>
            <a:r>
              <a:rPr lang="ru-RU" sz="2800" b="1" dirty="0"/>
              <a:t>..</a:t>
            </a:r>
            <a:r>
              <a:rPr lang="ru-RU" sz="2800" b="1" dirty="0" err="1"/>
              <a:t>ру</a:t>
            </a:r>
            <a:endParaRPr lang="ru-RU" sz="2800" b="1" dirty="0"/>
          </a:p>
          <a:p>
            <a:r>
              <a:rPr lang="ru-RU" sz="2800" b="1" dirty="0" err="1"/>
              <a:t>оштр</a:t>
            </a:r>
            <a:r>
              <a:rPr lang="ru-RU" sz="2800" b="1" dirty="0"/>
              <a:t>..</a:t>
            </a:r>
            <a:r>
              <a:rPr lang="ru-RU" sz="2800" b="1" dirty="0" err="1"/>
              <a:t>фо­вать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2060848"/>
            <a:ext cx="2808312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зап</a:t>
            </a:r>
            <a:r>
              <a:rPr lang="ru-RU" sz="2800" b="1" dirty="0"/>
              <a:t>..</a:t>
            </a:r>
            <a:r>
              <a:rPr lang="ru-RU" sz="2800" b="1" dirty="0" err="1"/>
              <a:t>зда­лый</a:t>
            </a:r>
            <a:endParaRPr lang="ru-RU" sz="2800" b="1" dirty="0"/>
          </a:p>
          <a:p>
            <a:r>
              <a:rPr lang="ru-RU" sz="2800" b="1" dirty="0" err="1"/>
              <a:t>изл</a:t>
            </a:r>
            <a:r>
              <a:rPr lang="ru-RU" sz="2800" b="1" dirty="0"/>
              <a:t>..гать</a:t>
            </a:r>
          </a:p>
          <a:p>
            <a:r>
              <a:rPr lang="ru-RU" sz="2800" b="1" dirty="0" err="1"/>
              <a:t>тр</a:t>
            </a:r>
            <a:r>
              <a:rPr lang="ru-RU" sz="2800" b="1" dirty="0"/>
              <a:t>..</a:t>
            </a:r>
            <a:r>
              <a:rPr lang="ru-RU" sz="2800" b="1" dirty="0" err="1"/>
              <a:t>пе­щу­щий</a:t>
            </a:r>
            <a:endParaRPr lang="ru-RU" sz="2800" b="1" dirty="0"/>
          </a:p>
          <a:p>
            <a:r>
              <a:rPr lang="ru-RU" sz="2800" b="1" dirty="0" err="1"/>
              <a:t>пан..рам­ный</a:t>
            </a:r>
            <a:endParaRPr lang="ru-RU" sz="2800" b="1" dirty="0"/>
          </a:p>
          <a:p>
            <a:r>
              <a:rPr lang="ru-RU" sz="2800" b="1" dirty="0" err="1"/>
              <a:t>отгор</a:t>
            </a:r>
            <a:r>
              <a:rPr lang="ru-RU" sz="2800" b="1" dirty="0"/>
              <a:t>..</a:t>
            </a:r>
            <a:r>
              <a:rPr lang="ru-RU" sz="2800" b="1" dirty="0" err="1"/>
              <a:t>дить­ся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437112"/>
            <a:ext cx="252028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комм..</a:t>
            </a:r>
            <a:r>
              <a:rPr lang="ru-RU" sz="2800" b="1" dirty="0" err="1"/>
              <a:t>рсант</a:t>
            </a:r>
            <a:endParaRPr lang="ru-RU" sz="2800" b="1" dirty="0"/>
          </a:p>
          <a:p>
            <a:r>
              <a:rPr lang="ru-RU" sz="2800" b="1" dirty="0" err="1"/>
              <a:t>ск</a:t>
            </a:r>
            <a:r>
              <a:rPr lang="ru-RU" sz="2800" b="1" dirty="0"/>
              <a:t>..</a:t>
            </a:r>
            <a:r>
              <a:rPr lang="ru-RU" sz="2800" b="1" dirty="0" err="1"/>
              <a:t>кать</a:t>
            </a:r>
            <a:endParaRPr lang="ru-RU" sz="2800" b="1" dirty="0"/>
          </a:p>
          <a:p>
            <a:r>
              <a:rPr lang="ru-RU" sz="2800" b="1" dirty="0" err="1"/>
              <a:t>щеб</a:t>
            </a:r>
            <a:r>
              <a:rPr lang="ru-RU" sz="2800" b="1" dirty="0"/>
              <a:t>..тать</a:t>
            </a:r>
          </a:p>
          <a:p>
            <a:r>
              <a:rPr lang="ru-RU" sz="2800" b="1" dirty="0"/>
              <a:t>д..</a:t>
            </a:r>
            <a:r>
              <a:rPr lang="ru-RU" sz="2800" b="1" dirty="0" err="1"/>
              <a:t>летант</a:t>
            </a:r>
            <a:endParaRPr lang="ru-RU" sz="2800" b="1" dirty="0"/>
          </a:p>
          <a:p>
            <a:r>
              <a:rPr lang="ru-RU" sz="2800" b="1" dirty="0" err="1"/>
              <a:t>возг</a:t>
            </a:r>
            <a:r>
              <a:rPr lang="ru-RU" sz="2800" b="1" dirty="0"/>
              <a:t>..</a:t>
            </a:r>
            <a:r>
              <a:rPr lang="ru-RU" sz="2800" b="1" dirty="0" err="1"/>
              <a:t>рание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3781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74638"/>
            <a:ext cx="7344816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288032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к..</a:t>
            </a:r>
            <a:r>
              <a:rPr lang="ru-RU" sz="2800" b="1" dirty="0" err="1"/>
              <a:t>лам­бур</a:t>
            </a:r>
            <a:endParaRPr lang="ru-RU" sz="2800" b="1" dirty="0"/>
          </a:p>
          <a:p>
            <a:r>
              <a:rPr lang="ru-RU" sz="2800" b="1" dirty="0" err="1"/>
              <a:t>зат</a:t>
            </a:r>
            <a:r>
              <a:rPr lang="ru-RU" sz="2800" b="1" dirty="0"/>
              <a:t>.. мнить</a:t>
            </a:r>
          </a:p>
          <a:p>
            <a:r>
              <a:rPr lang="ru-RU" sz="2800" b="1" dirty="0" err="1"/>
              <a:t>пок</a:t>
            </a:r>
            <a:r>
              <a:rPr lang="ru-RU" sz="2800" b="1" dirty="0"/>
              <a:t>..</a:t>
            </a:r>
            <a:r>
              <a:rPr lang="ru-RU" sz="2800" b="1" dirty="0" err="1"/>
              <a:t>ря­ю­щий</a:t>
            </a:r>
            <a:endParaRPr lang="ru-RU" sz="2800" b="1" dirty="0"/>
          </a:p>
          <a:p>
            <a:r>
              <a:rPr lang="ru-RU" sz="2800" b="1" dirty="0" err="1"/>
              <a:t>зап</a:t>
            </a:r>
            <a:r>
              <a:rPr lang="ru-RU" sz="2800" b="1" dirty="0"/>
              <a:t>..</a:t>
            </a:r>
            <a:r>
              <a:rPr lang="ru-RU" sz="2800" b="1" dirty="0" err="1"/>
              <a:t>реть­ся</a:t>
            </a:r>
            <a:endParaRPr lang="ru-RU" sz="2800" b="1" dirty="0"/>
          </a:p>
          <a:p>
            <a:r>
              <a:rPr lang="ru-RU" sz="2800" b="1" dirty="0" err="1"/>
              <a:t>зак</a:t>
            </a:r>
            <a:r>
              <a:rPr lang="ru-RU" sz="2800" b="1" dirty="0"/>
              <a:t>.. </a:t>
            </a:r>
            <a:r>
              <a:rPr lang="ru-RU" sz="2800" b="1" dirty="0" err="1"/>
              <a:t>лдо­ван­ный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628800"/>
            <a:ext cx="345638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прим..</a:t>
            </a:r>
            <a:r>
              <a:rPr lang="ru-RU" sz="2800" b="1" dirty="0" err="1"/>
              <a:t>рять</a:t>
            </a:r>
            <a:r>
              <a:rPr lang="ru-RU" sz="2800" b="1" dirty="0"/>
              <a:t> (пла­тье)</a:t>
            </a:r>
          </a:p>
          <a:p>
            <a:r>
              <a:rPr lang="ru-RU" sz="2800" b="1" dirty="0"/>
              <a:t>к..</a:t>
            </a:r>
            <a:r>
              <a:rPr lang="ru-RU" sz="2800" b="1" dirty="0" err="1"/>
              <a:t>сичка</a:t>
            </a:r>
            <a:endParaRPr lang="ru-RU" sz="2800" b="1" dirty="0"/>
          </a:p>
          <a:p>
            <a:r>
              <a:rPr lang="ru-RU" sz="2800" b="1" dirty="0" err="1"/>
              <a:t>обог</a:t>
            </a:r>
            <a:r>
              <a:rPr lang="ru-RU" sz="2800" b="1" dirty="0"/>
              <a:t>..</a:t>
            </a:r>
            <a:r>
              <a:rPr lang="ru-RU" sz="2800" b="1" dirty="0" err="1"/>
              <a:t>щение</a:t>
            </a:r>
            <a:endParaRPr lang="ru-RU" sz="2800" b="1" dirty="0"/>
          </a:p>
          <a:p>
            <a:r>
              <a:rPr lang="ru-RU" sz="2800" b="1" dirty="0" err="1"/>
              <a:t>альм</a:t>
            </a:r>
            <a:r>
              <a:rPr lang="ru-RU" sz="2800" b="1" dirty="0"/>
              <a:t>..нах</a:t>
            </a:r>
          </a:p>
          <a:p>
            <a:r>
              <a:rPr lang="ru-RU" sz="2800" b="1" dirty="0" err="1"/>
              <a:t>оз</a:t>
            </a:r>
            <a:r>
              <a:rPr lang="ru-RU" sz="2800" b="1" dirty="0"/>
              <a:t>..</a:t>
            </a:r>
            <a:r>
              <a:rPr lang="ru-RU" sz="2800" b="1" dirty="0" err="1"/>
              <a:t>рение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78750" y="4105815"/>
            <a:ext cx="2376264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рез..</a:t>
            </a:r>
            <a:r>
              <a:rPr lang="ru-RU" sz="2800" b="1" dirty="0" err="1"/>
              <a:t>ден­ция</a:t>
            </a:r>
            <a:endParaRPr lang="ru-RU" sz="2800" b="1" dirty="0"/>
          </a:p>
          <a:p>
            <a:r>
              <a:rPr lang="ru-RU" sz="2800" b="1" dirty="0"/>
              <a:t>щ..</a:t>
            </a:r>
            <a:r>
              <a:rPr lang="ru-RU" sz="2800" b="1" dirty="0" err="1"/>
              <a:t>бе­тать</a:t>
            </a:r>
            <a:endParaRPr lang="ru-RU" sz="2800" b="1" dirty="0"/>
          </a:p>
          <a:p>
            <a:r>
              <a:rPr lang="ru-RU" sz="2800" b="1" dirty="0"/>
              <a:t>р..</a:t>
            </a:r>
            <a:r>
              <a:rPr lang="ru-RU" sz="2800" b="1" dirty="0" err="1"/>
              <a:t>месло</a:t>
            </a:r>
            <a:endParaRPr lang="ru-RU" sz="2800" b="1" dirty="0"/>
          </a:p>
          <a:p>
            <a:r>
              <a:rPr lang="ru-RU" sz="2800" b="1" dirty="0" err="1"/>
              <a:t>напом</a:t>
            </a:r>
            <a:r>
              <a:rPr lang="ru-RU" sz="2800" b="1" dirty="0"/>
              <a:t>..</a:t>
            </a:r>
            <a:r>
              <a:rPr lang="ru-RU" sz="2800" b="1" dirty="0" err="1"/>
              <a:t>нание</a:t>
            </a:r>
            <a:endParaRPr lang="ru-RU" sz="2800" b="1" dirty="0"/>
          </a:p>
          <a:p>
            <a:r>
              <a:rPr lang="ru-RU" sz="2800" b="1" dirty="0" err="1"/>
              <a:t>узн</a:t>
            </a:r>
            <a:r>
              <a:rPr lang="ru-RU" sz="2800" b="1" dirty="0"/>
              <a:t>..</a:t>
            </a:r>
            <a:r>
              <a:rPr lang="ru-RU" sz="2800" b="1" dirty="0" err="1"/>
              <a:t>вать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86731"/>
            <a:ext cx="259228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проб..</a:t>
            </a:r>
            <a:r>
              <a:rPr lang="ru-RU" sz="2800" b="1" dirty="0" err="1"/>
              <a:t>рать­ся</a:t>
            </a:r>
            <a:endParaRPr lang="ru-RU" sz="2800" b="1" dirty="0"/>
          </a:p>
          <a:p>
            <a:r>
              <a:rPr lang="ru-RU" sz="2800" b="1" dirty="0"/>
              <a:t>г..</a:t>
            </a:r>
            <a:r>
              <a:rPr lang="ru-RU" sz="2800" b="1" dirty="0" err="1"/>
              <a:t>рдить­ся</a:t>
            </a:r>
            <a:endParaRPr lang="ru-RU" sz="2800" b="1" dirty="0"/>
          </a:p>
          <a:p>
            <a:r>
              <a:rPr lang="ru-RU" sz="2800" b="1" dirty="0" err="1"/>
              <a:t>велос</a:t>
            </a:r>
            <a:r>
              <a:rPr lang="ru-RU" sz="2800" b="1" dirty="0"/>
              <a:t>..</a:t>
            </a:r>
            <a:r>
              <a:rPr lang="ru-RU" sz="2800" b="1" dirty="0" err="1"/>
              <a:t>пед</a:t>
            </a:r>
            <a:endParaRPr lang="ru-RU" sz="2800" b="1" dirty="0"/>
          </a:p>
          <a:p>
            <a:r>
              <a:rPr lang="ru-RU" sz="2800" b="1" dirty="0" err="1"/>
              <a:t>нац</a:t>
            </a:r>
            <a:r>
              <a:rPr lang="ru-RU" sz="2800" b="1" dirty="0"/>
              <a:t>..</a:t>
            </a:r>
            <a:r>
              <a:rPr lang="ru-RU" sz="2800" b="1" dirty="0" err="1"/>
              <a:t>ональ­ный</a:t>
            </a:r>
            <a:endParaRPr lang="ru-RU" sz="2800" b="1" dirty="0"/>
          </a:p>
          <a:p>
            <a:r>
              <a:rPr lang="ru-RU" sz="2800" b="1" dirty="0" err="1"/>
              <a:t>адр</a:t>
            </a:r>
            <a:r>
              <a:rPr lang="ru-RU" sz="2800" b="1" dirty="0"/>
              <a:t>..со­вать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032377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Списать, вставить пропущенные буквы и подчеркнуть их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223224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к..</a:t>
            </a:r>
            <a:r>
              <a:rPr lang="ru-RU" sz="2800" b="1" dirty="0" err="1"/>
              <a:t>снуть­ся</a:t>
            </a:r>
            <a:endParaRPr lang="ru-RU" sz="2800" b="1" dirty="0"/>
          </a:p>
          <a:p>
            <a:r>
              <a:rPr lang="ru-RU" sz="2800" b="1" dirty="0"/>
              <a:t>б..</a:t>
            </a:r>
            <a:r>
              <a:rPr lang="ru-RU" sz="2800" b="1" dirty="0" err="1"/>
              <a:t>гаж</a:t>
            </a:r>
            <a:endParaRPr lang="ru-RU" sz="2800" b="1" dirty="0"/>
          </a:p>
          <a:p>
            <a:r>
              <a:rPr lang="ru-RU" sz="2800" b="1" dirty="0" err="1"/>
              <a:t>водор</a:t>
            </a:r>
            <a:r>
              <a:rPr lang="ru-RU" sz="2800" b="1" dirty="0"/>
              <a:t>..</a:t>
            </a:r>
            <a:r>
              <a:rPr lang="ru-RU" sz="2800" b="1" dirty="0" err="1"/>
              <a:t>сли</a:t>
            </a:r>
            <a:endParaRPr lang="ru-RU" sz="2800" b="1" dirty="0"/>
          </a:p>
          <a:p>
            <a:r>
              <a:rPr lang="ru-RU" sz="2800" b="1" dirty="0"/>
              <a:t>с..</a:t>
            </a:r>
            <a:r>
              <a:rPr lang="ru-RU" sz="2800" b="1" dirty="0" err="1"/>
              <a:t>рди­тый</a:t>
            </a:r>
            <a:endParaRPr lang="ru-RU" sz="2800" b="1" dirty="0"/>
          </a:p>
          <a:p>
            <a:r>
              <a:rPr lang="ru-RU" sz="2800" b="1" dirty="0"/>
              <a:t>проб..</a:t>
            </a:r>
            <a:r>
              <a:rPr lang="ru-RU" sz="2800" b="1" dirty="0" err="1"/>
              <a:t>рать­ся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700808"/>
            <a:ext cx="295232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пред­пол</a:t>
            </a:r>
            <a:r>
              <a:rPr lang="ru-RU" sz="2800" b="1" dirty="0"/>
              <a:t> ..</a:t>
            </a:r>
            <a:r>
              <a:rPr lang="ru-RU" sz="2800" b="1" dirty="0" err="1"/>
              <a:t>жение</a:t>
            </a:r>
            <a:endParaRPr lang="ru-RU" sz="2800" b="1" dirty="0"/>
          </a:p>
          <a:p>
            <a:r>
              <a:rPr lang="ru-RU" sz="2800" b="1" dirty="0" err="1"/>
              <a:t>просл</a:t>
            </a:r>
            <a:r>
              <a:rPr lang="ru-RU" sz="2800" b="1" dirty="0"/>
              <a:t>..</a:t>
            </a:r>
            <a:r>
              <a:rPr lang="ru-RU" sz="2800" b="1" dirty="0" err="1"/>
              <a:t>влять</a:t>
            </a:r>
            <a:endParaRPr lang="ru-RU" sz="2800" b="1" dirty="0"/>
          </a:p>
          <a:p>
            <a:r>
              <a:rPr lang="ru-RU" sz="2800" b="1" dirty="0" err="1"/>
              <a:t>выск</a:t>
            </a:r>
            <a:r>
              <a:rPr lang="ru-RU" sz="2800" b="1" dirty="0"/>
              <a:t>..</a:t>
            </a:r>
            <a:r>
              <a:rPr lang="ru-RU" sz="2800" b="1" dirty="0" err="1"/>
              <a:t>чка</a:t>
            </a:r>
            <a:endParaRPr lang="ru-RU" sz="2800" b="1" dirty="0"/>
          </a:p>
          <a:p>
            <a:r>
              <a:rPr lang="ru-RU" sz="2800" b="1" dirty="0" err="1"/>
              <a:t>пр</a:t>
            </a:r>
            <a:r>
              <a:rPr lang="ru-RU" sz="2800" b="1" dirty="0"/>
              <a:t>..</a:t>
            </a:r>
            <a:r>
              <a:rPr lang="ru-RU" sz="2800" b="1" dirty="0" err="1"/>
              <a:t>ори­тет</a:t>
            </a:r>
            <a:endParaRPr lang="ru-RU" sz="2800" b="1" dirty="0"/>
          </a:p>
          <a:p>
            <a:r>
              <a:rPr lang="ru-RU" sz="2800" b="1" dirty="0" err="1"/>
              <a:t>заст</a:t>
            </a:r>
            <a:r>
              <a:rPr lang="ru-RU" sz="2800" b="1" dirty="0"/>
              <a:t>..лить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1844824"/>
            <a:ext cx="2952328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р..форма</a:t>
            </a:r>
            <a:endParaRPr lang="ru-RU" sz="2800" b="1" dirty="0"/>
          </a:p>
          <a:p>
            <a:r>
              <a:rPr lang="ru-RU" sz="2800" b="1" dirty="0"/>
              <a:t>те..</a:t>
            </a:r>
            <a:r>
              <a:rPr lang="ru-RU" sz="2800" b="1" dirty="0" err="1"/>
              <a:t>ре­ти­че­ский</a:t>
            </a:r>
            <a:endParaRPr lang="ru-RU" sz="2800" b="1" dirty="0"/>
          </a:p>
          <a:p>
            <a:r>
              <a:rPr lang="ru-RU" sz="2800" b="1" dirty="0" err="1"/>
              <a:t>дем</a:t>
            </a:r>
            <a:r>
              <a:rPr lang="ru-RU" sz="2800" b="1" dirty="0"/>
              <a:t>..се­зон­ный</a:t>
            </a:r>
          </a:p>
          <a:p>
            <a:r>
              <a:rPr lang="ru-RU" sz="2800" b="1" dirty="0" err="1"/>
              <a:t>заж</a:t>
            </a:r>
            <a:r>
              <a:rPr lang="ru-RU" sz="2800" b="1" dirty="0"/>
              <a:t>..</a:t>
            </a:r>
            <a:r>
              <a:rPr lang="ru-RU" sz="2800" b="1" dirty="0" err="1"/>
              <a:t>га­ю­щий</a:t>
            </a:r>
            <a:endParaRPr lang="ru-RU" sz="2800" b="1" dirty="0"/>
          </a:p>
          <a:p>
            <a:r>
              <a:rPr lang="ru-RU" sz="2800" b="1" dirty="0"/>
              <a:t>оп..</a:t>
            </a:r>
            <a:r>
              <a:rPr lang="ru-RU" sz="2800" b="1" dirty="0" err="1"/>
              <a:t>рать­ся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091592"/>
            <a:ext cx="2448272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/>
              <a:t>к..</a:t>
            </a:r>
            <a:r>
              <a:rPr lang="ru-RU" sz="2800" b="1" dirty="0" err="1"/>
              <a:t>ри­ка­ту­ра</a:t>
            </a:r>
            <a:endParaRPr lang="ru-RU" sz="2800" b="1" dirty="0"/>
          </a:p>
          <a:p>
            <a:r>
              <a:rPr lang="ru-RU" sz="2800" b="1" dirty="0" err="1"/>
              <a:t>инц</a:t>
            </a:r>
            <a:r>
              <a:rPr lang="ru-RU" sz="2800" b="1" dirty="0"/>
              <a:t>..</a:t>
            </a:r>
            <a:r>
              <a:rPr lang="ru-RU" sz="2800" b="1" dirty="0" err="1"/>
              <a:t>дент</a:t>
            </a:r>
            <a:endParaRPr lang="ru-RU" sz="2800" b="1" dirty="0"/>
          </a:p>
          <a:p>
            <a:r>
              <a:rPr lang="ru-RU" sz="2800" b="1" dirty="0" err="1"/>
              <a:t>разг</a:t>
            </a:r>
            <a:r>
              <a:rPr lang="ru-RU" sz="2800" b="1" dirty="0"/>
              <a:t>..</a:t>
            </a:r>
            <a:r>
              <a:rPr lang="ru-RU" sz="2800" b="1" dirty="0" err="1"/>
              <a:t>реть­ся</a:t>
            </a:r>
            <a:endParaRPr lang="ru-RU" sz="2800" b="1" dirty="0"/>
          </a:p>
          <a:p>
            <a:r>
              <a:rPr lang="ru-RU" sz="2800" b="1" dirty="0" err="1"/>
              <a:t>кор</a:t>
            </a:r>
            <a:r>
              <a:rPr lang="ru-RU" sz="2800" b="1" dirty="0"/>
              <a:t>..</a:t>
            </a:r>
            <a:r>
              <a:rPr lang="ru-RU" sz="2800" b="1" dirty="0" err="1"/>
              <a:t>бель­ный</a:t>
            </a:r>
            <a:endParaRPr lang="ru-RU" sz="2800" b="1" dirty="0"/>
          </a:p>
          <a:p>
            <a:r>
              <a:rPr lang="ru-RU" sz="2800" b="1" dirty="0" err="1"/>
              <a:t>инт</a:t>
            </a:r>
            <a:r>
              <a:rPr lang="ru-RU" sz="2800" b="1" dirty="0"/>
              <a:t>..</a:t>
            </a:r>
            <a:r>
              <a:rPr lang="ru-RU" sz="2800" b="1" dirty="0" err="1"/>
              <a:t>рес­ный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Кирилл\Рабочий стол\МАМА\родина\0_1c3b0_237e46b8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88"/>
          <a:stretch>
            <a:fillRect/>
          </a:stretch>
        </p:blipFill>
        <p:spPr bwMode="auto">
          <a:xfrm>
            <a:off x="0" y="-17463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3000375"/>
            <a:ext cx="2786063" cy="2928938"/>
          </a:xfrm>
          <a:solidFill>
            <a:schemeClr val="bg1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dirty="0"/>
              <a:t>    </a:t>
            </a:r>
            <a:r>
              <a:rPr lang="ru-RU" sz="2800" b="1" dirty="0">
                <a:solidFill>
                  <a:srgbClr val="002060"/>
                </a:solidFill>
              </a:rPr>
              <a:t>если  </a:t>
            </a:r>
            <a:r>
              <a:rPr lang="ru-RU" sz="2800" b="1" dirty="0">
                <a:solidFill>
                  <a:srgbClr val="C00000"/>
                </a:solidFill>
              </a:rPr>
              <a:t>глухой </a:t>
            </a:r>
            <a:r>
              <a:rPr lang="ru-RU" sz="2800" b="1" dirty="0">
                <a:solidFill>
                  <a:srgbClr val="002060"/>
                </a:solidFill>
              </a:rPr>
              <a:t>согласный</a:t>
            </a:r>
          </a:p>
          <a:p>
            <a:pPr eaLnBrk="1" hangingPunct="1">
              <a:buFontTx/>
              <a:buNone/>
            </a:pPr>
            <a:endParaRPr lang="ru-RU" sz="2800" b="1" dirty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dirty="0">
                <a:solidFill>
                  <a:srgbClr val="CC0000"/>
                </a:solidFill>
              </a:rPr>
              <a:t>              </a:t>
            </a:r>
            <a:r>
              <a:rPr lang="ru-RU" sz="4400" b="1" dirty="0">
                <a:solidFill>
                  <a:srgbClr val="CC0000"/>
                </a:solidFill>
              </a:rPr>
              <a:t>С</a:t>
            </a:r>
          </a:p>
        </p:txBody>
      </p:sp>
      <p:sp>
        <p:nvSpPr>
          <p:cNvPr id="15365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857875" y="3000375"/>
            <a:ext cx="2857500" cy="2928938"/>
          </a:xfrm>
          <a:solidFill>
            <a:schemeClr val="bg1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/>
              <a:t> </a:t>
            </a:r>
            <a:r>
              <a:rPr lang="ru-RU" sz="2800" b="1">
                <a:solidFill>
                  <a:srgbClr val="002060"/>
                </a:solidFill>
              </a:rPr>
              <a:t>если </a:t>
            </a:r>
          </a:p>
          <a:p>
            <a:pPr algn="ctr" eaLnBrk="1" hangingPunct="1">
              <a:buFontTx/>
              <a:buNone/>
            </a:pPr>
            <a:r>
              <a:rPr lang="ru-RU" sz="2800" b="1">
                <a:solidFill>
                  <a:srgbClr val="002060"/>
                </a:solidFill>
              </a:rPr>
              <a:t> </a:t>
            </a:r>
            <a:r>
              <a:rPr lang="ru-RU" sz="2800" b="1">
                <a:solidFill>
                  <a:srgbClr val="C00000"/>
                </a:solidFill>
              </a:rPr>
              <a:t>звонкий </a:t>
            </a:r>
            <a:r>
              <a:rPr lang="ru-RU" sz="2800" b="1">
                <a:solidFill>
                  <a:srgbClr val="002060"/>
                </a:solidFill>
              </a:rPr>
              <a:t>согласный</a:t>
            </a:r>
          </a:p>
          <a:p>
            <a:pPr eaLnBrk="1" hangingPunct="1"/>
            <a:endParaRPr lang="ru-RU" sz="2800"/>
          </a:p>
          <a:p>
            <a:pPr eaLnBrk="1" hangingPunct="1">
              <a:buFontTx/>
              <a:buNone/>
            </a:pPr>
            <a:r>
              <a:rPr lang="ru-RU" sz="2800" b="1">
                <a:solidFill>
                  <a:srgbClr val="CC0000"/>
                </a:solidFill>
              </a:rPr>
              <a:t>                </a:t>
            </a:r>
            <a:r>
              <a:rPr lang="ru-RU" sz="4400" b="1">
                <a:solidFill>
                  <a:srgbClr val="CC0000"/>
                </a:solidFill>
              </a:rPr>
              <a:t>З</a:t>
            </a:r>
          </a:p>
          <a:p>
            <a:pPr eaLnBrk="1" hangingPunct="1"/>
            <a:endParaRPr lang="ru-RU" sz="4000">
              <a:solidFill>
                <a:srgbClr val="CC0000"/>
              </a:solidFill>
            </a:endParaRPr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 flipH="1">
            <a:off x="2428875" y="2143125"/>
            <a:ext cx="1500188" cy="506413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>
            <a:off x="6286500" y="2214563"/>
            <a:ext cx="1300163" cy="577850"/>
          </a:xfrm>
          <a:prstGeom prst="line">
            <a:avLst/>
          </a:prstGeom>
          <a:noFill/>
          <a:ln w="9525">
            <a:solidFill>
              <a:srgbClr val="00206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7073107" y="4785519"/>
            <a:ext cx="571500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251076" y="4321175"/>
            <a:ext cx="500062" cy="158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00188" y="214313"/>
            <a:ext cx="6072187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C00000"/>
                </a:solidFill>
              </a:rPr>
              <a:t>1. </a:t>
            </a:r>
            <a:r>
              <a:rPr lang="ru-RU" sz="2800" b="1" dirty="0">
                <a:solidFill>
                  <a:srgbClr val="002060"/>
                </a:solidFill>
              </a:rPr>
              <a:t>Выдели в слове </a:t>
            </a:r>
            <a:r>
              <a:rPr lang="ru-RU" sz="2800" b="1" dirty="0">
                <a:solidFill>
                  <a:srgbClr val="C00000"/>
                </a:solidFill>
              </a:rPr>
              <a:t>приставку.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0" y="1143000"/>
            <a:ext cx="7000875" cy="95408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kern="0" dirty="0">
                <a:solidFill>
                  <a:srgbClr val="C00000"/>
                </a:solidFill>
              </a:rPr>
              <a:t>2. </a:t>
            </a:r>
            <a:r>
              <a:rPr lang="ru-RU" sz="2800" b="1" kern="0" dirty="0">
                <a:solidFill>
                  <a:srgbClr val="002060"/>
                </a:solidFill>
              </a:rPr>
              <a:t>Посмотри на букву </a:t>
            </a:r>
            <a:r>
              <a:rPr lang="ru-RU" sz="2800" b="1" kern="0" dirty="0">
                <a:solidFill>
                  <a:srgbClr val="C00000"/>
                </a:solidFill>
              </a:rPr>
              <a:t>согласного звука </a:t>
            </a:r>
            <a:r>
              <a:rPr lang="ru-RU" sz="2800" b="1" kern="0" dirty="0">
                <a:solidFill>
                  <a:srgbClr val="002060"/>
                </a:solidFill>
              </a:rPr>
              <a:t>после приставки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4356894" y="927894"/>
            <a:ext cx="28575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320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nimBg="1"/>
      <p:bldP spid="15365" grpId="0" build="p" animBg="1"/>
      <p:bldP spid="15367" grpId="0" animBg="1"/>
      <p:bldP spid="15368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8" name="Picture 4" descr="http://3.bp.blogspot.com/_hVK5IsHcJ3Y/SyJW2ObWVdI/AAAAAAAAAKc/SDEqN4Y0DEw/s400/%D0%BA%D0%BE%D0%BD%D1%81%D0%BF%D0%B5%D0%BA%D1%82%D1%8B6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7920880" cy="57606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6" name="Picture 28" descr="Картинки по запросу и-ы после приставо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8897"/>
            <a:ext cx="6912768" cy="217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Похожее изображени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20891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355160" cy="7200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-ЫВА(-ИВА) и -ОВА(-ЕВА) в глаголах</a:t>
            </a:r>
            <a:r>
              <a:rPr lang="ru-RU" sz="2800" b="1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/>
              <a:t>Если  глаголы оканчиваются на </a:t>
            </a:r>
            <a:r>
              <a:rPr lang="ru-RU" sz="2800" b="1" dirty="0"/>
              <a:t>-ЫВАЮ(-ИВАЮ) </a:t>
            </a:r>
            <a:r>
              <a:rPr lang="ru-RU" sz="2800" dirty="0"/>
              <a:t>в настоящем и будущем времени, то в неопределенной форме надо писать суффикс </a:t>
            </a:r>
            <a:r>
              <a:rPr lang="ru-RU" sz="2800" b="1" dirty="0"/>
              <a:t>-ЫВА(-ИВА)</a:t>
            </a:r>
            <a:r>
              <a:rPr lang="ru-RU" sz="2800" dirty="0"/>
              <a:t>. | Я запис</a:t>
            </a:r>
            <a:r>
              <a:rPr lang="ru-RU" sz="2800" b="1" u="sng" dirty="0"/>
              <a:t>ываю</a:t>
            </a:r>
            <a:r>
              <a:rPr lang="ru-RU" sz="2800" dirty="0"/>
              <a:t> (1л., </a:t>
            </a:r>
            <a:r>
              <a:rPr lang="ru-RU" sz="2800" dirty="0" err="1"/>
              <a:t>ед.ч</a:t>
            </a:r>
            <a:r>
              <a:rPr lang="ru-RU" sz="2800" dirty="0"/>
              <a:t>.) – запис</a:t>
            </a:r>
            <a:r>
              <a:rPr lang="ru-RU" sz="2800" b="1" u="sng" dirty="0"/>
              <a:t>ыва</a:t>
            </a:r>
            <a:r>
              <a:rPr lang="ru-RU" sz="2800" dirty="0"/>
              <a:t>ть.</a:t>
            </a:r>
          </a:p>
          <a:p>
            <a:r>
              <a:rPr lang="ru-RU" sz="2800" dirty="0"/>
              <a:t>Если глаголы оканчиваются на </a:t>
            </a:r>
            <a:r>
              <a:rPr lang="ru-RU" sz="2800" b="1" dirty="0"/>
              <a:t>-УЮ(-ЮЮ) </a:t>
            </a:r>
            <a:r>
              <a:rPr lang="ru-RU" sz="2800" dirty="0"/>
              <a:t>в настоящем и будущем времени, то в неопределенной форме и в прошедшем времени надо писать </a:t>
            </a:r>
            <a:r>
              <a:rPr lang="ru-RU" sz="2800" b="1" dirty="0"/>
              <a:t>-ОВА(-ЕВА)</a:t>
            </a:r>
            <a:r>
              <a:rPr lang="ru-RU" sz="2800" dirty="0"/>
              <a:t>. | Я цел</a:t>
            </a:r>
            <a:r>
              <a:rPr lang="ru-RU" sz="2800" b="1" u="sng" dirty="0"/>
              <a:t>ую</a:t>
            </a:r>
            <a:r>
              <a:rPr lang="ru-RU" sz="2800" dirty="0"/>
              <a:t> (1л., </a:t>
            </a:r>
            <a:r>
              <a:rPr lang="ru-RU" sz="2800" dirty="0" err="1"/>
              <a:t>ед.ч</a:t>
            </a:r>
            <a:r>
              <a:rPr lang="ru-RU" sz="2800" dirty="0"/>
              <a:t>.) - цел</a:t>
            </a:r>
            <a:r>
              <a:rPr lang="ru-RU" sz="2800" b="1" u="sng" dirty="0"/>
              <a:t>ова</a:t>
            </a:r>
            <a:r>
              <a:rPr lang="ru-RU" sz="2800" dirty="0"/>
              <a:t>ть.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player.myshared.ru/135909/data/images/img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274638"/>
            <a:ext cx="6768752" cy="633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Суффиксы существительных.</a:t>
            </a:r>
            <a:b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268760"/>
            <a:ext cx="842493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Чтобы правильно написать гласные в суффиксах -ЕК  и -ИК, надо просклонять эти существительные.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Сыноч</a:t>
            </a:r>
            <a:r>
              <a:rPr lang="ru-RU" sz="2400" b="1" u="sng" dirty="0">
                <a:solidFill>
                  <a:srgbClr val="C00000"/>
                </a:solidFill>
              </a:rPr>
              <a:t>ек</a:t>
            </a:r>
            <a:r>
              <a:rPr lang="ru-RU" sz="2400" b="1" dirty="0">
                <a:solidFill>
                  <a:srgbClr val="C00000"/>
                </a:solidFill>
              </a:rPr>
              <a:t> – сыноч</a:t>
            </a:r>
            <a:r>
              <a:rPr lang="ru-RU" sz="2400" b="1" u="sng" dirty="0">
                <a:solidFill>
                  <a:srgbClr val="C00000"/>
                </a:solidFill>
              </a:rPr>
              <a:t>к</a:t>
            </a:r>
            <a:r>
              <a:rPr lang="ru-RU" sz="2400" b="1" dirty="0">
                <a:solidFill>
                  <a:srgbClr val="C00000"/>
                </a:solidFill>
              </a:rPr>
              <a:t>а. Нос</a:t>
            </a:r>
            <a:r>
              <a:rPr lang="ru-RU" sz="2400" b="1" u="sng" dirty="0">
                <a:solidFill>
                  <a:srgbClr val="C00000"/>
                </a:solidFill>
              </a:rPr>
              <a:t>ик</a:t>
            </a:r>
            <a:r>
              <a:rPr lang="ru-RU" sz="2400" b="1" dirty="0">
                <a:solidFill>
                  <a:srgbClr val="C00000"/>
                </a:solidFill>
              </a:rPr>
              <a:t> – нос</a:t>
            </a:r>
            <a:r>
              <a:rPr lang="ru-RU" sz="2400" b="1" u="sng" dirty="0">
                <a:solidFill>
                  <a:srgbClr val="C00000"/>
                </a:solidFill>
              </a:rPr>
              <a:t>ик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36912"/>
            <a:ext cx="856895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-</a:t>
            </a:r>
            <a:r>
              <a:rPr lang="ru-RU" sz="2400" b="1" dirty="0"/>
              <a:t>ИН-(-ИЗН-) и -ЕН-</a:t>
            </a:r>
          </a:p>
          <a:p>
            <a:r>
              <a:rPr lang="ru-RU" sz="2400" b="1" dirty="0"/>
              <a:t>Суффикс -</a:t>
            </a:r>
            <a:r>
              <a:rPr lang="ru-RU" sz="2400" b="1" dirty="0" err="1"/>
              <a:t>ен</a:t>
            </a:r>
            <a:r>
              <a:rPr lang="ru-RU" sz="2400" b="1" dirty="0"/>
              <a:t>- использу­ется при образовании форм слов на -</a:t>
            </a:r>
            <a:r>
              <a:rPr lang="ru-RU" sz="2400" b="1" dirty="0" err="1"/>
              <a:t>мя</a:t>
            </a:r>
            <a:r>
              <a:rPr lang="ru-RU" sz="2400" b="1" dirty="0"/>
              <a:t>.  </a:t>
            </a:r>
            <a:r>
              <a:rPr lang="ru-RU" sz="2400" b="1" dirty="0">
                <a:solidFill>
                  <a:srgbClr val="C00000"/>
                </a:solidFill>
              </a:rPr>
              <a:t>Стрем</a:t>
            </a:r>
            <a:r>
              <a:rPr lang="ru-RU" sz="2400" b="1" u="sng" dirty="0">
                <a:solidFill>
                  <a:srgbClr val="C00000"/>
                </a:solidFill>
              </a:rPr>
              <a:t>ен</a:t>
            </a:r>
            <a:r>
              <a:rPr lang="ru-RU" sz="2400" b="1" dirty="0">
                <a:solidFill>
                  <a:srgbClr val="C00000"/>
                </a:solidFill>
              </a:rPr>
              <a:t>а – стремя, вре­м</a:t>
            </a:r>
            <a:r>
              <a:rPr lang="ru-RU" sz="2400" b="1" u="sng" dirty="0">
                <a:solidFill>
                  <a:srgbClr val="C00000"/>
                </a:solidFill>
              </a:rPr>
              <a:t>ен</a:t>
            </a:r>
            <a:r>
              <a:rPr lang="ru-RU" sz="2400" b="1" dirty="0">
                <a:solidFill>
                  <a:srgbClr val="C00000"/>
                </a:solidFill>
              </a:rPr>
              <a:t>а – время.</a:t>
            </a:r>
          </a:p>
          <a:p>
            <a:r>
              <a:rPr lang="ru-RU" sz="2400" b="1" dirty="0"/>
              <a:t>В  остальных существительных используется суффикс -ин-             (-</a:t>
            </a:r>
            <a:r>
              <a:rPr lang="ru-RU" sz="2400" b="1" dirty="0" err="1"/>
              <a:t>изн</a:t>
            </a:r>
            <a:r>
              <a:rPr lang="ru-RU" sz="2400" b="1" dirty="0"/>
              <a:t>-).  </a:t>
            </a:r>
            <a:r>
              <a:rPr lang="ru-RU" sz="2400" b="1" dirty="0">
                <a:solidFill>
                  <a:srgbClr val="C00000"/>
                </a:solidFill>
              </a:rPr>
              <a:t>Старш</a:t>
            </a:r>
            <a:r>
              <a:rPr lang="ru-RU" sz="2400" b="1" u="sng" dirty="0">
                <a:solidFill>
                  <a:srgbClr val="C00000"/>
                </a:solidFill>
              </a:rPr>
              <a:t>ин</a:t>
            </a:r>
            <a:r>
              <a:rPr lang="ru-RU" sz="2400" b="1" dirty="0">
                <a:solidFill>
                  <a:srgbClr val="C00000"/>
                </a:solidFill>
              </a:rPr>
              <a:t>а, тиш</a:t>
            </a:r>
            <a:r>
              <a:rPr lang="ru-RU" sz="2400" b="1" u="sng" dirty="0">
                <a:solidFill>
                  <a:srgbClr val="C00000"/>
                </a:solidFill>
              </a:rPr>
              <a:t>ин</a:t>
            </a:r>
            <a:r>
              <a:rPr lang="ru-RU" sz="2400" b="1" dirty="0">
                <a:solidFill>
                  <a:srgbClr val="C00000"/>
                </a:solidFill>
              </a:rPr>
              <a:t>а, желт</a:t>
            </a:r>
            <a:r>
              <a:rPr lang="ru-RU" sz="2400" b="1" u="sng" dirty="0">
                <a:solidFill>
                  <a:srgbClr val="C00000"/>
                </a:solidFill>
              </a:rPr>
              <a:t>изн</a:t>
            </a:r>
            <a:r>
              <a:rPr lang="ru-RU" sz="2400" b="1" dirty="0">
                <a:solidFill>
                  <a:srgbClr val="C00000"/>
                </a:solidFill>
              </a:rPr>
              <a:t>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97152"/>
            <a:ext cx="856895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-ИНК- пишется в существительных, образованных от слов, в которых есть суффикс -ин-.  </a:t>
            </a:r>
            <a:r>
              <a:rPr lang="ru-RU" sz="2400" b="1" dirty="0">
                <a:solidFill>
                  <a:srgbClr val="C00000"/>
                </a:solidFill>
              </a:rPr>
              <a:t>Царапина – царапинка.</a:t>
            </a:r>
          </a:p>
          <a:p>
            <a:r>
              <a:rPr lang="ru-RU" sz="2400" b="1" dirty="0"/>
              <a:t>В остальных случаях -ЕНК-.  </a:t>
            </a:r>
            <a:r>
              <a:rPr lang="ru-RU" sz="2400" b="1" dirty="0">
                <a:solidFill>
                  <a:srgbClr val="C00000"/>
                </a:solidFill>
              </a:rPr>
              <a:t>Вишенка – вишня.</a:t>
            </a:r>
          </a:p>
          <a:p>
            <a:r>
              <a:rPr lang="ru-RU" sz="2400" b="1" dirty="0"/>
              <a:t>Исключение: </a:t>
            </a:r>
            <a:r>
              <a:rPr lang="ru-RU" sz="2400" b="1" dirty="0">
                <a:solidFill>
                  <a:srgbClr val="C00000"/>
                </a:solidFill>
              </a:rPr>
              <a:t>горлинка.</a:t>
            </a:r>
          </a:p>
        </p:txBody>
      </p:sp>
    </p:spTree>
    <p:extLst>
      <p:ext uri="{BB962C8B-B14F-4D97-AF65-F5344CB8AC3E}">
        <p14:creationId xmlns:p14="http://schemas.microsoft.com/office/powerpoint/2010/main" val="148671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829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Правила и орфография повторение</vt:lpstr>
      <vt:lpstr>Списать, вставить пропущенные буквы и подчеркнуть их</vt:lpstr>
      <vt:lpstr>Списать, вставить пропущенные буквы и подчеркнуть их</vt:lpstr>
      <vt:lpstr>Списать, вставить пропущенные буквы и подчеркнуть их</vt:lpstr>
      <vt:lpstr>Презентация PowerPoint</vt:lpstr>
      <vt:lpstr>Презентация PowerPoint</vt:lpstr>
      <vt:lpstr>Презентация PowerPoint</vt:lpstr>
      <vt:lpstr>Суффиксы -ЫВА(-ИВА) и -ОВА(-ЕВА) в глаголах. </vt:lpstr>
      <vt:lpstr> Суффиксы существительных. </vt:lpstr>
      <vt:lpstr> Суффиксы существительных. </vt:lpstr>
      <vt:lpstr> Суффиксы прилагательных. </vt:lpstr>
      <vt:lpstr>Презентация PowerPoint</vt:lpstr>
      <vt:lpstr>Презентация PowerPoint</vt:lpstr>
      <vt:lpstr>Примечания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29</cp:revision>
  <dcterms:created xsi:type="dcterms:W3CDTF">2016-12-26T13:06:40Z</dcterms:created>
  <dcterms:modified xsi:type="dcterms:W3CDTF">2020-11-16T13:38:04Z</dcterms:modified>
</cp:coreProperties>
</file>