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0"/>
  </p:notesMasterIdLst>
  <p:handoutMasterIdLst>
    <p:handoutMasterId r:id="rId21"/>
  </p:handoutMasterIdLst>
  <p:sldIdLst>
    <p:sldId id="262" r:id="rId2"/>
    <p:sldId id="291" r:id="rId3"/>
    <p:sldId id="289" r:id="rId4"/>
    <p:sldId id="29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4" r:id="rId16"/>
    <p:sldId id="276" r:id="rId17"/>
    <p:sldId id="279" r:id="rId18"/>
    <p:sldId id="280" r:id="rId19"/>
  </p:sldIdLst>
  <p:sldSz cx="9144000" cy="6858000" type="screen4x3"/>
  <p:notesSz cx="6934200" cy="939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9" autoAdjust="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8F68EFD-5A7C-4E64-98B0-1E24490C6E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7BCE1417-B2DE-474C-99D5-48F369C37A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83DF2A0-0195-4D9F-AD0B-1A4D4F0F3A2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1CD656C8-8D22-4B34-9F9C-D493B3F1228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7E7AE3C-F997-431E-9884-85C8168396A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DD0EAAD-7D97-45B2-98B8-B3CC3FF2DE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D7FBDED-924D-4FCA-A4A1-C312C207D7C0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1079500" y="685800"/>
            <a:ext cx="4775200" cy="3581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06F10F6-91A5-4F52-91E1-1AF2C4CA63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95800"/>
            <a:ext cx="5105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7FC6747-7B7A-41F5-AC40-33480AB7B7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4C09E21-EE33-454F-8C9C-42610AD7F6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E5691DF-9979-4A7F-A149-99FFC4318A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91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65995B-D606-4773-B25E-07880089178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BD76AC33-4903-408C-AC0F-F43805F88E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ru-RU" noProof="0"/>
              <a:t>Образец заголовка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C0B2AEBC-D87A-4ADA-9611-4828DE3CD5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ru-RU" noProof="0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B55C51-1F56-4840-AEC7-B99D951C6B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661E3E-0D48-45DE-88D2-9290D0A750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A44082-0505-42B7-B620-82CE9A4DC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A2AA23-FBB0-4D98-AE1F-53151454478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7623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807A8-1EC4-462E-9A5B-48B325CC8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C37A45-7DAF-43E4-83B7-672A9A3FF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5F1932-4170-4FEC-8572-7FB0BA756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F93E4-1ABB-4594-AEDA-F01B2A7FED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712476-5344-43D5-A8F0-D942AD8EC1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1B780-DB04-4E6B-B2AA-E3C87CD4BDD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109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1EE9AA-3871-4500-89ED-99CFCB4234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4200" y="304800"/>
            <a:ext cx="1828800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37D2D8-DE21-4F8D-BC5F-8DD0E8F38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47800" y="304800"/>
            <a:ext cx="533400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DDE072-EA38-4CF7-A697-E5C7DE509A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37270C-7E10-4042-AEB8-AEF7920FD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15EE7F-82FD-40D0-9FC7-687933143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6148E-110D-4222-A9E5-B50338AA81C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1217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C58FAF-E703-42E1-8CD6-79D991752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36AA45-F7F2-4BD0-B2ED-6C520BA34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5DAD70-A2C5-4525-A10E-19042191D8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C812B7-8378-4706-AE36-AFEA5EFAF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635E41-DEA8-4751-89F0-35E6E5F3CC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92B34-D48A-405E-BB7E-2552E944BAE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70503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734A2-2CF6-4073-BEEE-307EB85A5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A8C601-919C-436C-B137-3AAA44187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CA593F-5332-4F1A-8FDC-AD18DC126C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C60B07-0C5E-4E93-9B9A-EB997D721F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7ED43F-C5A7-4335-A15F-F546635CC5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C28F5C-F79B-40ED-918A-A3CF5F66157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70889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FAB7FF-B1B1-400F-AC7B-6FEDEC8C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5A4380-F52A-4632-A603-02AC4A69A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676400"/>
            <a:ext cx="35814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7DD05C-5AE7-4CA2-8892-DC78762C7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1676400"/>
            <a:ext cx="3581400" cy="4419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82D4CD-952D-412A-B070-491ABA5592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C57E75-BBD0-43D5-ACA2-D3A92DEF6C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F15E5F-A56C-4878-8B69-B9DC3A456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E1143-7FBD-4DBA-8657-6B35A3FDEC6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2246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6968E-DA5B-4A8D-9D70-5943C82A6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2B9018-B43F-4FA7-BBC6-4C2D2018B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8B632D3-0D1D-413F-8E19-F7D1242FB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4AE2B1-6A0A-4392-98B4-AF00A7EFE6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33BEC1-BDF7-4646-8153-5305234C9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B32706-78BA-4189-B39F-0110DC0A59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022E8C-EDB3-495C-AF3D-2A429BF848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EC0189D-62DE-4EDB-B5E2-51677767F5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A2455-689A-497F-B687-AEA7E0DB0A8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5968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8D8FAB-10D3-434E-BC67-EDBF4443C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21F8C0-2F67-46D8-B38D-A238B3AE63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813AC04-0C8F-43E7-AB8B-44500A98A5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29553E-76AE-410A-90DB-5E69CC0372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CD535-E13A-4900-B5CF-792B3518FA3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3568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9869B69-4021-4CE9-A2C1-CFCC5C6ECE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B935E61-1748-4BC0-A3BF-74284A733F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062AF79-8883-4045-A1CE-FAFA7EBC39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38389-6E17-4AB3-9BF9-8004A2E9972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6431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1320A8-7094-4313-9B5D-75769AEA3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2167BB-188E-484B-9FB6-83B664788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F2F6B8-992D-41A6-AE90-1699A3A0D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19949B-D7FD-440D-ABB2-7433D7084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45869E-4633-4261-99E0-409C6A9529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4E6607-C4E8-48A5-A6D1-87F4625B60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3B8CA6-8DC1-47EB-9B13-28E93ACA546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9489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A9E775-7F8E-4F90-8D9E-DA63C5734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3797AA-560C-4F40-BA25-B6A0C0783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0BE27C-1ED3-46A2-9C13-18FA42159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70000E-5820-4D0B-AEF5-D2EB9173BB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3A2C24-AADC-4190-8F6E-9DFF3497CA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C2BF2-6825-476B-847C-61A8557847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41EAC5-0A21-4581-882F-72F6D8488AD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0880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FC10079-5EC1-4124-AC9B-7B0DA37F28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315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2E0F62-9FAA-4D12-9AD3-7D77A16C19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76400"/>
            <a:ext cx="7315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Образец текста</a:t>
            </a:r>
          </a:p>
          <a:p>
            <a:pPr lvl="1"/>
            <a:r>
              <a:rPr lang="en-US" altLang="ru-RU"/>
              <a:t>Второй уровень</a:t>
            </a:r>
          </a:p>
          <a:p>
            <a:pPr lvl="2"/>
            <a:r>
              <a:rPr lang="en-US" altLang="ru-RU"/>
              <a:t>Третий уровень</a:t>
            </a:r>
          </a:p>
          <a:p>
            <a:pPr lvl="3"/>
            <a:r>
              <a:rPr lang="en-US" altLang="ru-RU"/>
              <a:t>Четвертый уровень</a:t>
            </a:r>
          </a:p>
          <a:p>
            <a:pPr lvl="4"/>
            <a:r>
              <a:rPr lang="en-US" altLang="ru-RU"/>
              <a:t>Пятый уровень</a:t>
            </a:r>
          </a:p>
        </p:txBody>
      </p:sp>
      <p:sp>
        <p:nvSpPr>
          <p:cNvPr id="76804" name="Rectangle 4">
            <a:extLst>
              <a:ext uri="{FF2B5EF4-FFF2-40B4-BE49-F238E27FC236}">
                <a16:creationId xmlns:a16="http://schemas.microsoft.com/office/drawing/2014/main" id="{5C3B0F16-6DEC-4F9A-A399-F555831918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2BB26933-C1B5-476B-BFB1-1CB9E5D662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ru-RU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17866CFD-4871-4C21-A083-A6D0F7C516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A82202-21F7-458E-8AC2-458085B7542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google.com/c/NzYxMTU2NjI0MjFa/sa/NjQ1MTI4MzMxNjda/detail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C20DCAE-2F72-4EF9-BE2A-1F53C1563B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918450" cy="4681538"/>
          </a:xfrm>
        </p:spPr>
        <p:txBody>
          <a:bodyPr/>
          <a:lstStyle/>
          <a:p>
            <a:pPr algn="ctr"/>
            <a:r>
              <a:rPr lang="ru-RU" altLang="ru-RU" sz="4800"/>
              <a:t>Денежно-кредитная политика: основные направления, инструменты, проблемы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81F14CE-9916-48CD-A54A-2B920B348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>
                <a:solidFill>
                  <a:schemeClr val="accent2"/>
                </a:solidFill>
              </a:rPr>
              <a:t>Направления ДКП </a:t>
            </a:r>
            <a:br>
              <a:rPr lang="ru-RU" altLang="ru-RU" sz="4000" dirty="0">
                <a:solidFill>
                  <a:schemeClr val="accent2"/>
                </a:solidFill>
              </a:rPr>
            </a:br>
            <a:r>
              <a:rPr lang="ru-RU" altLang="ru-RU" sz="4000" i="1" dirty="0">
                <a:solidFill>
                  <a:schemeClr val="accent2"/>
                </a:solidFill>
              </a:rPr>
              <a:t>(общая характеристика ДКП )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B638353-CCA5-43D8-ACA6-C29F13E33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600"/>
              <a:t>Стабилизационная: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3600" i="1"/>
              <a:t>стимулирующая,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sz="3600" i="1"/>
              <a:t>сдерживающая</a:t>
            </a:r>
          </a:p>
          <a:p>
            <a:r>
              <a:rPr lang="ru-RU" altLang="ru-RU" sz="3600"/>
              <a:t>Антиинфляционная политика</a:t>
            </a:r>
          </a:p>
          <a:p>
            <a:r>
              <a:rPr lang="ru-RU" altLang="ru-RU" sz="3600"/>
              <a:t>Валютная политика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7B69F94-DC83-40B9-A819-642B942415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i="1">
                <a:solidFill>
                  <a:schemeClr val="accent2"/>
                </a:solidFill>
              </a:rPr>
              <a:t>Общая характеристика методов ДКП</a:t>
            </a:r>
            <a:r>
              <a:rPr lang="ru-RU" altLang="ru-RU" sz="4000"/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FFC06B0-1905-4F29-81D9-2F9E565F95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Административно-правовые</a:t>
            </a:r>
          </a:p>
          <a:p>
            <a:r>
              <a:rPr lang="ru-RU" altLang="ru-RU"/>
              <a:t>Экономические</a:t>
            </a:r>
          </a:p>
          <a:p>
            <a:r>
              <a:rPr lang="ru-RU" altLang="ru-RU"/>
              <a:t>Прямые</a:t>
            </a:r>
          </a:p>
          <a:p>
            <a:r>
              <a:rPr lang="ru-RU" altLang="ru-RU"/>
              <a:t>Косвенные</a:t>
            </a:r>
          </a:p>
          <a:p>
            <a:r>
              <a:rPr lang="ru-RU" altLang="ru-RU"/>
              <a:t>Общие</a:t>
            </a:r>
          </a:p>
          <a:p>
            <a:r>
              <a:rPr lang="ru-RU" altLang="ru-RU"/>
              <a:t>Селективные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099AFFE-28C9-412B-84A4-DA5F143268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Методы ДКП</a:t>
            </a:r>
            <a:r>
              <a:rPr lang="ru-RU" altLang="ru-RU"/>
              <a:t>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EA0D298-ACD3-48B4-8BFF-3ABAF7C19A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134350" cy="5256213"/>
          </a:xfrm>
        </p:spPr>
        <p:txBody>
          <a:bodyPr/>
          <a:lstStyle/>
          <a:p>
            <a:pPr marL="914400" lvl="1" indent="-457200">
              <a:buSzPct val="90000"/>
              <a:buFontTx/>
              <a:buAutoNum type="arabicPeriod"/>
            </a:pPr>
            <a:r>
              <a:rPr lang="ru-RU" altLang="ru-RU" sz="3200"/>
              <a:t>Изменение нормы обязательных резервов</a:t>
            </a:r>
          </a:p>
          <a:p>
            <a:pPr marL="914400" lvl="1" indent="-457200">
              <a:buSzPct val="90000"/>
              <a:buFontTx/>
              <a:buAutoNum type="arabicPeriod"/>
            </a:pPr>
            <a:r>
              <a:rPr lang="ru-RU" altLang="ru-RU" sz="3200"/>
              <a:t>Изменение учётной ставки процента (ставки рефинансирования)</a:t>
            </a:r>
          </a:p>
          <a:p>
            <a:pPr marL="914400" lvl="1" indent="-457200">
              <a:buSzPct val="90000"/>
              <a:buFontTx/>
              <a:buAutoNum type="arabicPeriod"/>
            </a:pPr>
            <a:r>
              <a:rPr lang="ru-RU" altLang="ru-RU" sz="3200"/>
              <a:t>Операции на открытом рынке</a:t>
            </a:r>
          </a:p>
          <a:p>
            <a:pPr marL="914400" lvl="1" indent="-457200">
              <a:buSzPct val="90000"/>
              <a:buFontTx/>
              <a:buAutoNum type="arabicPeriod"/>
            </a:pPr>
            <a:r>
              <a:rPr lang="ru-RU" altLang="ru-RU" sz="3200"/>
              <a:t>Таргетирование</a:t>
            </a:r>
          </a:p>
          <a:p>
            <a:pPr marL="914400" lvl="1" indent="-457200">
              <a:buSzPct val="90000"/>
              <a:buFontTx/>
              <a:buAutoNum type="arabicPeriod"/>
            </a:pPr>
            <a:r>
              <a:rPr lang="ru-RU" altLang="ru-RU" sz="3200"/>
              <a:t>Лимиты кредитования</a:t>
            </a:r>
          </a:p>
          <a:p>
            <a:pPr marL="914400" lvl="1" indent="-457200">
              <a:buSzPct val="90000"/>
              <a:buFontTx/>
              <a:buAutoNum type="arabicPeriod"/>
            </a:pPr>
            <a:r>
              <a:rPr lang="ru-RU" altLang="ru-RU" sz="3200"/>
              <a:t>Контроль по отдельным видам кредитов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68D7339-DB33-47F0-8DC7-6BD861DAC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Методы ДКП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341D2B1-6A1D-4B7F-A7ED-78887A27B5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7088" y="1196975"/>
            <a:ext cx="7775575" cy="4857750"/>
          </a:xfrm>
        </p:spPr>
        <p:txBody>
          <a:bodyPr/>
          <a:lstStyle/>
          <a:p>
            <a:pPr marL="717550" lvl="1" indent="633413">
              <a:buSzPct val="90000"/>
              <a:buFontTx/>
              <a:buAutoNum type="arabicPeriod" startAt="7"/>
            </a:pPr>
            <a:r>
              <a:rPr lang="ru-RU" altLang="ru-RU" sz="3200"/>
              <a:t>Льготы по государственному кредиту</a:t>
            </a:r>
          </a:p>
          <a:p>
            <a:pPr marL="717550" lvl="1" indent="633413">
              <a:buSzPct val="90000"/>
              <a:buFontTx/>
              <a:buAutoNum type="arabicPeriod" startAt="7"/>
            </a:pPr>
            <a:r>
              <a:rPr lang="ru-RU" altLang="ru-RU" sz="3200"/>
              <a:t>Банковское законодательство</a:t>
            </a:r>
          </a:p>
          <a:p>
            <a:pPr marL="717550" lvl="1" indent="633413">
              <a:buSzPct val="90000"/>
              <a:buFontTx/>
              <a:buAutoNum type="arabicPeriod" startAt="7"/>
            </a:pPr>
            <a:r>
              <a:rPr lang="ru-RU" altLang="ru-RU" sz="3200"/>
              <a:t>Законодательство, регулирующее деятельность других финансовых институтов</a:t>
            </a:r>
          </a:p>
          <a:p>
            <a:pPr marL="717550" lvl="1" indent="633413">
              <a:buSzPct val="90000"/>
              <a:buFontTx/>
              <a:buAutoNum type="arabicPeriod" startAt="7"/>
            </a:pPr>
            <a:r>
              <a:rPr lang="ru-RU" altLang="ru-RU" sz="3200"/>
              <a:t>Валютное законодательство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9FFA6D2-13E0-4904-BD3D-8E2A772EA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Стимулирующая ДКП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7088C02-B973-4362-8727-A646E87BE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политика, проводимая правительством в период экономического спада и высокой безработицы</a:t>
            </a:r>
          </a:p>
          <a:p>
            <a:r>
              <a:rPr lang="ru-RU" altLang="ru-RU"/>
              <a:t>направленная на стимулирование совокупного спроса, ВВП и увеличение занятости</a:t>
            </a:r>
          </a:p>
          <a:p>
            <a:r>
              <a:rPr lang="ru-RU" altLang="ru-RU"/>
              <a:t>с помощью денежно-кредитных инструментов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1BACA80-FE58-419B-89C0-AF299F636B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Сдерживающая ДКП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A7279F9-EBC0-4C91-97ED-E3B6C9AB14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политика, проводимая правительством в период экономического подъёма и высокой инфляции </a:t>
            </a:r>
          </a:p>
          <a:p>
            <a:r>
              <a:rPr lang="ru-RU" altLang="ru-RU"/>
              <a:t>направленная на сдерживание роста совокупного спроса и снижение инфляции</a:t>
            </a:r>
          </a:p>
          <a:p>
            <a:r>
              <a:rPr lang="ru-RU" altLang="ru-RU"/>
              <a:t>с помощью денежно-кредитных инструментов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6C84310-206B-424E-867C-8D148663B2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ru-RU" altLang="ru-RU" sz="4000"/>
              <a:t> </a:t>
            </a:r>
            <a:r>
              <a:rPr lang="ru-RU" altLang="ru-RU" sz="4000">
                <a:solidFill>
                  <a:schemeClr val="accent2"/>
                </a:solidFill>
              </a:rPr>
              <a:t>Монетарный  механизм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9AA4A31-7B6A-435D-9D68-7E0B580FA8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это экономический механизм воздействия ЦБ на совокупный спрос и валовой продукт путём изменения предложения денежной массы.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509003A-9432-48EB-8305-9EF45757F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accent2"/>
                </a:solidFill>
              </a:rPr>
              <a:t>ДКП и эффект чистого экспорта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DD352F2-A05D-4FED-A109-DC342B8982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4000"/>
              <a:t>состоит в том, что при проведении стимулирующей ДКП прирост ВВП имеет место в большей мере из-за увеличения чистого экспорта и  повышения уровня совокупного спроса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C40E91C-73E8-4353-9760-887C60469F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accent2"/>
                </a:solidFill>
              </a:rPr>
              <a:t>Проблемы реализации ДКП</a:t>
            </a:r>
            <a:r>
              <a:rPr lang="ru-RU" altLang="ru-RU" dirty="0"/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73066827-DF1E-4439-B356-C872CBDB0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534988">
              <a:lnSpc>
                <a:spcPct val="90000"/>
              </a:lnSpc>
              <a:buSzPct val="90000"/>
              <a:buFont typeface="Wingdings" panose="05000000000000000000" pitchFamily="2" charset="2"/>
              <a:buAutoNum type="arabicPeriod"/>
            </a:pPr>
            <a:r>
              <a:rPr lang="ru-RU" altLang="ru-RU"/>
              <a:t>Проблема ликвидной ловушки</a:t>
            </a:r>
          </a:p>
          <a:p>
            <a:pPr marL="0" indent="534988">
              <a:lnSpc>
                <a:spcPct val="90000"/>
              </a:lnSpc>
              <a:buSzPct val="90000"/>
              <a:buFont typeface="Wingdings" panose="05000000000000000000" pitchFamily="2" charset="2"/>
              <a:buAutoNum type="arabicPeriod"/>
            </a:pPr>
            <a:r>
              <a:rPr lang="ru-RU" altLang="ru-RU"/>
              <a:t>Эффект торможения стабилизационной политики</a:t>
            </a:r>
          </a:p>
          <a:p>
            <a:pPr marL="0" indent="534988">
              <a:lnSpc>
                <a:spcPct val="90000"/>
              </a:lnSpc>
              <a:buSzPct val="90000"/>
              <a:buFont typeface="Wingdings" panose="05000000000000000000" pitchFamily="2" charset="2"/>
              <a:buNone/>
            </a:pPr>
            <a:r>
              <a:rPr lang="ru-RU" altLang="ru-RU"/>
              <a:t>3. Изменение скорости оборота денежной массы</a:t>
            </a:r>
          </a:p>
          <a:p>
            <a:pPr marL="0" indent="534988">
              <a:lnSpc>
                <a:spcPct val="90000"/>
              </a:lnSpc>
              <a:buSzPct val="90000"/>
              <a:buFont typeface="Wingdings" panose="05000000000000000000" pitchFamily="2" charset="2"/>
              <a:buNone/>
            </a:pPr>
            <a:r>
              <a:rPr lang="ru-RU" altLang="ru-RU"/>
              <a:t>4. Инвестиционный эффект</a:t>
            </a:r>
          </a:p>
          <a:p>
            <a:pPr marL="0" indent="534988">
              <a:lnSpc>
                <a:spcPct val="90000"/>
              </a:lnSpc>
              <a:buFont typeface="Wingdings" panose="05000000000000000000" pitchFamily="2" charset="2"/>
              <a:buAutoNum type="arabicPeriod" startAt="5"/>
            </a:pPr>
            <a:r>
              <a:rPr lang="ru-RU" altLang="ru-RU"/>
              <a:t>Эффект процентного дохода</a:t>
            </a:r>
          </a:p>
          <a:p>
            <a:pPr marL="0" indent="534988">
              <a:lnSpc>
                <a:spcPct val="90000"/>
              </a:lnSpc>
              <a:buFont typeface="Wingdings" panose="05000000000000000000" pitchFamily="2" charset="2"/>
              <a:buAutoNum type="arabicPeriod" startAt="5"/>
            </a:pPr>
            <a:r>
              <a:rPr lang="ru-RU" altLang="ru-RU"/>
              <a:t>Проблема инфляции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F2FFE6-F625-4FFF-8B61-0DEA3B2DA0FE}"/>
              </a:ext>
            </a:extLst>
          </p:cNvPr>
          <p:cNvSpPr txBox="1"/>
          <p:nvPr/>
        </p:nvSpPr>
        <p:spPr>
          <a:xfrm>
            <a:off x="2267744" y="1052736"/>
            <a:ext cx="5616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Изучить лекцию и ответить на вопросы по ссылке </a:t>
            </a:r>
            <a:r>
              <a:rPr lang="en-US" sz="3600" dirty="0">
                <a:hlinkClick r:id="rId2"/>
              </a:rPr>
              <a:t>https://classroom.google.com/c/NzYxMTU2NjI0MjFa/sa/NjQ1MTI4MzMxNjda/details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599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3C1B3238-2EA2-42B4-BAFA-ECF64C0818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6650" y="1700213"/>
            <a:ext cx="7991475" cy="4249737"/>
          </a:xfrm>
        </p:spPr>
        <p:txBody>
          <a:bodyPr/>
          <a:lstStyle/>
          <a:p>
            <a:pPr algn="ctr"/>
            <a:r>
              <a:rPr lang="ru-RU" altLang="ru-RU" sz="4000" b="1"/>
              <a:t>Денежно-кредитная политика </a:t>
            </a:r>
            <a:r>
              <a:rPr lang="ru-RU" altLang="ru-RU" sz="4000"/>
              <a:t>(</a:t>
            </a:r>
            <a:r>
              <a:rPr lang="en-US" altLang="ru-RU" sz="4000"/>
              <a:t>monetary policy</a:t>
            </a:r>
            <a:r>
              <a:rPr lang="ru-RU" altLang="ru-RU" sz="4000"/>
              <a:t>, монетарная политика) - государственная политика регулирования национальной денежно-кредитной системы.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53F6A3AF-41D5-4624-8D45-267CCD4CB0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7989887" cy="6337300"/>
          </a:xfrm>
        </p:spPr>
        <p:txBody>
          <a:bodyPr/>
          <a:lstStyle/>
          <a:p>
            <a:r>
              <a:rPr lang="ru-RU" altLang="ru-RU" sz="3600" b="1"/>
              <a:t>Объекты регулирования</a:t>
            </a:r>
            <a:r>
              <a:rPr lang="ru-RU" altLang="ru-RU" sz="3600"/>
              <a:t> - спрос и предложение на денежном рынке</a:t>
            </a:r>
          </a:p>
          <a:p>
            <a:r>
              <a:rPr lang="ru-RU" altLang="ru-RU" sz="3600" b="1"/>
              <a:t>Субъекты регулирования</a:t>
            </a:r>
            <a:r>
              <a:rPr lang="ru-RU" altLang="ru-RU" sz="3600"/>
              <a:t> - банки и другие финансовые институты, участвующие в работе финансовой системы</a:t>
            </a:r>
          </a:p>
          <a:p>
            <a:r>
              <a:rPr lang="ru-RU" altLang="ru-RU" sz="3600" b="1"/>
              <a:t>Проводник денежно-кредитной политики</a:t>
            </a:r>
            <a:r>
              <a:rPr lang="ru-RU" altLang="ru-RU" sz="3600"/>
              <a:t> - центральный банк или «банк банков»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EEF63F6-4D0E-4DFC-87C2-1F68BC58C7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>
                <a:solidFill>
                  <a:schemeClr val="accent2"/>
                </a:solidFill>
              </a:rPr>
              <a:t>Сущность ДКП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6DFE883-6EE5-4596-9A44-083C1EBBB1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3600" b="1"/>
              <a:t>Денежно-кредитная политика </a:t>
            </a:r>
            <a:r>
              <a:rPr lang="ru-RU" altLang="ru-RU" sz="3600"/>
              <a:t>представляет собой совокупность правительственных мер по регулированию денежного рынка и денежно-кредитной системы с целью обеспечения стабилизации экономики</a:t>
            </a:r>
            <a:endParaRPr lang="ru-RU" altLang="ru-RU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FE8B979-9401-418F-934A-EE6FA8E203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dirty="0">
                <a:solidFill>
                  <a:schemeClr val="accent2"/>
                </a:solidFill>
              </a:rPr>
              <a:t>Обоснование необходимости ДКП в экономической теории</a:t>
            </a:r>
            <a:r>
              <a:rPr lang="ru-RU" altLang="ru-RU" sz="4000" dirty="0"/>
              <a:t>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DCA9DB9-F80A-4F3E-83E4-909204A55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макроэкономическая нестабильность рыночной экономики</a:t>
            </a:r>
          </a:p>
          <a:p>
            <a:r>
              <a:rPr lang="ru-RU" altLang="ru-RU"/>
              <a:t>проблема повышения эффективности и конкурентоспособности национальной экономики</a:t>
            </a:r>
          </a:p>
          <a:p>
            <a:r>
              <a:rPr lang="ru-RU" altLang="ru-RU"/>
              <a:t>проблема асимметричной информации</a:t>
            </a:r>
          </a:p>
          <a:p>
            <a:r>
              <a:rPr lang="ru-RU" altLang="ru-RU"/>
              <a:t>проблема конкуренции и монополии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2577264-B931-4FE1-9429-3D969EA41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ru-RU" altLang="ru-RU">
                <a:solidFill>
                  <a:schemeClr val="accent2"/>
                </a:solidFill>
              </a:rPr>
              <a:t>Общие цели ДКП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590AC0F-C2F6-47E4-A8F5-5A4901644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/>
            <a:r>
              <a:rPr lang="ru-RU" altLang="ru-RU" sz="4000"/>
              <a:t>повышение эффективности и конкурентоспособности национальной экономики</a:t>
            </a:r>
          </a:p>
          <a:p>
            <a:pPr marL="571500" indent="-571500"/>
            <a:r>
              <a:rPr lang="ru-RU" altLang="ru-RU" sz="4000"/>
              <a:t>повышение уровня благосостояния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0734D3C-CDDD-4173-9F7B-7C64E802B3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accent2"/>
                </a:solidFill>
              </a:rPr>
              <a:t>Специальные цели ДКП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80AA468-341F-4CAF-8699-C00E0FC2C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13787" cy="5689600"/>
          </a:xfrm>
        </p:spPr>
        <p:txBody>
          <a:bodyPr/>
          <a:lstStyle/>
          <a:p>
            <a:pPr marL="1257300" lvl="2" indent="-342900">
              <a:buSzPct val="90000"/>
              <a:buFont typeface="Wingdings" panose="05000000000000000000" pitchFamily="2" charset="2"/>
              <a:buAutoNum type="arabicPeriod"/>
            </a:pPr>
            <a:r>
              <a:rPr lang="ru-RU" altLang="ru-RU" sz="3600"/>
              <a:t>Финансовая стабилизация экономики</a:t>
            </a:r>
          </a:p>
          <a:p>
            <a:pPr marL="1257300" lvl="2" indent="-342900">
              <a:buSzPct val="90000"/>
              <a:buFont typeface="Wingdings" panose="05000000000000000000" pitchFamily="2" charset="2"/>
              <a:buAutoNum type="arabicPeriod"/>
            </a:pPr>
            <a:r>
              <a:rPr lang="ru-RU" altLang="ru-RU" sz="3600"/>
              <a:t>Поддержание стабильных темпов роста денежной массы</a:t>
            </a:r>
          </a:p>
          <a:p>
            <a:pPr marL="1257300" lvl="2" indent="-342900">
              <a:buSzPct val="90000"/>
              <a:buFont typeface="Wingdings" panose="05000000000000000000" pitchFamily="2" charset="2"/>
              <a:buAutoNum type="arabicPeriod"/>
            </a:pPr>
            <a:r>
              <a:rPr lang="ru-RU" altLang="ru-RU" sz="3600"/>
              <a:t>Регулирование ставки рефинансирования и нормы обязательных резервов</a:t>
            </a:r>
          </a:p>
          <a:p>
            <a:pPr marL="1257300" lvl="2" indent="-342900">
              <a:buSzPct val="90000"/>
              <a:buFont typeface="Wingdings" panose="05000000000000000000" pitchFamily="2" charset="2"/>
              <a:buAutoNum type="arabicPeriod"/>
            </a:pPr>
            <a:r>
              <a:rPr lang="ru-RU" altLang="ru-RU" sz="3600"/>
              <a:t>Регулирование курса национальной валюты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9CA17D0-B591-4146-95E3-D1EB12F63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accent2"/>
                </a:solidFill>
              </a:rPr>
              <a:t>Специальные цели ДКП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2F80B8E-712D-4F86-A56F-0D822F3E7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08962" cy="5256212"/>
          </a:xfrm>
        </p:spPr>
        <p:txBody>
          <a:bodyPr/>
          <a:lstStyle/>
          <a:p>
            <a:pPr marL="363538" lvl="2" indent="-4763">
              <a:buSzPct val="90000"/>
              <a:buFont typeface="Wingdings" panose="05000000000000000000" pitchFamily="2" charset="2"/>
              <a:buAutoNum type="arabicPeriod" startAt="5"/>
            </a:pPr>
            <a:r>
              <a:rPr lang="ru-RU" altLang="ru-RU" sz="3600"/>
              <a:t>Снижение уровня инфляции</a:t>
            </a:r>
          </a:p>
          <a:p>
            <a:pPr marL="363538" lvl="2" indent="-4763">
              <a:buSzPct val="90000"/>
              <a:buFont typeface="Wingdings" panose="05000000000000000000" pitchFamily="2" charset="2"/>
              <a:buAutoNum type="arabicPeriod" startAt="5"/>
            </a:pPr>
            <a:r>
              <a:rPr lang="ru-RU" altLang="ru-RU" sz="3600"/>
              <a:t>Развитие денежно-кредитной системы, формирование новых финансовых институтов</a:t>
            </a:r>
          </a:p>
          <a:p>
            <a:pPr marL="363538" lvl="2" indent="-4763">
              <a:buSzPct val="90000"/>
              <a:buFont typeface="Wingdings" panose="05000000000000000000" pitchFamily="2" charset="2"/>
              <a:buAutoNum type="arabicPeriod" startAt="5"/>
            </a:pPr>
            <a:r>
              <a:rPr lang="ru-RU" altLang="ru-RU" sz="3600"/>
              <a:t>Дерегулирование денежно-кредитной системы</a:t>
            </a:r>
          </a:p>
          <a:p>
            <a:pPr marL="363538" lvl="2" indent="-4763">
              <a:buSzPct val="90000"/>
              <a:buFont typeface="Wingdings" panose="05000000000000000000" pitchFamily="2" charset="2"/>
              <a:buAutoNum type="arabicPeriod" startAt="5"/>
            </a:pPr>
            <a:r>
              <a:rPr lang="ru-RU" altLang="ru-RU" sz="3600"/>
              <a:t>Контроль за деятельностью банков и других финансовых институтов</a:t>
            </a:r>
          </a:p>
          <a:p>
            <a:pPr marL="0" indent="0">
              <a:buSzPct val="90000"/>
              <a:buFont typeface="Wingdings" panose="05000000000000000000" pitchFamily="2" charset="2"/>
              <a:buAutoNum type="arabicPeriod" startAt="5"/>
            </a:pPr>
            <a:endParaRPr lang="ru-RU" altLang="ru-RU" sz="3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mely_print">
  <a:themeElements>
    <a:clrScheme name="timely_pr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imely_pri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imely_pr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y_pri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mely_pri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y_pri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y_pr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y_pr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mely_pr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timely_print</Template>
  <TotalTime>54</TotalTime>
  <Words>389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Times New Roman</vt:lpstr>
      <vt:lpstr>Arial</vt:lpstr>
      <vt:lpstr>Wingdings</vt:lpstr>
      <vt:lpstr>timely_print</vt:lpstr>
      <vt:lpstr>Денежно-кредитная политика: основные направления, инструменты, проблемы</vt:lpstr>
      <vt:lpstr>Презентация PowerPoint</vt:lpstr>
      <vt:lpstr>Презентация PowerPoint</vt:lpstr>
      <vt:lpstr>Презентация PowerPoint</vt:lpstr>
      <vt:lpstr>Сущность ДКП</vt:lpstr>
      <vt:lpstr>Обоснование необходимости ДКП в экономической теории </vt:lpstr>
      <vt:lpstr>Общие цели ДКП</vt:lpstr>
      <vt:lpstr>Специальные цели ДКП</vt:lpstr>
      <vt:lpstr>Специальные цели ДКП</vt:lpstr>
      <vt:lpstr>Направления ДКП  (общая характеристика ДКП )</vt:lpstr>
      <vt:lpstr>Общая характеристика методов ДКП </vt:lpstr>
      <vt:lpstr>Методы ДКП </vt:lpstr>
      <vt:lpstr>Методы ДКП</vt:lpstr>
      <vt:lpstr>Стимулирующая ДКП</vt:lpstr>
      <vt:lpstr>Сдерживающая ДКП</vt:lpstr>
      <vt:lpstr> Монетарный  механизм</vt:lpstr>
      <vt:lpstr>ДКП и эффект чистого экспорта</vt:lpstr>
      <vt:lpstr>Проблемы реализации ДКП 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Денежно-кредитная политика: основные направления, инструменты, проблемы</dc:title>
  <dc:creator>User</dc:creator>
  <cp:lastModifiedBy>Lenovo</cp:lastModifiedBy>
  <cp:revision>9</cp:revision>
  <cp:lastPrinted>1601-01-01T00:00:00Z</cp:lastPrinted>
  <dcterms:created xsi:type="dcterms:W3CDTF">2010-10-31T12:27:34Z</dcterms:created>
  <dcterms:modified xsi:type="dcterms:W3CDTF">2020-04-13T12:55:46Z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