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83" r:id="rId12"/>
    <p:sldId id="28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5" r:id="rId24"/>
    <p:sldId id="284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AA8A-757F-4EA6-9376-AAD87B87E5B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C359-B764-4B2B-9A46-66DFDB50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8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C359-B764-4B2B-9A46-66DFDB5059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C359-B764-4B2B-9A46-66DFDB5059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C359-B764-4B2B-9A46-66DFDB5059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4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51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"/>
            <a:ext cx="9143999" cy="6852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1470025"/>
          </a:xfrm>
        </p:spPr>
        <p:txBody>
          <a:bodyPr>
            <a:noAutofit/>
          </a:bodyPr>
          <a:lstStyle/>
          <a:p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Семейное право</a:t>
            </a:r>
            <a:endParaRPr lang="uk-U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068960"/>
            <a:ext cx="2481287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4982744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20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196752"/>
            <a:ext cx="8748464" cy="3082022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1940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35997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836712"/>
            <a:ext cx="381642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Расторжение брака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384040"/>
            <a:ext cx="8910736" cy="3996613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5760" y="5301208"/>
            <a:ext cx="3510136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/>
              <a:t>либо приговорён к  </a:t>
            </a:r>
          </a:p>
          <a:p>
            <a:r>
              <a:rPr lang="ru-RU" sz="2000" b="1" dirty="0"/>
              <a:t>      лишению свободы на  </a:t>
            </a:r>
          </a:p>
          <a:p>
            <a:r>
              <a:rPr lang="ru-RU" sz="2000" b="1" dirty="0"/>
              <a:t>      срок свыше трёх лет </a:t>
            </a:r>
          </a:p>
        </p:txBody>
      </p:sp>
    </p:spTree>
    <p:extLst>
      <p:ext uri="{BB962C8B-B14F-4D97-AF65-F5344CB8AC3E}">
        <p14:creationId xmlns:p14="http://schemas.microsoft.com/office/powerpoint/2010/main" val="87335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35997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6" y="980728"/>
            <a:ext cx="8820472" cy="3651438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869160"/>
            <a:ext cx="33337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9" y="908720"/>
            <a:ext cx="8230313" cy="1755800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96952"/>
            <a:ext cx="5616624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9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8169"/>
            <a:ext cx="8687418" cy="719235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8713435" cy="4065544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4913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18028"/>
            <a:ext cx="8820726" cy="1022761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08217"/>
            <a:ext cx="8719300" cy="3165937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009747"/>
            <a:ext cx="8719301" cy="177566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5540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48718" cy="3151371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21088"/>
            <a:ext cx="60486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6" y="1124744"/>
            <a:ext cx="8726238" cy="4478917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992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2" y="980728"/>
            <a:ext cx="8820472" cy="1170532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624"/>
            <a:ext cx="6741368" cy="6741368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840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D27EC4-3D6C-44F6-B865-293739D6EF44}"/>
              </a:ext>
            </a:extLst>
          </p:cNvPr>
          <p:cNvSpPr/>
          <p:nvPr/>
        </p:nvSpPr>
        <p:spPr>
          <a:xfrm>
            <a:off x="719572" y="895992"/>
            <a:ext cx="7704856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Какой метод характерен для семейного права в большинстве случаев?</a:t>
            </a:r>
          </a:p>
          <a:p>
            <a:pPr marL="342900" indent="-342900">
              <a:buAutoNum type="arabicPeriod"/>
            </a:pPr>
            <a:r>
              <a:rPr lang="ru-RU" sz="2000" dirty="0"/>
              <a:t>Могут ли источниками семейного права служить региональные нормативно-правовые акты?</a:t>
            </a:r>
          </a:p>
          <a:p>
            <a:pPr marL="342900" indent="-342900">
              <a:buAutoNum type="arabicPeriod"/>
            </a:pPr>
            <a:r>
              <a:rPr lang="ru-RU" sz="2000" dirty="0"/>
              <a:t>Понятие семейного права как учебной дисциплины</a:t>
            </a:r>
          </a:p>
          <a:p>
            <a:pPr marL="342900" indent="-342900">
              <a:buAutoNum type="arabicPeriod"/>
            </a:pPr>
            <a:r>
              <a:rPr lang="ru-RU" sz="2000" dirty="0"/>
              <a:t>Семейное право как отрасль права – это:?</a:t>
            </a:r>
          </a:p>
          <a:p>
            <a:pPr marL="342900" indent="-342900">
              <a:buAutoNum type="arabicPeriod"/>
            </a:pPr>
            <a:r>
              <a:rPr lang="ru-RU" sz="2000" dirty="0"/>
              <a:t>Какие отношения регулируются семейным правом?</a:t>
            </a:r>
          </a:p>
          <a:p>
            <a:pPr marL="342900" indent="-342900">
              <a:buAutoNum type="arabicPeriod"/>
            </a:pPr>
            <a:r>
              <a:rPr lang="ru-RU" sz="2000" dirty="0"/>
              <a:t>С какого момента брак считается недействительным, если таковым он признан в суде?</a:t>
            </a:r>
          </a:p>
          <a:p>
            <a:pPr marL="342900" indent="-342900">
              <a:buAutoNum type="arabicPeriod"/>
            </a:pPr>
            <a:r>
              <a:rPr lang="ru-RU" sz="2000" dirty="0"/>
              <a:t>Кому из супругов принадлежит имущество, полученное мужем по наследству во время состояния в брачных отношениях?</a:t>
            </a:r>
          </a:p>
          <a:p>
            <a:pPr marL="342900" indent="-342900">
              <a:buAutoNum type="arabicPeriod"/>
            </a:pPr>
            <a:r>
              <a:rPr lang="ru-RU" sz="2000" dirty="0"/>
              <a:t>Каков минимальный возраст вступления в брак, установленный федеральным законодательством, с учетом всех уважительных причин?</a:t>
            </a:r>
          </a:p>
          <a:p>
            <a:pPr marL="342900" indent="-342900">
              <a:buAutoNum type="arabicPeriod"/>
            </a:pPr>
            <a:r>
              <a:rPr lang="ru-RU" sz="2000" dirty="0"/>
              <a:t>Как при разводе будет разделено имущество супругов, предназначенное для удовлетворения потребностей их малолетнего ребенка?</a:t>
            </a:r>
          </a:p>
          <a:p>
            <a:pPr marL="342900" indent="-342900">
              <a:buAutoNum type="arabicPeriod"/>
            </a:pPr>
            <a:r>
              <a:rPr lang="ru-RU" sz="2000" dirty="0"/>
              <a:t>С какого возраста учет мнения ребенка по общему правилу становится обязательным?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A57DA1-7744-4C89-AB37-0C77E5731E11}"/>
              </a:ext>
            </a:extLst>
          </p:cNvPr>
          <p:cNvSpPr/>
          <p:nvPr/>
        </p:nvSpPr>
        <p:spPr>
          <a:xfrm>
            <a:off x="435316" y="110332"/>
            <a:ext cx="8022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Ответить на вопросы письменно</a:t>
            </a:r>
          </a:p>
        </p:txBody>
      </p:sp>
    </p:spTree>
    <p:extLst>
      <p:ext uri="{BB962C8B-B14F-4D97-AF65-F5344CB8AC3E}">
        <p14:creationId xmlns:p14="http://schemas.microsoft.com/office/powerpoint/2010/main" val="50964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Права и обязанности супругов.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641024" cy="5832648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88333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Права и обязанности детей и родителей.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980728"/>
            <a:ext cx="7560839" cy="5601163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14200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Права и обязанности детей и родителей.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22" y="1052736"/>
            <a:ext cx="5729436" cy="554461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264141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Права и обязанности детей и родителей.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434" y="890020"/>
            <a:ext cx="4093046" cy="585305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21929"/>
          <a:stretch/>
        </p:blipFill>
        <p:spPr>
          <a:xfrm>
            <a:off x="323528" y="980728"/>
            <a:ext cx="4008843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347182"/>
            <a:ext cx="2831947" cy="21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10801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Воспитание детей, оставшихся без попечения родителей.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340768"/>
            <a:ext cx="5715000" cy="5391150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20912"/>
            <a:ext cx="3312368" cy="221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92451"/>
            <a:ext cx="2880320" cy="22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5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115212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Воспитание детей, оставшихся без попечения родителей.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712968" cy="120032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Опека — вид семейного устройства малолетних (несовершеннолетние до 14 лет), оставшихся без попечения родителей.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49915"/>
            <a:ext cx="8712968" cy="120032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Попечительство — вид семейного устройства несовершеннолетнего, достигшего 14 лет, оставшегося без попечения родителей.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343038"/>
            <a:ext cx="871296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Попечительство отличается от опеки тем, что попечитель не совершает от имени подопечного сделки, а лишь даёт согласие на их совершение. При этом сделка совершается самим подопечным. Остальные обязанности опекуна несовершеннолетнего ребёнка (воспитание, образование, содержание ребёнка) лежат и на попечителе. В этой части опека над несовершеннолетним ребёнком ничем не отличается от попечительства.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9965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33670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Семейное право — отрасль права, регулирующая семейные отношения, т. е. личные и связанные с ними имущественные отношения, возникающие между гражданами во время брака, родства, усыновления, принятия детей в семью на воспитание.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Семейное право – частное право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 Главный источник – Семейный кодекс РФ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 Семейное законодательство находится в совместном ведении РФ и её субъектов, которые имеют возможность самостоятельно решать вопросы, отнесённые к ведению субъектов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6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связь членов семьи.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412776"/>
            <a:ext cx="8748464" cy="360788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11760" y="980728"/>
            <a:ext cx="6732240" cy="22359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770350"/>
            <a:ext cx="2477269" cy="1958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48" y="2098722"/>
            <a:ext cx="2196304" cy="2091973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185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связь членов семьи.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Субъектами семейных правоотношений выступают супруги, родители и дети, усыновители и усыновленные, бабушки, деды, прабабушки, прадеды, внуки, правнуки, родные братья и сестры, мачехи, отчимы, падчерицы, пасынки.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90" y="4437112"/>
            <a:ext cx="7467496" cy="201622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96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связь членов семьи.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56895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Объектами семейных правоотношений выступают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303748" y="2426362"/>
            <a:ext cx="576064" cy="93610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60232" y="2426362"/>
            <a:ext cx="576064" cy="93610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3575918"/>
            <a:ext cx="45365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вызывающие правоотношения действия членов семьи (например, заключение или расторжение брака)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914" y="3575918"/>
            <a:ext cx="362056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вещи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(например,  дача, приватизированная квартира и др.)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13825"/>
            <a:ext cx="2066608" cy="2144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376922"/>
            <a:ext cx="1800200" cy="14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4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связь членов семьи.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5689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Действия членов семьи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907704" y="1958310"/>
            <a:ext cx="576064" cy="93610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34125" y="1958310"/>
            <a:ext cx="648072" cy="93610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6686" y="3140634"/>
            <a:ext cx="35652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правомерные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914" y="3140634"/>
            <a:ext cx="33325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неправомерные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78119"/>
            <a:ext cx="3971319" cy="2258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83" y="4053694"/>
            <a:ext cx="3409035" cy="22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Брак – добровольный, равноправный, направленный на создание семьи союз мужчины и женщины, порождающий для них личные имущественные и неимущественные права и обязанности.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3" y="3626162"/>
            <a:ext cx="8388424" cy="3027094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6089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Вступление в брак и расторжение брака.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980728"/>
            <a:ext cx="8460432" cy="393793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-9372" b="9399"/>
          <a:stretch/>
        </p:blipFill>
        <p:spPr>
          <a:xfrm>
            <a:off x="6597901" y="4918664"/>
            <a:ext cx="2294579" cy="18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6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578</Words>
  <Application>Microsoft Office PowerPoint</Application>
  <PresentationFormat>Экран (4:3)</PresentationFormat>
  <Paragraphs>61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Специальное оформление</vt:lpstr>
      <vt:lpstr>Семейное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Lenovo</cp:lastModifiedBy>
  <cp:revision>56</cp:revision>
  <dcterms:created xsi:type="dcterms:W3CDTF">2009-01-08T12:15:48Z</dcterms:created>
  <dcterms:modified xsi:type="dcterms:W3CDTF">2020-04-13T13:22:20Z</dcterms:modified>
</cp:coreProperties>
</file>