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3"/>
  </p:notesMasterIdLst>
  <p:sldIdLst>
    <p:sldId id="256" r:id="rId2"/>
    <p:sldId id="308" r:id="rId3"/>
    <p:sldId id="257" r:id="rId4"/>
    <p:sldId id="304" r:id="rId5"/>
    <p:sldId id="306" r:id="rId6"/>
    <p:sldId id="262" r:id="rId7"/>
    <p:sldId id="305" r:id="rId8"/>
    <p:sldId id="265" r:id="rId9"/>
    <p:sldId id="307" r:id="rId10"/>
    <p:sldId id="261" r:id="rId11"/>
    <p:sldId id="284" r:id="rId12"/>
    <p:sldId id="285" r:id="rId13"/>
    <p:sldId id="286" r:id="rId14"/>
    <p:sldId id="287" r:id="rId15"/>
    <p:sldId id="268" r:id="rId16"/>
    <p:sldId id="280" r:id="rId17"/>
    <p:sldId id="270" r:id="rId18"/>
    <p:sldId id="275" r:id="rId19"/>
    <p:sldId id="276" r:id="rId20"/>
    <p:sldId id="271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300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BFDE3"/>
    <a:srgbClr val="FFE5FF"/>
    <a:srgbClr val="FDFCC1"/>
    <a:srgbClr val="BFFFFF"/>
    <a:srgbClr val="CCFFFF"/>
    <a:srgbClr val="FFFF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66" d="100"/>
          <a:sy n="66" d="100"/>
        </p:scale>
        <p:origin x="-846" y="13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E3ED740-C162-4F01-AEEC-3BB879974F4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339F088-6689-40DD-971E-208B45A7EB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8BBB7471-5D43-44A4-866A-8D685B19D08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73FA9267-E75C-4D49-B22F-9DE671BA5D2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Щелчок правит 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BD553163-8D8F-4ACB-9D6B-743AD7D4409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C548C3C-7AED-472F-8C47-D5FAD68EE7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1150D4-F558-43DA-898E-64DB02F13A4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99983D6-7A5C-4C7A-BB4B-103F38732E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CFCFBE-AF39-47E5-89DE-7F71875CD577}" type="slidenum">
              <a:rPr lang="ru-RU" altLang="ru-RU" sz="1200"/>
              <a:pPr/>
              <a:t>7</a:t>
            </a:fld>
            <a:endParaRPr lang="ru-RU" altLang="ru-RU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5F366A97-725B-420D-81A1-BA3A62ABCAC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F38D662-E10D-43A5-9CC8-77AD37229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/>
              <a:t>Налоги: речь идет о чистых налогах, т.е. за вычетом трансфертных платежей.</a:t>
            </a:r>
          </a:p>
          <a:p>
            <a:endParaRPr lang="ru-RU" altLang="ru-RU"/>
          </a:p>
          <a:p>
            <a:r>
              <a:rPr lang="ru-RU" altLang="ru-RU"/>
              <a:t>Трансфертные платежи - выплаты государства, получаемые на безвозмездной основе отдельными субъектами экономики (пенсии, дотации, субсидии, льготные кредиты и т.д.)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9A6507CF-BB5E-4200-89A1-F358B244C7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8F64F91-463E-40ED-93AF-D601B4F41229}" type="slidenum">
              <a:rPr lang="ru-RU" altLang="ru-RU" sz="1200"/>
              <a:pPr/>
              <a:t>20</a:t>
            </a:fld>
            <a:endParaRPr lang="ru-RU" altLang="ru-R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EA346F88-1FA2-4A56-BF10-BC0F43AE893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D9DBA8C-1F83-4703-942E-B63E6C43C1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5029200"/>
            <a:ext cx="5029200" cy="4114800"/>
          </a:xfrm>
          <a:noFill/>
        </p:spPr>
        <p:txBody>
          <a:bodyPr/>
          <a:lstStyle/>
          <a:p>
            <a:r>
              <a:rPr lang="ru-RU" altLang="ru-RU"/>
              <a:t>(“Г\ш” №7,97 стр.. 7)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80C28A79-3B4E-4B09-902E-B8D8C24234A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AABE20-AB2B-4D91-9C59-FE05CDB758FF}" type="slidenum">
              <a:rPr lang="ru-RU" altLang="ru-RU" sz="1200"/>
              <a:pPr/>
              <a:t>31</a:t>
            </a:fld>
            <a:endParaRPr lang="ru-RU" altLang="ru-R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B652E865-1A46-4B3E-8837-F433FDE097E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A20285B3-0488-4B56-918E-BB5E7098DF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/>
              <a:t>Ответ: 414 млрд. долларов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4810F02-319C-408A-AE2F-930553202DF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892BE71-1E1D-47A9-B2E0-C3C981CB74D2}" type="slidenum">
              <a:rPr lang="ru-RU" altLang="ru-RU" sz="1200"/>
              <a:pPr/>
              <a:t>8</a:t>
            </a:fld>
            <a:endParaRPr lang="ru-RU" altLang="ru-RU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7F0AA809-72F2-4014-A82E-EDB673CA46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72EAC558-89B7-4985-B01D-EA7C453309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B6DF0230-37F4-471A-8D94-AC96F0F155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6E99788-5E0F-4597-B5CE-4A0D40B6B5DD}" type="slidenum">
              <a:rPr lang="ru-RU" altLang="ru-RU" sz="1200"/>
              <a:pPr/>
              <a:t>9</a:t>
            </a:fld>
            <a:endParaRPr lang="ru-RU" altLang="ru-RU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3E1718D9-F750-4689-A81D-C8A6A094CBE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EB69C7A-2D6E-4457-81B7-E3B011146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C012F998-7D6D-43A4-94D6-FEA4E03F77E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890257-D987-4D7F-974A-D96D12FDA909}" type="slidenum">
              <a:rPr lang="ru-RU" altLang="ru-RU" sz="1200"/>
              <a:pPr/>
              <a:t>10</a:t>
            </a:fld>
            <a:endParaRPr lang="ru-RU" altLang="ru-RU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C768CFE5-DADA-4A1C-9A47-43363D21446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A2F8CADB-F063-4AD1-986A-83607C756C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/>
              <a:t>Инвестиции - затраты на вновь приобретенные 1) средства производства; 2) производственные и жилые здания и 3) пополнение товарно-материальных запасов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6D07554-EF21-4828-9AFB-AF1D789CF1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C50309-AA56-4E5C-BB60-2AF46E819F4D}" type="slidenum">
              <a:rPr lang="ru-RU" altLang="ru-RU" sz="1200"/>
              <a:pPr/>
              <a:t>15</a:t>
            </a:fld>
            <a:endParaRPr lang="ru-RU" altLang="ru-RU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079C76EF-A720-45E8-86A8-0BB70410134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AC9A13F5-E869-46E1-8F7D-43D4526DED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F48BE0E4-1D7E-471E-9A03-EDF494E4A4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7301FE7-46A1-480E-A7EB-A8B6D95B04B1}" type="slidenum">
              <a:rPr lang="ru-RU" altLang="ru-RU" sz="1200"/>
              <a:pPr/>
              <a:t>16</a:t>
            </a:fld>
            <a:endParaRPr lang="ru-RU" altLang="ru-R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F425B60D-AC4B-4900-AAE8-3C93AD62859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C8FE2C09-1153-4ED0-89BF-E8E617CA9D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/>
              <a:t>Ответ: 414 млрд. долларов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643BCD5-5436-4C8D-9B5C-969AF58026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AFC408-5A11-4743-B933-6BC0EE7E5CAD}" type="slidenum">
              <a:rPr lang="ru-RU" altLang="ru-RU" sz="1200"/>
              <a:pPr/>
              <a:t>17</a:t>
            </a:fld>
            <a:endParaRPr lang="ru-RU" altLang="ru-R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02558DE5-B7DD-4138-B4DA-9D827B30E5F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458469A-5372-404D-BBD6-EB529B13FD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/>
              <a:t>Данные Всемирного Банка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5AC20CF-5879-4073-93B0-848CF6548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1B3EAC-BBB0-432B-BED1-2E7600952B5C}" type="slidenum">
              <a:rPr lang="ru-RU" altLang="ru-RU" sz="1200"/>
              <a:pPr/>
              <a:t>18</a:t>
            </a:fld>
            <a:endParaRPr lang="ru-RU" altLang="ru-RU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6797CF0-7FE6-4CDF-ADEB-E595FF22BD2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B26EBF23-03A2-4C42-A2AC-4D317760C1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 sz="1400"/>
              <a:t>Данные ВБ</a:t>
            </a:r>
          </a:p>
          <a:p>
            <a:r>
              <a:rPr lang="ru-RU" altLang="ru-RU"/>
              <a:t>ППС - паритет покупательной способности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287EA99B-2097-439D-9349-0A21B2AD9F0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73D85C-5696-4524-8F1C-A80CF790BD03}" type="slidenum">
              <a:rPr lang="ru-RU" altLang="ru-RU" sz="1200"/>
              <a:pPr/>
              <a:t>19</a:t>
            </a:fld>
            <a:endParaRPr lang="ru-RU" altLang="ru-R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1D52888E-283C-48FC-BE2D-6FDC431605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8B21269-C563-4D61-AC52-C41DD46AEE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ru-RU" altLang="ru-RU"/>
              <a:t>Из книги И.А.Родионовой  “Эк. геогр.. отдельных заруб. стран” стр.. 106-111.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F8E84-8622-4439-BCC6-91002A91D5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ADE40F-AC88-4C4C-8EC8-C09EE9E6D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CB1E0EB-1FB6-45A5-98BF-AB24FF1A4F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7F1FDF5-C044-4FCD-B42B-77D2FA08B5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1EA000-8D07-4B34-AD00-B27D297450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CE8918-95C5-4536-802B-0CDB6AD7495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8803707"/>
      </p:ext>
    </p:extLst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AD604E-B645-4F33-A8F7-E0D6C8A2F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F23B842-522B-4FC0-BD69-F52D4ACBC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F656243-B4E6-4061-9D7A-94C6513FD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0F85813-E0D7-4746-ABC7-164FC2701C4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E461769-B7F0-4B84-8D25-1C8C6252F0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14E445-CFF9-4C9B-AF2D-8D5DA4AB678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2775701"/>
      </p:ext>
    </p:extLst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C93A28D-9CCF-4865-BF2F-0505EE0C4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271C11C-5B99-4357-A009-E82081EEF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5DCB41-1292-4882-BE17-C02AA632A9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0D9511-3A7C-49B1-A35D-CD8547A273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05B773-A17F-4A5C-81DB-A712DD0F7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129D6D-BE57-4E41-86DA-93FB60E12C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7709329"/>
      </p:ext>
    </p:extLst>
  </p:cSld>
  <p:clrMapOvr>
    <a:masterClrMapping/>
  </p:clrMapOvr>
  <p:transition>
    <p:pull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44F86F-C3B7-4C8A-88D6-F3F8BC29F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>
            <a:extLst>
              <a:ext uri="{FF2B5EF4-FFF2-40B4-BE49-F238E27FC236}">
                <a16:creationId xmlns:a16="http://schemas.microsoft.com/office/drawing/2014/main" id="{BBC4E5C9-19B6-418D-B56F-4188BEC6CF2E}"/>
              </a:ext>
            </a:extLst>
          </p:cNvPr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119AA2D-402F-4922-B06C-520EAB1F27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78C178A-FCDC-4D3B-A654-4BD74E1F2D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7C08E4-6F1D-4907-B333-AB3C854280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4759EB-05B2-4EFB-8812-CE0C74FE8E6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1064550"/>
      </p:ext>
    </p:extLst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0570A4-3D0E-456B-86EA-148E3D852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C147DC-3D2C-405F-9C09-1494C83F3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FA51D8-2F26-4E19-B0CA-A622E053A8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CD0B64-3D06-4769-AB51-8BB2F24D70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9C6275-6A97-4323-9021-3F6951D9F6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8056E8-1843-45C1-A5E9-889112AB709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17262806"/>
      </p:ext>
    </p:extLst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E2865-DFF2-45AA-9E43-222F7DA21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AF66A0-3B21-4DD2-84E0-3064B2C60A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80CA0E8-FB62-4BEE-BD5F-6179B3B4C1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0BBCA7D-758E-4F0E-BFFC-70D8AE06D2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414338A-11CF-4523-AB6C-FE2522C7D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B76382-B68D-4BE2-8AC5-631CF3384CF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3446655"/>
      </p:ext>
    </p:extLst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F7503C-2E04-4929-BF4F-43CE6CDD3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B72E2F-EA31-44F6-A138-CE00B2294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863804C-1DF6-41DC-920D-69DDD060E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351CFA-4A5A-49AB-B5FD-A06678DD47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CEAE97-727B-4D20-B59F-E51CE47E10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05CA0B-918D-41F1-B22C-7B96C8714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2EE0E5-F71F-4E96-B7DF-FEEACCEEA66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526914"/>
      </p:ext>
    </p:extLst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EF7D78-5435-4C8B-8416-B76DC7078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4C15F32-F903-4698-921E-2141C68F01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EA1774-E7BF-4C74-A174-4C9C83DF77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AB8D000-AD79-40D2-8AC5-A94AD12106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03C8A6E-335C-488E-B0D0-B0047D620A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9FF5D77-AE4D-464D-852F-6B7B668F68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1A3A84-535C-42B5-81FE-011E04B9EB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790692E-557D-4E38-8A84-3FA07E1157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C7E9C-E9EE-48DF-9315-B7BC51CA3A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6862885"/>
      </p:ext>
    </p:extLst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8DD0F6-B4CE-4336-A379-D54A954A7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776EF1D-3528-4825-9FB4-FEBCAD47E6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CA2731A-E82E-4D46-8F3E-92304717C1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C9E7492-2546-4F3B-9977-126CF08A5CF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C71B3E-D3A0-467E-B4C2-8DF94B78CDB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64955617"/>
      </p:ext>
    </p:extLst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3BDF962B-B437-46E0-B95F-223EE5EFFB9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53AF625-2418-458F-BDC1-C748A5C5C7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D98AC1-2706-4694-AA36-5CAD5A2F98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06BCC-B85A-4122-8F41-3ACF9DFA18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2976420"/>
      </p:ext>
    </p:extLst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727154-D3CE-44B7-82C1-35592C832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76CB2-B737-4F40-8603-E4BE36FB3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66B22C-1875-4DBF-B873-A698D8CC5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8CB7CF5-27C9-4BFF-BFB2-0B31551B2D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EECA7A-0AA2-4DF0-8C7D-8DCD86AD38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730383-EFF2-4E0A-A8C6-D5C397B592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0935CD-EA86-4D82-94A4-82FFC109A9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30207113"/>
      </p:ext>
    </p:extLst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D8E308-9D37-4A0E-9634-653CFA38E8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A646C49-35B7-4904-959F-7C9069C197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72FCE5-797D-41EE-A225-4250CA02C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03861B-DABF-4288-A137-67B5DA61C1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7D473C-AEBB-48BC-9816-31F8253A57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17B5CC2-B014-4D33-AA4D-2583F1BC0A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3AB7E7-F79C-4CED-AD6B-7CF27C59D0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4699526"/>
      </p:ext>
    </p:extLst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bg1"/>
            </a:gs>
            <a:gs pos="100000">
              <a:srgbClr val="FDFCC1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60D5B4B-7B1E-46BF-AF11-3830A75BD5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Щелчок правит 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4EF4424-91AF-4CA4-BDAB-3AEC639160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Щелчок правит 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045F749-A233-4699-8334-B12C14E06F5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D0419A9-62F7-4F4D-A1AA-AEC0DBECC39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4829DAF-7D21-47C0-855E-BBCBA12239E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29D8F02-116F-4A9D-AB53-011AEFB334F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pull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5.wmf"/><Relationship Id="rId12" Type="http://schemas.openxmlformats.org/officeDocument/2006/relationships/oleObject" Target="../embeddings/oleObject8.bin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6" Type="http://schemas.openxmlformats.org/officeDocument/2006/relationships/oleObject" Target="../embeddings/oleObject1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Relationship Id="rId1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#292,23,&#1054;&#1090;&#1074;&#1077;&#1090;&#1099;"/><Relationship Id="rId13" Type="http://schemas.openxmlformats.org/officeDocument/2006/relationships/hyperlink" Target="#297,28,&#1054;&#1090;&#1074;&#1077;&#1090;&#1099;"/><Relationship Id="rId3" Type="http://schemas.openxmlformats.org/officeDocument/2006/relationships/notesSlide" Target="../notesSlides/notesSlide5.xml"/><Relationship Id="rId7" Type="http://schemas.openxmlformats.org/officeDocument/2006/relationships/hyperlink" Target="#291,22,&#1054;&#1090;&#1074;&#1077;&#1090;&#1099;"/><Relationship Id="rId12" Type="http://schemas.openxmlformats.org/officeDocument/2006/relationships/hyperlink" Target="#296,27,&#1054;&#1090;&#1074;&#1077;&#1090;&#1099;"/><Relationship Id="rId2" Type="http://schemas.openxmlformats.org/officeDocument/2006/relationships/slideLayout" Target="../slideLayouts/slideLayout6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3.vml"/><Relationship Id="rId6" Type="http://schemas.openxmlformats.org/officeDocument/2006/relationships/hyperlink" Target="#290,21,&#1054;&#1090;&#1074;&#1077;&#1090;&#1099;"/><Relationship Id="rId11" Type="http://schemas.openxmlformats.org/officeDocument/2006/relationships/hyperlink" Target="#295,26,&#1054;&#1090;&#1074;&#1077;&#1090;&#1099;"/><Relationship Id="rId5" Type="http://schemas.openxmlformats.org/officeDocument/2006/relationships/hyperlink" Target="#289,20,&#1054;&#1090;&#1074;&#1077;&#1090;&#1099;"/><Relationship Id="rId15" Type="http://schemas.openxmlformats.org/officeDocument/2006/relationships/oleObject" Target="../embeddings/oleObject14.bin"/><Relationship Id="rId10" Type="http://schemas.openxmlformats.org/officeDocument/2006/relationships/hyperlink" Target="#294,25,&#1054;&#1090;&#1074;&#1077;&#1090;&#1099;"/><Relationship Id="rId4" Type="http://schemas.openxmlformats.org/officeDocument/2006/relationships/image" Target="../media/image9.jpeg"/><Relationship Id="rId9" Type="http://schemas.openxmlformats.org/officeDocument/2006/relationships/hyperlink" Target="#293,24,&#1054;&#1090;&#1074;&#1077;&#1090;&#1099;"/><Relationship Id="rId14" Type="http://schemas.openxmlformats.org/officeDocument/2006/relationships/hyperlink" Target="#298,29,&#1054;&#1090;&#1074;&#1077;&#1090;&#1099;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slide" Target="slide31.x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5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themeOverride" Target="../theme/themeOverrid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7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1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6" Type="http://schemas.openxmlformats.org/officeDocument/2006/relationships/slide" Target="slide16.x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B5C8318-2B91-409C-8E17-C641ED16085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76375" y="765175"/>
            <a:ext cx="6443663" cy="4937125"/>
          </a:xfrm>
        </p:spPr>
        <p:txBody>
          <a:bodyPr anchor="ctr"/>
          <a:lstStyle/>
          <a:p>
            <a:r>
              <a:rPr lang="ru-RU" altLang="ru-RU" sz="5400"/>
              <a:t>Тема: экономический кругооборот</a:t>
            </a:r>
            <a:br>
              <a:rPr lang="ru-RU" altLang="ru-RU" sz="5400"/>
            </a:br>
            <a:r>
              <a:rPr lang="ru-RU" altLang="ru-RU" sz="4000"/>
              <a:t>(циклические потоки в экономике)</a:t>
            </a:r>
            <a:endParaRPr lang="ru-RU" altLang="ru-RU" sz="540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D46CE344-6638-4D70-9B77-BB3A629FDD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1143000"/>
          </a:xfrm>
        </p:spPr>
        <p:txBody>
          <a:bodyPr/>
          <a:lstStyle/>
          <a:p>
            <a:r>
              <a:rPr lang="ru-RU" altLang="ru-RU" sz="2400" b="1"/>
              <a:t>Расчет ВВП по потоку расходов: открытая экономика (четырехсекторная модель) </a:t>
            </a:r>
          </a:p>
        </p:txBody>
      </p:sp>
      <p:sp>
        <p:nvSpPr>
          <p:cNvPr id="14339" name="Text Box 3">
            <a:extLst>
              <a:ext uri="{FF2B5EF4-FFF2-40B4-BE49-F238E27FC236}">
                <a16:creationId xmlns:a16="http://schemas.microsoft.com/office/drawing/2014/main" id="{BE028A96-53E1-4DDD-996E-C5FD775A41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2025" y="2359025"/>
            <a:ext cx="22129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/>
              <a:t>Домохозяйства</a:t>
            </a:r>
          </a:p>
        </p:txBody>
      </p:sp>
      <p:cxnSp>
        <p:nvCxnSpPr>
          <p:cNvPr id="8199" name="AutoShape 7">
            <a:extLst>
              <a:ext uri="{FF2B5EF4-FFF2-40B4-BE49-F238E27FC236}">
                <a16:creationId xmlns:a16="http://schemas.microsoft.com/office/drawing/2014/main" id="{98CA7436-CAE0-4CE0-9AAE-2DF2BD822D44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3483769" y="3598069"/>
            <a:ext cx="2479675" cy="1587"/>
          </a:xfrm>
          <a:prstGeom prst="bentConnector5">
            <a:avLst>
              <a:gd name="adj1" fmla="val -17481"/>
              <a:gd name="adj2" fmla="val 177099995"/>
              <a:gd name="adj3" fmla="val 107296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00" name="Line 8">
            <a:extLst>
              <a:ext uri="{FF2B5EF4-FFF2-40B4-BE49-F238E27FC236}">
                <a16:creationId xmlns:a16="http://schemas.microsoft.com/office/drawing/2014/main" id="{E05DEE58-721B-467F-9B9E-36A196A2766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19638" y="3756025"/>
            <a:ext cx="0" cy="663575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8201" name="Group 9">
            <a:extLst>
              <a:ext uri="{FF2B5EF4-FFF2-40B4-BE49-F238E27FC236}">
                <a16:creationId xmlns:a16="http://schemas.microsoft.com/office/drawing/2014/main" id="{ADF33920-58B2-4F9C-93B4-6005D607A7CD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3657600"/>
            <a:ext cx="3086100" cy="722313"/>
            <a:chOff x="768" y="2360"/>
            <a:chExt cx="1944" cy="455"/>
          </a:xfrm>
        </p:grpSpPr>
        <p:sp>
          <p:nvSpPr>
            <p:cNvPr id="14373" name="Line 10">
              <a:extLst>
                <a:ext uri="{FF2B5EF4-FFF2-40B4-BE49-F238E27FC236}">
                  <a16:creationId xmlns:a16="http://schemas.microsoft.com/office/drawing/2014/main" id="{19C0490E-A94D-4A82-8625-D16B2F2C64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2" y="2360"/>
              <a:ext cx="0" cy="455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374" name="Text Box 11">
              <a:extLst>
                <a:ext uri="{FF2B5EF4-FFF2-40B4-BE49-F238E27FC236}">
                  <a16:creationId xmlns:a16="http://schemas.microsoft.com/office/drawing/2014/main" id="{8D122364-DA57-481C-B223-DE5AA6C61A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372"/>
              <a:ext cx="172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2000" b="1">
                  <a:solidFill>
                    <a:srgbClr val="FF3300"/>
                  </a:solidFill>
                </a:rPr>
                <a:t>Государственные расходы (</a:t>
              </a:r>
              <a:r>
                <a:rPr lang="en-US" altLang="ru-RU" sz="2000" b="1">
                  <a:solidFill>
                    <a:srgbClr val="FF3300"/>
                  </a:solidFill>
                </a:rPr>
                <a:t>G</a:t>
              </a:r>
              <a:r>
                <a:rPr lang="ru-RU" altLang="ru-RU" sz="2000" b="1">
                  <a:solidFill>
                    <a:srgbClr val="FF3300"/>
                  </a:solidFill>
                </a:rPr>
                <a:t>)</a:t>
              </a:r>
            </a:p>
          </p:txBody>
        </p:sp>
      </p:grpSp>
      <p:grpSp>
        <p:nvGrpSpPr>
          <p:cNvPr id="8204" name="Group 12">
            <a:extLst>
              <a:ext uri="{FF2B5EF4-FFF2-40B4-BE49-F238E27FC236}">
                <a16:creationId xmlns:a16="http://schemas.microsoft.com/office/drawing/2014/main" id="{7F404D54-DD82-4ECD-AF69-936F9159CD6B}"/>
              </a:ext>
            </a:extLst>
          </p:cNvPr>
          <p:cNvGrpSpPr>
            <a:grpSpLocks/>
          </p:cNvGrpSpPr>
          <p:nvPr/>
        </p:nvGrpSpPr>
        <p:grpSpPr bwMode="auto">
          <a:xfrm>
            <a:off x="457200" y="2592388"/>
            <a:ext cx="3886200" cy="3290887"/>
            <a:chOff x="288" y="1633"/>
            <a:chExt cx="2448" cy="2073"/>
          </a:xfrm>
        </p:grpSpPr>
        <p:cxnSp>
          <p:nvCxnSpPr>
            <p:cNvPr id="14371" name="AutoShape 13">
              <a:extLst>
                <a:ext uri="{FF2B5EF4-FFF2-40B4-BE49-F238E27FC236}">
                  <a16:creationId xmlns:a16="http://schemas.microsoft.com/office/drawing/2014/main" id="{E0B60B04-AFC8-4A4E-890F-9DA7E40F9113}"/>
                </a:ext>
              </a:extLst>
            </p:cNvPr>
            <p:cNvCxnSpPr>
              <a:cxnSpLocks noChangeShapeType="1"/>
              <a:stCxn id="14339" idx="1"/>
              <a:endCxn id="14361" idx="1"/>
            </p:cNvCxnSpPr>
            <p:nvPr/>
          </p:nvCxnSpPr>
          <p:spPr bwMode="auto">
            <a:xfrm rot="10800000" flipH="1" flipV="1">
              <a:off x="2206" y="1633"/>
              <a:ext cx="18" cy="1329"/>
            </a:xfrm>
            <a:prstGeom prst="bentConnector3">
              <a:avLst>
                <a:gd name="adj1" fmla="val -9588894"/>
              </a:avLst>
            </a:prstGeom>
            <a:noFill/>
            <a:ln w="9525">
              <a:solidFill>
                <a:srgbClr val="FF3300"/>
              </a:solidFill>
              <a:prstDash val="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4372" name="Text Box 14">
              <a:extLst>
                <a:ext uri="{FF2B5EF4-FFF2-40B4-BE49-F238E27FC236}">
                  <a16:creationId xmlns:a16="http://schemas.microsoft.com/office/drawing/2014/main" id="{E6BF5A33-A9D3-4238-BDE3-9FED27C396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072"/>
              <a:ext cx="2448" cy="6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sz="2000" b="1">
                  <a:solidFill>
                    <a:srgbClr val="FF3300"/>
                  </a:solidFill>
                </a:rPr>
                <a:t>Расходы домохозяйств на потребительские товары и инвестиции фирм (</a:t>
              </a:r>
              <a:r>
                <a:rPr lang="en-US" altLang="ru-RU" sz="2000" b="1">
                  <a:solidFill>
                    <a:srgbClr val="FF3300"/>
                  </a:solidFill>
                </a:rPr>
                <a:t>C + I</a:t>
              </a:r>
              <a:r>
                <a:rPr lang="ru-RU" altLang="ru-RU" sz="2000" b="1">
                  <a:solidFill>
                    <a:srgbClr val="FF3300"/>
                  </a:solidFill>
                </a:rPr>
                <a:t>)</a:t>
              </a:r>
            </a:p>
          </p:txBody>
        </p:sp>
      </p:grpSp>
      <p:grpSp>
        <p:nvGrpSpPr>
          <p:cNvPr id="8207" name="Group 15">
            <a:extLst>
              <a:ext uri="{FF2B5EF4-FFF2-40B4-BE49-F238E27FC236}">
                <a16:creationId xmlns:a16="http://schemas.microsoft.com/office/drawing/2014/main" id="{BECB4974-D52A-46B2-A0B7-DB933720905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752600"/>
            <a:ext cx="3124200" cy="1219200"/>
            <a:chOff x="288" y="1008"/>
            <a:chExt cx="1968" cy="768"/>
          </a:xfrm>
        </p:grpSpPr>
        <p:sp>
          <p:nvSpPr>
            <p:cNvPr id="14369" name="AutoShape 16">
              <a:extLst>
                <a:ext uri="{FF2B5EF4-FFF2-40B4-BE49-F238E27FC236}">
                  <a16:creationId xmlns:a16="http://schemas.microsoft.com/office/drawing/2014/main" id="{ABE80AE7-3077-4826-87E3-4297E1E500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1008"/>
              <a:ext cx="1968" cy="768"/>
            </a:xfrm>
            <a:prstGeom prst="upArrowCallout">
              <a:avLst>
                <a:gd name="adj1" fmla="val 64063"/>
                <a:gd name="adj2" fmla="val 64063"/>
                <a:gd name="adj3" fmla="val 16667"/>
                <a:gd name="adj4" fmla="val 6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4370" name="Text Box 17">
              <a:extLst>
                <a:ext uri="{FF2B5EF4-FFF2-40B4-BE49-F238E27FC236}">
                  <a16:creationId xmlns:a16="http://schemas.microsoft.com/office/drawing/2014/main" id="{53AB7604-292A-461E-AE75-C4C9A34EC7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1248"/>
              <a:ext cx="1968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/>
                <a:t>«Утечки» на оплату импорта (М)</a:t>
              </a:r>
            </a:p>
          </p:txBody>
        </p:sp>
      </p:grpSp>
      <p:grpSp>
        <p:nvGrpSpPr>
          <p:cNvPr id="8210" name="Group 18">
            <a:extLst>
              <a:ext uri="{FF2B5EF4-FFF2-40B4-BE49-F238E27FC236}">
                <a16:creationId xmlns:a16="http://schemas.microsoft.com/office/drawing/2014/main" id="{3550C89B-E0C0-4730-9F32-8FAA33FC90DA}"/>
              </a:ext>
            </a:extLst>
          </p:cNvPr>
          <p:cNvGrpSpPr>
            <a:grpSpLocks/>
          </p:cNvGrpSpPr>
          <p:nvPr/>
        </p:nvGrpSpPr>
        <p:grpSpPr bwMode="auto">
          <a:xfrm>
            <a:off x="3429000" y="5715000"/>
            <a:ext cx="4648200" cy="685800"/>
            <a:chOff x="1968" y="3600"/>
            <a:chExt cx="2736" cy="432"/>
          </a:xfrm>
        </p:grpSpPr>
        <p:sp>
          <p:nvSpPr>
            <p:cNvPr id="14367" name="AutoShape 19">
              <a:extLst>
                <a:ext uri="{FF2B5EF4-FFF2-40B4-BE49-F238E27FC236}">
                  <a16:creationId xmlns:a16="http://schemas.microsoft.com/office/drawing/2014/main" id="{68B2CAE7-89A4-40F3-AB6A-EF0961F804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68" y="3600"/>
              <a:ext cx="2736" cy="432"/>
            </a:xfrm>
            <a:prstGeom prst="upArrowCallout">
              <a:avLst>
                <a:gd name="adj1" fmla="val 158333"/>
                <a:gd name="adj2" fmla="val 158333"/>
                <a:gd name="adj3" fmla="val 16667"/>
                <a:gd name="adj4" fmla="val 66667"/>
              </a:avLst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4368" name="Text Box 20">
              <a:extLst>
                <a:ext uri="{FF2B5EF4-FFF2-40B4-BE49-F238E27FC236}">
                  <a16:creationId xmlns:a16="http://schemas.microsoft.com/office/drawing/2014/main" id="{83BE41B5-2780-4483-9A3B-E3CACCBAE8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748"/>
              <a:ext cx="2736" cy="256"/>
            </a:xfrm>
            <a:prstGeom prst="rect">
              <a:avLst/>
            </a:prstGeom>
            <a:noFill/>
            <a:ln w="9525">
              <a:solidFill>
                <a:srgbClr val="FF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sz="2000" b="1">
                  <a:solidFill>
                    <a:srgbClr val="FF3300"/>
                  </a:solidFill>
                </a:rPr>
                <a:t>«Приток»  доходов от экспорта  (Х)</a:t>
              </a:r>
            </a:p>
          </p:txBody>
        </p:sp>
      </p:grpSp>
      <p:graphicFrame>
        <p:nvGraphicFramePr>
          <p:cNvPr id="8213" name="Object 21">
            <a:extLst>
              <a:ext uri="{FF2B5EF4-FFF2-40B4-BE49-F238E27FC236}">
                <a16:creationId xmlns:a16="http://schemas.microsoft.com/office/drawing/2014/main" id="{70ED9279-2324-4C11-9FBC-9BD759F990B7}"/>
              </a:ext>
            </a:extLst>
          </p:cNvPr>
          <p:cNvGraphicFramePr>
            <a:graphicFrameLocks noChangeAspect="1"/>
          </p:cNvGraphicFramePr>
          <p:nvPr/>
        </p:nvGraphicFramePr>
        <p:xfrm flipH="1">
          <a:off x="5715000" y="3276600"/>
          <a:ext cx="1668463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Clip" r:id="rId4" imgW="5799138" imgH="1485900" progId="MS_ClipArt_Gallery.2">
                  <p:embed/>
                </p:oleObj>
              </mc:Choice>
              <mc:Fallback>
                <p:oleObj name="Clip" r:id="rId4" imgW="5799138" imgH="1485900" progId="MS_ClipArt_Gallery.2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H="1">
                        <a:off x="5715000" y="3276600"/>
                        <a:ext cx="1668463" cy="425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4" name="Object 22">
            <a:extLst>
              <a:ext uri="{FF2B5EF4-FFF2-40B4-BE49-F238E27FC236}">
                <a16:creationId xmlns:a16="http://schemas.microsoft.com/office/drawing/2014/main" id="{7ECF9473-C3F3-45C2-86AC-AD95FC547C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72200" y="2362200"/>
          <a:ext cx="12192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6" name="Clip" r:id="rId6" imgW="4395788" imgH="1652588" progId="MS_ClipArt_Gallery.2">
                  <p:embed/>
                </p:oleObj>
              </mc:Choice>
              <mc:Fallback>
                <p:oleObj name="Clip" r:id="rId6" imgW="4395788" imgH="1652588" progId="MS_ClipArt_Gallery.2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2362200"/>
                        <a:ext cx="1219200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5" name="Object 23">
            <a:extLst>
              <a:ext uri="{FF2B5EF4-FFF2-40B4-BE49-F238E27FC236}">
                <a16:creationId xmlns:a16="http://schemas.microsoft.com/office/drawing/2014/main" id="{BE0A80F6-8C80-4281-AF1D-E66D1DAD698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2362200"/>
          <a:ext cx="473075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7" name="Clip" r:id="rId8" imgW="474100" imgH="466792" progId="MS_ClipArt_Gallery.2">
                  <p:embed/>
                </p:oleObj>
              </mc:Choice>
              <mc:Fallback>
                <p:oleObj name="Clip" r:id="rId8" imgW="474100" imgH="466792" progId="MS_ClipArt_Gallery.2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362200"/>
                        <a:ext cx="473075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accent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6" name="Object 24">
            <a:extLst>
              <a:ext uri="{FF2B5EF4-FFF2-40B4-BE49-F238E27FC236}">
                <a16:creationId xmlns:a16="http://schemas.microsoft.com/office/drawing/2014/main" id="{10996966-8B45-4970-8C19-3BEACC165E0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5867400"/>
          <a:ext cx="20764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8" name="Clip" r:id="rId10" imgW="6134100" imgH="2635250" progId="MS_ClipArt_Gallery.2">
                  <p:embed/>
                </p:oleObj>
              </mc:Choice>
              <mc:Fallback>
                <p:oleObj name="Clip" r:id="rId10" imgW="6134100" imgH="2635250" progId="MS_ClipArt_Gallery.2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867400"/>
                        <a:ext cx="20764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7" name="Object 25">
            <a:extLst>
              <a:ext uri="{FF2B5EF4-FFF2-40B4-BE49-F238E27FC236}">
                <a16:creationId xmlns:a16="http://schemas.microsoft.com/office/drawing/2014/main" id="{66F5E12D-8BC9-4A13-A3F6-91AE8AA4B91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" y="5867400"/>
          <a:ext cx="20764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9" name="Clip" r:id="rId12" imgW="6134100" imgH="2635250" progId="MS_ClipArt_Gallery.2">
                  <p:embed/>
                </p:oleObj>
              </mc:Choice>
              <mc:Fallback>
                <p:oleObj name="Clip" r:id="rId12" imgW="6134100" imgH="2635250" progId="MS_ClipArt_Gallery.2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5867400"/>
                        <a:ext cx="20764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8" name="Object 26">
            <a:extLst>
              <a:ext uri="{FF2B5EF4-FFF2-40B4-BE49-F238E27FC236}">
                <a16:creationId xmlns:a16="http://schemas.microsoft.com/office/drawing/2014/main" id="{27E248EE-CEB5-4334-95A6-E410AEE07D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5975350"/>
          <a:ext cx="20764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0" name="Clip" r:id="rId13" imgW="6134100" imgH="2635250" progId="MS_ClipArt_Gallery.2">
                  <p:embed/>
                </p:oleObj>
              </mc:Choice>
              <mc:Fallback>
                <p:oleObj name="Clip" r:id="rId13" imgW="6134100" imgH="2635250" progId="MS_ClipArt_Gallery.2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975350"/>
                        <a:ext cx="20764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19" name="Object 27">
            <a:extLst>
              <a:ext uri="{FF2B5EF4-FFF2-40B4-BE49-F238E27FC236}">
                <a16:creationId xmlns:a16="http://schemas.microsoft.com/office/drawing/2014/main" id="{F9330270-B095-42A1-92CC-2D91443B213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5975350"/>
          <a:ext cx="20764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1" name="Clip" r:id="rId14" imgW="6134100" imgH="2635250" progId="MS_ClipArt_Gallery.2">
                  <p:embed/>
                </p:oleObj>
              </mc:Choice>
              <mc:Fallback>
                <p:oleObj name="Clip" r:id="rId14" imgW="6134100" imgH="2635250" progId="MS_ClipArt_Gallery.2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975350"/>
                        <a:ext cx="20764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0" name="Object 28">
            <a:extLst>
              <a:ext uri="{FF2B5EF4-FFF2-40B4-BE49-F238E27FC236}">
                <a16:creationId xmlns:a16="http://schemas.microsoft.com/office/drawing/2014/main" id="{8E2F7DF2-EFEA-4391-94C5-17BC1FF3B2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66800" y="5975350"/>
          <a:ext cx="20764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2" name="Clip" r:id="rId15" imgW="6134100" imgH="2635250" progId="MS_ClipArt_Gallery.2">
                  <p:embed/>
                </p:oleObj>
              </mc:Choice>
              <mc:Fallback>
                <p:oleObj name="Clip" r:id="rId15" imgW="6134100" imgH="2635250" progId="MS_ClipArt_Gallery.2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975350"/>
                        <a:ext cx="20764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1" name="Object 29">
            <a:extLst>
              <a:ext uri="{FF2B5EF4-FFF2-40B4-BE49-F238E27FC236}">
                <a16:creationId xmlns:a16="http://schemas.microsoft.com/office/drawing/2014/main" id="{2D6FD835-B8FA-42A9-ADBB-399D071C6C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914400" y="914400"/>
          <a:ext cx="20764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Clip" r:id="rId16" imgW="6134100" imgH="2635250" progId="MS_ClipArt_Gallery.2">
                  <p:embed/>
                </p:oleObj>
              </mc:Choice>
              <mc:Fallback>
                <p:oleObj name="Clip" r:id="rId16" imgW="6134100" imgH="2635250" progId="MS_ClipArt_Gallery.2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914400"/>
                        <a:ext cx="20764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22" name="Object 30">
            <a:extLst>
              <a:ext uri="{FF2B5EF4-FFF2-40B4-BE49-F238E27FC236}">
                <a16:creationId xmlns:a16="http://schemas.microsoft.com/office/drawing/2014/main" id="{D8621556-BF41-43E3-A43C-74853A473A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19200" y="5975350"/>
          <a:ext cx="2076450" cy="892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4" name="Clip" r:id="rId17" imgW="6134100" imgH="2635250" progId="MS_ClipArt_Gallery.2">
                  <p:embed/>
                </p:oleObj>
              </mc:Choice>
              <mc:Fallback>
                <p:oleObj name="Clip" r:id="rId17" imgW="6134100" imgH="2635250" progId="MS_ClipArt_Gallery.2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5975350"/>
                        <a:ext cx="2076450" cy="892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223" name="Group 31">
            <a:extLst>
              <a:ext uri="{FF2B5EF4-FFF2-40B4-BE49-F238E27FC236}">
                <a16:creationId xmlns:a16="http://schemas.microsoft.com/office/drawing/2014/main" id="{386F276B-EC64-4C03-8A05-C0C4A9C353B4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1066800"/>
            <a:ext cx="4953000" cy="1752600"/>
            <a:chOff x="2304" y="672"/>
            <a:chExt cx="3120" cy="1104"/>
          </a:xfrm>
        </p:grpSpPr>
        <p:sp>
          <p:nvSpPr>
            <p:cNvPr id="14365" name="Text Box 32">
              <a:extLst>
                <a:ext uri="{FF2B5EF4-FFF2-40B4-BE49-F238E27FC236}">
                  <a16:creationId xmlns:a16="http://schemas.microsoft.com/office/drawing/2014/main" id="{B287D459-4764-415B-9687-565C9AD8AE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04" y="672"/>
              <a:ext cx="2592" cy="324"/>
            </a:xfrm>
            <a:prstGeom prst="rect">
              <a:avLst/>
            </a:prstGeom>
            <a:noFill/>
            <a:ln w="57150" cmpd="thinThick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b="1"/>
                <a:t>ВНП = С+</a:t>
              </a:r>
              <a:r>
                <a:rPr lang="en-US" altLang="ru-RU" b="1"/>
                <a:t>I+G+(X-M)</a:t>
              </a:r>
              <a:endParaRPr lang="ru-RU" altLang="ru-RU" b="1"/>
            </a:p>
          </p:txBody>
        </p:sp>
        <p:sp>
          <p:nvSpPr>
            <p:cNvPr id="14366" name="AutoShape 33">
              <a:extLst>
                <a:ext uri="{FF2B5EF4-FFF2-40B4-BE49-F238E27FC236}">
                  <a16:creationId xmlns:a16="http://schemas.microsoft.com/office/drawing/2014/main" id="{127E2AB3-2CB8-4821-9D22-86A51DB587A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065067">
              <a:off x="4872" y="1224"/>
              <a:ext cx="816" cy="288"/>
            </a:xfrm>
            <a:prstGeom prst="curvedUpArrow">
              <a:avLst>
                <a:gd name="adj1" fmla="val 56667"/>
                <a:gd name="adj2" fmla="val 113333"/>
                <a:gd name="adj3" fmla="val 33333"/>
              </a:avLst>
            </a:pr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</p:grpSp>
      <p:grpSp>
        <p:nvGrpSpPr>
          <p:cNvPr id="8229" name="Group 37">
            <a:extLst>
              <a:ext uri="{FF2B5EF4-FFF2-40B4-BE49-F238E27FC236}">
                <a16:creationId xmlns:a16="http://schemas.microsoft.com/office/drawing/2014/main" id="{D5263BFA-5FF1-47DC-BA34-AC87440AEAFA}"/>
              </a:ext>
            </a:extLst>
          </p:cNvPr>
          <p:cNvGrpSpPr>
            <a:grpSpLocks/>
          </p:cNvGrpSpPr>
          <p:nvPr/>
        </p:nvGrpSpPr>
        <p:grpSpPr bwMode="auto">
          <a:xfrm>
            <a:off x="5486400" y="1905000"/>
            <a:ext cx="3527425" cy="2833688"/>
            <a:chOff x="3456" y="1200"/>
            <a:chExt cx="2222" cy="1785"/>
          </a:xfrm>
        </p:grpSpPr>
        <p:sp>
          <p:nvSpPr>
            <p:cNvPr id="14363" name="Oval 35">
              <a:extLst>
                <a:ext uri="{FF2B5EF4-FFF2-40B4-BE49-F238E27FC236}">
                  <a16:creationId xmlns:a16="http://schemas.microsoft.com/office/drawing/2014/main" id="{23218451-64C5-403D-A232-4C4AEBD3DB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6" y="1200"/>
              <a:ext cx="1440" cy="1296"/>
            </a:xfrm>
            <a:prstGeom prst="ellips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14364" name="AutoShape 36">
              <a:extLst>
                <a:ext uri="{FF2B5EF4-FFF2-40B4-BE49-F238E27FC236}">
                  <a16:creationId xmlns:a16="http://schemas.microsoft.com/office/drawing/2014/main" id="{6E3F2BA5-9E95-4E85-9FC0-E82DA32E7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2" y="2691"/>
              <a:ext cx="576" cy="294"/>
            </a:xfrm>
            <a:prstGeom prst="borderCallout2">
              <a:avLst>
                <a:gd name="adj1" fmla="val 18750"/>
                <a:gd name="adj2" fmla="val -8333"/>
                <a:gd name="adj3" fmla="val 18750"/>
                <a:gd name="adj4" fmla="val -51736"/>
                <a:gd name="adj5" fmla="val -76042"/>
                <a:gd name="adj6" fmla="val -96704"/>
              </a:avLst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ru-RU" altLang="ru-RU">
                  <a:solidFill>
                    <a:schemeClr val="accent2"/>
                  </a:solidFill>
                </a:rPr>
                <a:t>ВВП</a:t>
              </a:r>
            </a:p>
          </p:txBody>
        </p:sp>
      </p:grpSp>
      <p:sp>
        <p:nvSpPr>
          <p:cNvPr id="8230" name="Text Box 38">
            <a:extLst>
              <a:ext uri="{FF2B5EF4-FFF2-40B4-BE49-F238E27FC236}">
                <a16:creationId xmlns:a16="http://schemas.microsoft.com/office/drawing/2014/main" id="{AA59653E-406E-45B3-8F7B-F35685226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334000"/>
            <a:ext cx="2667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/>
              <a:t>ВВП = С+</a:t>
            </a:r>
            <a:r>
              <a:rPr lang="en-US" altLang="ru-RU" b="1"/>
              <a:t>I</a:t>
            </a:r>
            <a:r>
              <a:rPr lang="ru-RU" altLang="ru-RU" b="1"/>
              <a:t>+</a:t>
            </a:r>
            <a:r>
              <a:rPr lang="en-US" altLang="ru-RU" b="1"/>
              <a:t>G</a:t>
            </a:r>
            <a:endParaRPr lang="ru-RU" altLang="ru-RU" b="1"/>
          </a:p>
        </p:txBody>
      </p:sp>
      <p:sp>
        <p:nvSpPr>
          <p:cNvPr id="8231" name="AutoShape 39">
            <a:extLst>
              <a:ext uri="{FF2B5EF4-FFF2-40B4-BE49-F238E27FC236}">
                <a16:creationId xmlns:a16="http://schemas.microsoft.com/office/drawing/2014/main" id="{6AE38690-5EEE-4CB9-8BD6-1BDAEBB5FB0F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7391400" y="4762500"/>
            <a:ext cx="876300" cy="1028700"/>
          </a:xfrm>
          <a:custGeom>
            <a:avLst/>
            <a:gdLst>
              <a:gd name="T0" fmla="*/ 625946 w 21600"/>
              <a:gd name="T1" fmla="*/ 0 h 21600"/>
              <a:gd name="T2" fmla="*/ 375592 w 21600"/>
              <a:gd name="T3" fmla="*/ 246031 h 21600"/>
              <a:gd name="T4" fmla="*/ 0 w 21600"/>
              <a:gd name="T5" fmla="*/ 996410 h 21600"/>
              <a:gd name="T6" fmla="*/ 323136 w 21600"/>
              <a:gd name="T7" fmla="*/ 1028700 h 21600"/>
              <a:gd name="T8" fmla="*/ 646231 w 21600"/>
              <a:gd name="T9" fmla="*/ 681180 h 21600"/>
              <a:gd name="T10" fmla="*/ 876300 w 21600"/>
              <a:gd name="T11" fmla="*/ 246031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20244 h 21600"/>
              <a:gd name="T20" fmla="*/ 15929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8" y="5166"/>
                </a:lnTo>
                <a:lnTo>
                  <a:pt x="14929" y="5166"/>
                </a:lnTo>
                <a:lnTo>
                  <a:pt x="14929" y="20244"/>
                </a:lnTo>
                <a:lnTo>
                  <a:pt x="0" y="20244"/>
                </a:lnTo>
                <a:lnTo>
                  <a:pt x="0" y="21600"/>
                </a:lnTo>
                <a:lnTo>
                  <a:pt x="15929" y="21600"/>
                </a:lnTo>
                <a:lnTo>
                  <a:pt x="15929" y="5166"/>
                </a:lnTo>
                <a:lnTo>
                  <a:pt x="21600" y="5166"/>
                </a:lnTo>
                <a:lnTo>
                  <a:pt x="15429" y="0"/>
                </a:lnTo>
                <a:close/>
              </a:path>
            </a:pathLst>
          </a:cu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60" name="Text Box 4">
            <a:extLst>
              <a:ext uri="{FF2B5EF4-FFF2-40B4-BE49-F238E27FC236}">
                <a16:creationId xmlns:a16="http://schemas.microsoft.com/office/drawing/2014/main" id="{4940BF56-0DFB-4548-8D66-7082284C0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3288" y="3276600"/>
            <a:ext cx="2082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/>
              <a:t>Государство</a:t>
            </a:r>
            <a:endParaRPr lang="ru-RU" altLang="ru-RU" sz="2000"/>
          </a:p>
        </p:txBody>
      </p:sp>
      <p:sp>
        <p:nvSpPr>
          <p:cNvPr id="14361" name="Text Box 5">
            <a:extLst>
              <a:ext uri="{FF2B5EF4-FFF2-40B4-BE49-F238E27FC236}">
                <a16:creationId xmlns:a16="http://schemas.microsoft.com/office/drawing/2014/main" id="{DC1389BD-45FE-4CD0-B1A8-989FC7923F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0600" y="4343400"/>
            <a:ext cx="19050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/>
              <a:t>Фирмы</a:t>
            </a:r>
            <a:endParaRPr lang="ru-RU" altLang="ru-RU" sz="2000"/>
          </a:p>
        </p:txBody>
      </p:sp>
      <p:sp>
        <p:nvSpPr>
          <p:cNvPr id="8232" name="Text Box 40">
            <a:extLst>
              <a:ext uri="{FF2B5EF4-FFF2-40B4-BE49-F238E27FC236}">
                <a16:creationId xmlns:a16="http://schemas.microsoft.com/office/drawing/2014/main" id="{42F7F648-69E0-4412-A5CD-81BD653649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600200"/>
            <a:ext cx="350520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/>
              <a:t>(X–M)</a:t>
            </a:r>
            <a:r>
              <a:rPr lang="ru-RU" altLang="ru-RU"/>
              <a:t> – чистый экспорт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56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1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6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0" grpId="0" animBg="1" autoUpdateAnimBg="0"/>
      <p:bldP spid="823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A2B40589-26F0-4DC7-8896-97D32D89057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990600"/>
            <a:ext cx="8839200" cy="838200"/>
          </a:xfrm>
        </p:spPr>
        <p:txBody>
          <a:bodyPr/>
          <a:lstStyle/>
          <a:p>
            <a:r>
              <a:rPr lang="ru-RU" altLang="ru-RU" sz="3200" b="1"/>
              <a:t>Потребительские расходы</a:t>
            </a:r>
            <a:endParaRPr lang="ru-RU" altLang="ru-RU"/>
          </a:p>
        </p:txBody>
      </p:sp>
      <p:sp>
        <p:nvSpPr>
          <p:cNvPr id="16387" name="Text Box 5">
            <a:extLst>
              <a:ext uri="{FF2B5EF4-FFF2-40B4-BE49-F238E27FC236}">
                <a16:creationId xmlns:a16="http://schemas.microsoft.com/office/drawing/2014/main" id="{6AD75DC1-564B-4A29-B31B-347EAFBA18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81200"/>
            <a:ext cx="4114800" cy="514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/>
              <a:t>ВВП = </a:t>
            </a:r>
            <a:r>
              <a:rPr lang="ru-RU" altLang="ru-RU" b="1">
                <a:solidFill>
                  <a:srgbClr val="FF0000"/>
                </a:solidFill>
              </a:rPr>
              <a:t>С</a:t>
            </a:r>
            <a:r>
              <a:rPr lang="ru-RU" altLang="ru-RU" b="1"/>
              <a:t>+</a:t>
            </a:r>
            <a:r>
              <a:rPr lang="en-US" altLang="ru-RU" b="1"/>
              <a:t>I+G+(X-M)</a:t>
            </a:r>
            <a:endParaRPr lang="ru-RU" altLang="ru-RU" b="1"/>
          </a:p>
        </p:txBody>
      </p:sp>
      <p:sp>
        <p:nvSpPr>
          <p:cNvPr id="16388" name="Text Box 7">
            <a:extLst>
              <a:ext uri="{FF2B5EF4-FFF2-40B4-BE49-F238E27FC236}">
                <a16:creationId xmlns:a16="http://schemas.microsoft.com/office/drawing/2014/main" id="{7856ABBA-A5C7-4938-A181-61C1CB295E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2687638"/>
            <a:ext cx="6705600" cy="3560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/>
              <a:t>C</a:t>
            </a:r>
            <a:r>
              <a:rPr lang="ru-RU" altLang="ru-RU" b="1"/>
              <a:t> – потребительские расходы</a:t>
            </a:r>
            <a:r>
              <a:rPr lang="ru-RU" altLang="ru-RU"/>
              <a:t> – расходы домохозяйств на покупку товаров и услуг. Включают расходы на...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/>
              <a:t>текущее потребление,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/>
              <a:t>товары длительного пользования (кроме расходов на покупку жилья, которые относятся к инвестиционным),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/>
              <a:t>услуги.</a:t>
            </a:r>
          </a:p>
        </p:txBody>
      </p:sp>
      <p:sp>
        <p:nvSpPr>
          <p:cNvPr id="16389" name="Text Box 12">
            <a:extLst>
              <a:ext uri="{FF2B5EF4-FFF2-40B4-BE49-F238E27FC236}">
                <a16:creationId xmlns:a16="http://schemas.microsoft.com/office/drawing/2014/main" id="{D7649B20-0B81-4B31-8414-6D569B520D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533400"/>
            <a:ext cx="571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/>
              <a:t>Метод измерения ВВП по расходам</a:t>
            </a:r>
          </a:p>
        </p:txBody>
      </p:sp>
    </p:spTree>
  </p:cSld>
  <p:clrMapOvr>
    <a:masterClrMapping/>
  </p:clrMapOvr>
  <p:transition>
    <p:pull dir="r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C84C29C-B480-4140-92E1-71D5BF5938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46125"/>
            <a:ext cx="6553200" cy="838200"/>
          </a:xfrm>
        </p:spPr>
        <p:txBody>
          <a:bodyPr/>
          <a:lstStyle/>
          <a:p>
            <a:r>
              <a:rPr lang="ru-RU" altLang="ru-RU" sz="3200" b="1"/>
              <a:t>Инвестиционные расходы фирм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EAE1D3B2-5E4B-4619-933B-EAAC51FB9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508125"/>
            <a:ext cx="4114800" cy="514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/>
              <a:t>ВВП = С+</a:t>
            </a:r>
            <a:r>
              <a:rPr lang="en-US" altLang="ru-RU" b="1">
                <a:solidFill>
                  <a:srgbClr val="FF0000"/>
                </a:solidFill>
              </a:rPr>
              <a:t>I</a:t>
            </a:r>
            <a:r>
              <a:rPr lang="en-US" altLang="ru-RU" b="1"/>
              <a:t>+G+(X-M)</a:t>
            </a:r>
            <a:endParaRPr lang="ru-RU" altLang="ru-RU" b="1"/>
          </a:p>
        </p:txBody>
      </p:sp>
      <p:sp>
        <p:nvSpPr>
          <p:cNvPr id="17412" name="Text Box 5">
            <a:extLst>
              <a:ext uri="{FF2B5EF4-FFF2-40B4-BE49-F238E27FC236}">
                <a16:creationId xmlns:a16="http://schemas.microsoft.com/office/drawing/2014/main" id="{1B21DD8A-86AB-4594-8CEE-3BA84B6985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270125"/>
            <a:ext cx="8382000" cy="405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190500" indent="-190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sz="2000" b="1"/>
              <a:t>I – </a:t>
            </a:r>
            <a:r>
              <a:rPr lang="ru-RU" altLang="ru-RU" sz="2000" b="1"/>
              <a:t>инвестиционные расходы</a:t>
            </a:r>
            <a:r>
              <a:rPr lang="ru-RU" altLang="ru-RU" sz="2000"/>
              <a:t> – расходы частных фирм на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/>
              <a:t>инвестиции в основной капитал,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/>
              <a:t>инвестиции в жилищное строительство, которое делают строительные фирмы, а оплачивают домохозяйства,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 sz="2000"/>
              <a:t>инвестиции в (товарно-материальные) запасы, включающие запасы сырья и материалов, незавершенное производство, запасы готовой, но еще не проданной продукции. Учитывается только изменение запасов, которое произошло в течении года.</a:t>
            </a:r>
          </a:p>
          <a:p>
            <a:pPr>
              <a:spcBef>
                <a:spcPct val="50000"/>
              </a:spcBef>
            </a:pPr>
            <a:r>
              <a:rPr lang="ru-RU" altLang="ru-RU" sz="2000"/>
              <a:t>В Системе национальных счетов в качестве инвестиций учитываются только внутренние инвестиции, т.е. сделанные в экономику (на территории) страны.</a:t>
            </a:r>
          </a:p>
        </p:txBody>
      </p:sp>
      <p:sp>
        <p:nvSpPr>
          <p:cNvPr id="17413" name="Text Box 8">
            <a:extLst>
              <a:ext uri="{FF2B5EF4-FFF2-40B4-BE49-F238E27FC236}">
                <a16:creationId xmlns:a16="http://schemas.microsoft.com/office/drawing/2014/main" id="{DBDB7603-F5B1-4D6C-A833-0C2ABA57F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048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Метод измерения ВВП по расходам</a:t>
            </a:r>
          </a:p>
        </p:txBody>
      </p:sp>
    </p:spTree>
  </p:cSld>
  <p:clrMapOvr>
    <a:masterClrMapping/>
  </p:clrMapOvr>
  <p:transition>
    <p:pull dir="r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DA02538-34BD-4A34-AA28-170CDFBFF1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10400" cy="838200"/>
          </a:xfrm>
        </p:spPr>
        <p:txBody>
          <a:bodyPr/>
          <a:lstStyle/>
          <a:p>
            <a:r>
              <a:rPr lang="ru-RU" altLang="ru-RU" sz="3200" b="1"/>
              <a:t>Государственные закупки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FEAAC67C-A7ED-4632-902D-673D3F8310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771650"/>
            <a:ext cx="4114800" cy="514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/>
              <a:t>ВВП = С+</a:t>
            </a:r>
            <a:r>
              <a:rPr lang="en-US" altLang="ru-RU" b="1"/>
              <a:t>I+</a:t>
            </a:r>
            <a:r>
              <a:rPr lang="en-US" altLang="ru-RU" b="1">
                <a:solidFill>
                  <a:srgbClr val="FF0000"/>
                </a:solidFill>
              </a:rPr>
              <a:t>G</a:t>
            </a:r>
            <a:r>
              <a:rPr lang="en-US" altLang="ru-RU" b="1"/>
              <a:t>+(X-M)</a:t>
            </a:r>
            <a:endParaRPr lang="ru-RU" altLang="ru-RU" b="1"/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9E88EB1A-F7DA-4DD2-9320-9054DB6CFD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2514600"/>
            <a:ext cx="7467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81000"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381000"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381000"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381000"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381000"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tabLst>
                <a:tab pos="3810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/>
              <a:t>G – </a:t>
            </a:r>
            <a:r>
              <a:rPr lang="ru-RU" altLang="ru-RU" b="1"/>
              <a:t>государственные закупки товаров и услуг</a:t>
            </a:r>
            <a:r>
              <a:rPr lang="ru-RU" altLang="ru-RU"/>
              <a:t> – включают: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/>
              <a:t> государственное потребление, которому относятся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 	– расходы на содержание государственных 						учреждений</a:t>
            </a:r>
          </a:p>
          <a:p>
            <a:pPr>
              <a:spcBef>
                <a:spcPct val="50000"/>
              </a:spcBef>
            </a:pPr>
            <a:r>
              <a:rPr lang="ru-RU" altLang="ru-RU"/>
              <a:t>	– оплата жалования работников государственного      		сектора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altLang="ru-RU"/>
              <a:t> государственные инвестиции.</a:t>
            </a:r>
          </a:p>
        </p:txBody>
      </p:sp>
      <p:sp>
        <p:nvSpPr>
          <p:cNvPr id="18437" name="Text Box 8">
            <a:extLst>
              <a:ext uri="{FF2B5EF4-FFF2-40B4-BE49-F238E27FC236}">
                <a16:creationId xmlns:a16="http://schemas.microsoft.com/office/drawing/2014/main" id="{1CE4552B-9B18-4CA4-8B43-CAB3AE5E4C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048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/>
              <a:t>Метод измерения ВВП по расходам</a:t>
            </a:r>
          </a:p>
        </p:txBody>
      </p:sp>
    </p:spTree>
  </p:cSld>
  <p:clrMapOvr>
    <a:masterClrMapping/>
  </p:clrMapOvr>
  <p:transition>
    <p:pull dir="r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8D742C5F-7FBC-4CFC-9FAD-5F4BEDF91E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43000" y="1447800"/>
            <a:ext cx="6324600" cy="838200"/>
          </a:xfrm>
        </p:spPr>
        <p:txBody>
          <a:bodyPr/>
          <a:lstStyle/>
          <a:p>
            <a:r>
              <a:rPr lang="ru-RU" altLang="ru-RU" sz="3200" b="1"/>
              <a:t>Чистый экспорт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B17613C6-FC7F-4944-AFE7-F591B7DBF3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2762250"/>
            <a:ext cx="4114800" cy="514350"/>
          </a:xfrm>
          <a:prstGeom prst="rect">
            <a:avLst/>
          </a:prstGeom>
          <a:noFill/>
          <a:ln w="57150" cmpd="thinThick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b="1"/>
              <a:t>ВВП = С+</a:t>
            </a:r>
            <a:r>
              <a:rPr lang="en-US" altLang="ru-RU" b="1"/>
              <a:t>I+G</a:t>
            </a:r>
            <a:r>
              <a:rPr lang="en-US" altLang="ru-RU" b="1">
                <a:solidFill>
                  <a:srgbClr val="FF0000"/>
                </a:solidFill>
              </a:rPr>
              <a:t>+(X-M)</a:t>
            </a:r>
            <a:endParaRPr lang="ru-RU" altLang="ru-RU" b="1"/>
          </a:p>
        </p:txBody>
      </p:sp>
      <p:sp>
        <p:nvSpPr>
          <p:cNvPr id="19460" name="Text Box 7">
            <a:extLst>
              <a:ext uri="{FF2B5EF4-FFF2-40B4-BE49-F238E27FC236}">
                <a16:creationId xmlns:a16="http://schemas.microsoft.com/office/drawing/2014/main" id="{89249749-6659-4E5E-952D-2967CF199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086225"/>
            <a:ext cx="6400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ru-RU" b="1"/>
              <a:t>(X–M)</a:t>
            </a:r>
            <a:r>
              <a:rPr lang="en-US" altLang="ru-RU"/>
              <a:t> или </a:t>
            </a:r>
            <a:r>
              <a:rPr lang="en-US" altLang="ru-RU" b="1"/>
              <a:t>Xn</a:t>
            </a:r>
            <a:r>
              <a:rPr lang="ru-RU" altLang="ru-RU"/>
              <a:t> – </a:t>
            </a:r>
            <a:r>
              <a:rPr lang="ru-RU" altLang="ru-RU" b="1"/>
              <a:t>чистый экспорт</a:t>
            </a:r>
            <a:r>
              <a:rPr lang="ru-RU" altLang="ru-RU"/>
              <a:t> – представляет собой разницу между доходами от экспорта (</a:t>
            </a:r>
            <a:r>
              <a:rPr lang="en-US" altLang="ru-RU"/>
              <a:t>X</a:t>
            </a:r>
            <a:r>
              <a:rPr lang="ru-RU" altLang="ru-RU"/>
              <a:t>) и расходами по импорту </a:t>
            </a:r>
            <a:r>
              <a:rPr lang="en-US" altLang="ru-RU"/>
              <a:t>(M)</a:t>
            </a:r>
            <a:r>
              <a:rPr lang="ru-RU" altLang="ru-RU"/>
              <a:t> и соответствует сальдо торгового баланса.</a:t>
            </a:r>
          </a:p>
        </p:txBody>
      </p:sp>
      <p:sp>
        <p:nvSpPr>
          <p:cNvPr id="19461" name="Text Box 8">
            <a:extLst>
              <a:ext uri="{FF2B5EF4-FFF2-40B4-BE49-F238E27FC236}">
                <a16:creationId xmlns:a16="http://schemas.microsoft.com/office/drawing/2014/main" id="{A0927876-2F40-4893-9A26-07366D2A16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838200"/>
            <a:ext cx="541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Метод измерения ВВП по расходам</a:t>
            </a:r>
          </a:p>
        </p:txBody>
      </p:sp>
    </p:spTree>
  </p:cSld>
  <p:clrMapOvr>
    <a:masterClrMapping/>
  </p:clrMapOvr>
  <p:transition>
    <p:pull dir="r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 descr="Зеленый мрамор">
            <a:extLst>
              <a:ext uri="{FF2B5EF4-FFF2-40B4-BE49-F238E27FC236}">
                <a16:creationId xmlns:a16="http://schemas.microsoft.com/office/drawing/2014/main" id="{A33EE8F6-3ED8-4440-B3F8-DA7C74C9BD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28800" y="228600"/>
            <a:ext cx="5105400" cy="838200"/>
          </a:xfrm>
          <a:extLst>
            <a:ext uri="{909E8E84-426E-40DD-AFC4-6F175D3DCCD1}">
              <a14:hiddenFill xmlns:a14="http://schemas.microsoft.com/office/drawing/2010/main">
                <a:blipFill dpi="0" rotWithShape="0">
                  <a:blip r:embed="rId4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70000"/>
              </a:lnSpc>
            </a:pPr>
            <a:r>
              <a:rPr lang="ru-RU" altLang="ru-RU" sz="3200" b="1">
                <a:solidFill>
                  <a:schemeClr val="tx1"/>
                </a:solidFill>
                <a:latin typeface="Park Avenue" pitchFamily="18" charset="0"/>
              </a:rPr>
              <a:t>Упражнение 1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070CB3DA-5F4B-4673-BC16-AF0A9F7D5B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1905000"/>
            <a:ext cx="7162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defTabSz="85725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65175" indent="-285750" defTabSz="8572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84275" indent="-228600" defTabSz="85725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3375" indent="-228600" defTabSz="8572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85725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857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857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857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8572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5"/>
              </a:rPr>
              <a:t>1. </a:t>
            </a:r>
            <a:r>
              <a:rPr lang="ru-RU" altLang="ru-RU" sz="2000" b="1"/>
              <a:t>Покупка у соседа подержанного автомобиля;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6"/>
              </a:rPr>
              <a:t>2. </a:t>
            </a:r>
            <a:r>
              <a:rPr lang="ru-RU" altLang="ru-RU" sz="2000" b="1"/>
              <a:t>Покупка новых акций у брокера;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7"/>
              </a:rPr>
              <a:t>3. </a:t>
            </a:r>
            <a:r>
              <a:rPr lang="ru-RU" altLang="ru-RU" sz="2000" b="1"/>
              <a:t>Стоимость нового учебника в местном книжном магазине;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8"/>
              </a:rPr>
              <a:t>4</a:t>
            </a:r>
            <a:r>
              <a:rPr lang="ru-RU" altLang="ru-RU" sz="2000" b="1"/>
              <a:t>. Государственные закупки товаров и услуг;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9"/>
              </a:rPr>
              <a:t>5</a:t>
            </a:r>
            <a:r>
              <a:rPr lang="ru-RU" altLang="ru-RU" sz="2000" b="1"/>
              <a:t>. Зарплата и жалование;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10"/>
              </a:rPr>
              <a:t>6</a:t>
            </a:r>
            <a:r>
              <a:rPr lang="ru-RU" altLang="ru-RU" sz="2000" b="1"/>
              <a:t>. Расходы семьи на строительство нового дома;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11"/>
              </a:rPr>
              <a:t>7</a:t>
            </a:r>
            <a:r>
              <a:rPr lang="ru-RU" altLang="ru-RU" sz="2000" b="1"/>
              <a:t>. Покупка у дилера подержанной иномарки;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12"/>
              </a:rPr>
              <a:t>8</a:t>
            </a:r>
            <a:r>
              <a:rPr lang="ru-RU" altLang="ru-RU" sz="2000" b="1"/>
              <a:t>. Расходы портнихи на материал, из которого она сошьет платье для себя;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13"/>
              </a:rPr>
              <a:t>9</a:t>
            </a:r>
            <a:r>
              <a:rPr lang="ru-RU" altLang="ru-RU" sz="2000" b="1"/>
              <a:t>. Расходы портнихи на материал, из которого она сошьет платье для клиентки;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000" b="1">
                <a:hlinkClick r:id="rId14"/>
              </a:rPr>
              <a:t>10</a:t>
            </a:r>
            <a:r>
              <a:rPr lang="ru-RU" altLang="ru-RU" sz="2000" b="1"/>
              <a:t>. Расходы иностранцев на покупку сувениров у местных мастеров.</a:t>
            </a:r>
          </a:p>
        </p:txBody>
      </p:sp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8AA72E64-C5D4-4AD2-ABDB-5A4E8C049019}"/>
              </a:ext>
            </a:extLst>
          </p:cNvPr>
          <p:cNvGraphicFramePr>
            <a:graphicFrameLocks/>
          </p:cNvGraphicFramePr>
          <p:nvPr/>
        </p:nvGraphicFramePr>
        <p:xfrm>
          <a:off x="6629400" y="2209800"/>
          <a:ext cx="2157413" cy="227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Clip" r:id="rId15" imgW="2166845" imgH="2287575" progId="MS_ClipArt_Gallery.2">
                  <p:embed/>
                </p:oleObj>
              </mc:Choice>
              <mc:Fallback>
                <p:oleObj name="Clip" r:id="rId15" imgW="2166845" imgH="2287575" progId="MS_ClipArt_Gallery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209800"/>
                        <a:ext cx="2157413" cy="2278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5" name="Text Box 16">
            <a:extLst>
              <a:ext uri="{FF2B5EF4-FFF2-40B4-BE49-F238E27FC236}">
                <a16:creationId xmlns:a16="http://schemas.microsoft.com/office/drawing/2014/main" id="{34B8C95B-C671-46E0-9BC2-93CC9E98F1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914400"/>
            <a:ext cx="8382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b="1"/>
              <a:t>Что из перечисленного необходимо включить в состав ВВП, рассчитывая его по потоку расходов:</a:t>
            </a:r>
            <a:endParaRPr lang="ru-RU" altLang="ru-RU"/>
          </a:p>
        </p:txBody>
      </p:sp>
      <p:sp>
        <p:nvSpPr>
          <p:cNvPr id="20486" name="Text Box 23">
            <a:extLst>
              <a:ext uri="{FF2B5EF4-FFF2-40B4-BE49-F238E27FC236}">
                <a16:creationId xmlns:a16="http://schemas.microsoft.com/office/drawing/2014/main" id="{1FFF69FC-F52C-425B-95E8-D1C5A7513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308725"/>
            <a:ext cx="8458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 b="1">
                <a:solidFill>
                  <a:srgbClr val="FF3300"/>
                </a:solidFill>
              </a:rPr>
              <a:t>Проверить себя можно, воспользовавшись гиперссылками!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76FBF22-C014-4B06-9C64-3300DB975C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162800" cy="609600"/>
          </a:xfrm>
          <a:noFill/>
        </p:spPr>
        <p:txBody>
          <a:bodyPr/>
          <a:lstStyle/>
          <a:p>
            <a:r>
              <a:rPr lang="ru-RU" altLang="ru-RU"/>
              <a:t>Упражнение 2</a:t>
            </a:r>
          </a:p>
        </p:txBody>
      </p:sp>
      <p:graphicFrame>
        <p:nvGraphicFramePr>
          <p:cNvPr id="22531" name="Object 3">
            <a:extLst>
              <a:ext uri="{FF2B5EF4-FFF2-40B4-BE49-F238E27FC236}">
                <a16:creationId xmlns:a16="http://schemas.microsoft.com/office/drawing/2014/main" id="{FD7DE5D6-C177-423C-BBB4-1BB143CF5885}"/>
              </a:ext>
            </a:extLst>
          </p:cNvPr>
          <p:cNvGraphicFramePr>
            <a:graphicFrameLocks noChangeAspect="1"/>
          </p:cNvGraphicFramePr>
          <p:nvPr>
            <p:ph type="tbl" idx="1"/>
          </p:nvPr>
        </p:nvGraphicFramePr>
        <p:xfrm>
          <a:off x="493713" y="762000"/>
          <a:ext cx="8023225" cy="491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Документ" r:id="rId4" imgW="8569960" imgH="5247640" progId="Word.Document.8">
                  <p:embed/>
                </p:oleObj>
              </mc:Choice>
              <mc:Fallback>
                <p:oleObj name="Документ" r:id="rId4" imgW="8569960" imgH="524764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762000"/>
                        <a:ext cx="8023225" cy="491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Text Box 4">
            <a:extLst>
              <a:ext uri="{FF2B5EF4-FFF2-40B4-BE49-F238E27FC236}">
                <a16:creationId xmlns:a16="http://schemas.microsoft.com/office/drawing/2014/main" id="{3095FB30-53C8-49C8-9305-B714AC403A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715000"/>
            <a:ext cx="7696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По данным таблицы рассчитайте объем ВВП по потоку расходов.</a:t>
            </a:r>
          </a:p>
        </p:txBody>
      </p:sp>
      <p:sp>
        <p:nvSpPr>
          <p:cNvPr id="52230" name="AutoShape 6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A04C2971-935D-4E2A-9D84-580EF1EC60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6248400"/>
            <a:ext cx="2286000" cy="533400"/>
          </a:xfrm>
          <a:prstGeom prst="actionButtonBlank">
            <a:avLst/>
          </a:prstGeom>
          <a:solidFill>
            <a:srgbClr val="ABCD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/>
              <a:t>Проверьте себя!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3DEE4EC0-E1F3-4C06-BE96-7DC234B921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ru-RU" altLang="ru-RU" sz="4000"/>
              <a:t>Мировые показатели</a:t>
            </a:r>
          </a:p>
        </p:txBody>
      </p:sp>
      <p:sp>
        <p:nvSpPr>
          <p:cNvPr id="27651" name="Text Box 3">
            <a:extLst>
              <a:ext uri="{FF2B5EF4-FFF2-40B4-BE49-F238E27FC236}">
                <a16:creationId xmlns:a16="http://schemas.microsoft.com/office/drawing/2014/main" id="{C19B15BB-5A1F-4021-8084-AF8FD7647E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838200"/>
            <a:ext cx="8001000" cy="478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3600" b="1"/>
              <a:t>ВВП (в млрд. </a:t>
            </a:r>
            <a:r>
              <a:rPr lang="en-US" altLang="ru-RU" sz="3600" b="1"/>
              <a:t>$)</a:t>
            </a:r>
            <a:endParaRPr lang="ru-RU" altLang="ru-RU" sz="3200" u="sng"/>
          </a:p>
          <a:p>
            <a:pPr algn="ctr"/>
            <a:r>
              <a:rPr lang="ru-RU" altLang="ru-RU" sz="3200" u="sng"/>
              <a:t>Ведущая десятка</a:t>
            </a:r>
            <a:r>
              <a:rPr lang="ru-RU" altLang="ru-RU" sz="3200"/>
              <a:t> (1995 г.):</a:t>
            </a:r>
          </a:p>
          <a:p>
            <a:r>
              <a:rPr lang="ru-RU" altLang="ru-RU" sz="2000"/>
              <a:t>США - 6952 (доля в мировом ВВП - около 1\4)</a:t>
            </a:r>
          </a:p>
          <a:p>
            <a:r>
              <a:rPr lang="ru-RU" altLang="ru-RU" sz="2000"/>
              <a:t>Япония - 5108,5 (около 18%)</a:t>
            </a:r>
          </a:p>
          <a:p>
            <a:r>
              <a:rPr lang="ru-RU" altLang="ru-RU" sz="2000"/>
              <a:t>Германия - 2415,8</a:t>
            </a:r>
          </a:p>
          <a:p>
            <a:r>
              <a:rPr lang="ru-RU" altLang="ru-RU" sz="2000"/>
              <a:t>Франция -1536,1</a:t>
            </a:r>
          </a:p>
          <a:p>
            <a:r>
              <a:rPr lang="ru-RU" altLang="ru-RU" sz="2000"/>
              <a:t>Великобритания - 1105,8</a:t>
            </a:r>
          </a:p>
          <a:p>
            <a:r>
              <a:rPr lang="ru-RU" altLang="ru-RU" sz="2000"/>
              <a:t>Италия - 1086,9</a:t>
            </a:r>
          </a:p>
          <a:p>
            <a:r>
              <a:rPr lang="ru-RU" altLang="ru-RU" sz="2000" b="1"/>
              <a:t>(На долю ведущей шестерки приходится около 61,4 % всей мировой экономики</a:t>
            </a:r>
            <a:r>
              <a:rPr lang="ru-RU" altLang="ru-RU" sz="2000"/>
              <a:t>!)</a:t>
            </a:r>
          </a:p>
          <a:p>
            <a:r>
              <a:rPr lang="ru-RU" altLang="ru-RU" sz="2000"/>
              <a:t>Китай - 697,65</a:t>
            </a:r>
          </a:p>
          <a:p>
            <a:r>
              <a:rPr lang="ru-RU" altLang="ru-RU" sz="2000"/>
              <a:t>Бразилия - 688.08</a:t>
            </a:r>
          </a:p>
          <a:p>
            <a:r>
              <a:rPr lang="ru-RU" altLang="ru-RU" sz="2000"/>
              <a:t>Канада - 568, 93 </a:t>
            </a:r>
          </a:p>
          <a:p>
            <a:r>
              <a:rPr lang="ru-RU" altLang="ru-RU" sz="2000"/>
              <a:t>Испания - 558,62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E280E329-F2E9-42AF-B978-E884567E3E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2743200"/>
            <a:ext cx="4724400" cy="565150"/>
          </a:xfrm>
          <a:prstGeom prst="rect">
            <a:avLst/>
          </a:prstGeom>
          <a:noFill/>
          <a:ln w="76200" cmpd="tri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600" b="1"/>
              <a:t>ВВП  мира - 27846,0 млрд </a:t>
            </a:r>
            <a:r>
              <a:rPr lang="en-US" altLang="ru-RU" sz="2600" b="1"/>
              <a:t>$</a:t>
            </a:r>
            <a:endParaRPr lang="ru-RU" altLang="ru-RU" sz="2600" b="1"/>
          </a:p>
        </p:txBody>
      </p:sp>
      <p:sp>
        <p:nvSpPr>
          <p:cNvPr id="27654" name="Text Box 6">
            <a:extLst>
              <a:ext uri="{FF2B5EF4-FFF2-40B4-BE49-F238E27FC236}">
                <a16:creationId xmlns:a16="http://schemas.microsoft.com/office/drawing/2014/main" id="{9C8FF3BD-899C-4AF4-8D57-B1EA4981F5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4267200"/>
            <a:ext cx="2895600" cy="1428750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2000" b="1"/>
              <a:t>Южная Корея - 455,48</a:t>
            </a:r>
          </a:p>
          <a:p>
            <a:pPr algn="ctr"/>
            <a:r>
              <a:rPr lang="ru-RU" altLang="ru-RU" sz="2000" b="1"/>
              <a:t>Нидерланды - 395, 9</a:t>
            </a:r>
          </a:p>
          <a:p>
            <a:pPr algn="ctr"/>
            <a:r>
              <a:rPr lang="ru-RU" altLang="ru-RU" b="1">
                <a:solidFill>
                  <a:srgbClr val="FF0000"/>
                </a:solidFill>
              </a:rPr>
              <a:t>Россия - 346.38</a:t>
            </a:r>
          </a:p>
          <a:p>
            <a:pPr algn="ctr"/>
            <a:r>
              <a:rPr lang="ru-RU" altLang="ru-RU" sz="2000" b="1"/>
              <a:t>Индия - 324,08</a:t>
            </a:r>
          </a:p>
        </p:txBody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B831CF53-C36A-4AAC-81D4-FE2DE19BE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6084888"/>
            <a:ext cx="3100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000"/>
              <a:t>Данные Всемирного Банка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6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autoUpdateAnimBg="0"/>
      <p:bldP spid="27653" grpId="0" animBg="1" autoUpdateAnimBg="0"/>
      <p:bldP spid="27654" grpId="0" animBg="1" autoUpdateAnimBg="0"/>
      <p:bldP spid="27655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D88F4AA2-C52F-4BE0-80C2-BAC46D3B1D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ru-RU" altLang="ru-RU" sz="2800">
                <a:solidFill>
                  <a:schemeClr val="tx1"/>
                </a:solidFill>
              </a:rPr>
              <a:t>Душевой доход или ВВП на душу населения (по ППС валют) в 1995 г. (в $ США)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109C38A4-46C9-4875-99FC-7E79BBDD7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633538"/>
            <a:ext cx="8534400" cy="3776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200"/>
              <a:t>Люксембург (37900) </a:t>
            </a:r>
          </a:p>
          <a:p>
            <a:r>
              <a:rPr lang="ru-RU" altLang="ru-RU" sz="2200"/>
              <a:t>США (26980)</a:t>
            </a:r>
          </a:p>
          <a:p>
            <a:r>
              <a:rPr lang="ru-RU" altLang="ru-RU" sz="2200"/>
              <a:t>Швейцария (25860) </a:t>
            </a:r>
          </a:p>
          <a:p>
            <a:r>
              <a:rPr lang="ru-RU" altLang="ru-RU" sz="2200"/>
              <a:t>Кувейт (23790)</a:t>
            </a:r>
          </a:p>
          <a:p>
            <a:r>
              <a:rPr lang="ru-RU" altLang="ru-RU" sz="2200"/>
              <a:t>Сянган (22950)</a:t>
            </a:r>
          </a:p>
          <a:p>
            <a:r>
              <a:rPr lang="ru-RU" altLang="ru-RU" sz="2200"/>
              <a:t>Сингапур (22770)</a:t>
            </a:r>
          </a:p>
          <a:p>
            <a:r>
              <a:rPr lang="ru-RU" altLang="ru-RU" sz="2200"/>
              <a:t>Япония (22110)</a:t>
            </a:r>
          </a:p>
          <a:p>
            <a:r>
              <a:rPr lang="ru-RU" altLang="ru-RU" sz="2200"/>
              <a:t>Далее идут: Канада; Бельгия;</a:t>
            </a:r>
          </a:p>
          <a:p>
            <a:r>
              <a:rPr lang="ru-RU" altLang="ru-RU" sz="2200"/>
              <a:t>Австралия; Австрия; Дания.</a:t>
            </a:r>
          </a:p>
          <a:p>
            <a:r>
              <a:rPr lang="ru-RU" altLang="ru-RU" sz="2200"/>
              <a:t>Иногда в группу лидеров включают карликовые государства Лихтенштейн и Науру.</a:t>
            </a:r>
          </a:p>
        </p:txBody>
      </p:sp>
      <p:sp>
        <p:nvSpPr>
          <p:cNvPr id="41990" name="Text Box 6">
            <a:extLst>
              <a:ext uri="{FF2B5EF4-FFF2-40B4-BE49-F238E27FC236}">
                <a16:creationId xmlns:a16="http://schemas.microsoft.com/office/drawing/2014/main" id="{6041AF3B-7F39-435C-BC06-B2BB5054EA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1771650"/>
            <a:ext cx="3962400" cy="272415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2800"/>
              <a:t>СА(8820)</a:t>
            </a:r>
          </a:p>
          <a:p>
            <a:pPr algn="ctr"/>
            <a:r>
              <a:rPr lang="ru-RU" altLang="ru-RU" sz="2800"/>
              <a:t>Мексика (6400)</a:t>
            </a:r>
          </a:p>
          <a:p>
            <a:pPr algn="ctr"/>
            <a:r>
              <a:rPr lang="ru-RU" altLang="ru-RU" sz="2800"/>
              <a:t>Иран (5470)</a:t>
            </a:r>
          </a:p>
          <a:p>
            <a:pPr algn="ctr"/>
            <a:r>
              <a:rPr lang="ru-RU" altLang="ru-RU" sz="3200" b="1">
                <a:solidFill>
                  <a:srgbClr val="FF0000"/>
                </a:solidFill>
              </a:rPr>
              <a:t>Россия (4480)</a:t>
            </a:r>
          </a:p>
          <a:p>
            <a:pPr algn="ctr"/>
            <a:r>
              <a:rPr lang="ru-RU" altLang="ru-RU" sz="2800"/>
              <a:t>Иордания (4060)</a:t>
            </a:r>
          </a:p>
          <a:p>
            <a:pPr algn="ctr"/>
            <a:r>
              <a:rPr lang="ru-RU" altLang="ru-RU" sz="2800"/>
              <a:t>Китай (2920)</a:t>
            </a:r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D91C7E05-1B75-423D-8DC7-A1569E868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537200"/>
            <a:ext cx="762000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altLang="ru-RU" sz="3200" b="1"/>
              <a:t>Среднемировой показатель - 4880 </a:t>
            </a:r>
            <a:r>
              <a:rPr lang="en-US" altLang="ru-RU" sz="3200" b="1"/>
              <a:t>$</a:t>
            </a:r>
            <a:endParaRPr lang="ru-RU" altLang="ru-RU" sz="4400" b="1"/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F1206525-B6CC-4DA0-9218-BD0F17B8E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6221413"/>
            <a:ext cx="31003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000"/>
              <a:t>Данные Всемирного Банка</a:t>
            </a:r>
            <a:endParaRPr lang="ru-RU" altLang="ru-RU" sz="1800"/>
          </a:p>
        </p:txBody>
      </p:sp>
      <p:sp>
        <p:nvSpPr>
          <p:cNvPr id="26631" name="Text Box 9">
            <a:extLst>
              <a:ext uri="{FF2B5EF4-FFF2-40B4-BE49-F238E27FC236}">
                <a16:creationId xmlns:a16="http://schemas.microsoft.com/office/drawing/2014/main" id="{B86C4D16-55B1-4E6A-A864-8865F53C6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1219200"/>
            <a:ext cx="5410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2000"/>
              <a:t>(ППС - паритет покупательной способности)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9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9" grpId="0" autoUpdateAnimBg="0"/>
      <p:bldP spid="41990" grpId="0" animBg="1" autoUpdateAnimBg="0"/>
      <p:bldP spid="41991" grpId="0" autoUpdateAnimBg="0"/>
      <p:bldP spid="41992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38D38907-D231-4C5E-9109-6D80782156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457200"/>
          </a:xfrm>
        </p:spPr>
        <p:txBody>
          <a:bodyPr/>
          <a:lstStyle/>
          <a:p>
            <a:r>
              <a:rPr lang="ru-RU" altLang="ru-RU"/>
              <a:t>Некоторые показатели</a:t>
            </a:r>
          </a:p>
        </p:txBody>
      </p:sp>
      <p:graphicFrame>
        <p:nvGraphicFramePr>
          <p:cNvPr id="28675" name="Object 3">
            <a:extLst>
              <a:ext uri="{FF2B5EF4-FFF2-40B4-BE49-F238E27FC236}">
                <a16:creationId xmlns:a16="http://schemas.microsoft.com/office/drawing/2014/main" id="{2921C2F6-3254-4198-B471-04ACDDCBFFEA}"/>
              </a:ext>
            </a:extLst>
          </p:cNvPr>
          <p:cNvGraphicFramePr>
            <a:graphicFrameLocks noChangeAspect="1"/>
          </p:cNvGraphicFramePr>
          <p:nvPr>
            <p:ph type="tbl" idx="1"/>
          </p:nvPr>
        </p:nvGraphicFramePr>
        <p:xfrm>
          <a:off x="476250" y="1371600"/>
          <a:ext cx="7961313" cy="462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7" name="Документ" r:id="rId4" imgW="7960360" imgH="4627880" progId="Word.Document.8">
                  <p:embed/>
                </p:oleObj>
              </mc:Choice>
              <mc:Fallback>
                <p:oleObj name="Документ" r:id="rId4" imgW="7960360" imgH="462788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371600"/>
                        <a:ext cx="7961313" cy="462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Rectangle 5">
            <a:extLst>
              <a:ext uri="{FF2B5EF4-FFF2-40B4-BE49-F238E27FC236}">
                <a16:creationId xmlns:a16="http://schemas.microsoft.com/office/drawing/2014/main" id="{6D6330CA-5C0E-4DD6-93AB-949FAB5F5D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6248400"/>
            <a:ext cx="7780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1800"/>
              <a:t>Из книги И.А.Родионовой  “Эк. геогр.. отдельных заруб. стран” стр.. 106-111.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E95169E-B097-4B0E-9E0E-85FB7F86181C}"/>
              </a:ext>
            </a:extLst>
          </p:cNvPr>
          <p:cNvSpPr txBox="1"/>
          <p:nvPr/>
        </p:nvSpPr>
        <p:spPr>
          <a:xfrm>
            <a:off x="1331640" y="1340768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Изучить лекцию. </a:t>
            </a:r>
            <a:r>
              <a:rPr lang="ru-RU" sz="3600" dirty="0">
                <a:solidFill>
                  <a:srgbClr val="FF0000"/>
                </a:solidFill>
              </a:rPr>
              <a:t>Внимание!</a:t>
            </a:r>
            <a:r>
              <a:rPr lang="ru-RU" sz="3600" dirty="0"/>
              <a:t> Лекция содержит тренировочные упражнения для самопроверки, при технической возможности рекомендую их выполнить.</a:t>
            </a:r>
          </a:p>
          <a:p>
            <a:r>
              <a:rPr lang="ru-RU" sz="3600" dirty="0">
                <a:solidFill>
                  <a:srgbClr val="FF0000"/>
                </a:solidFill>
              </a:rPr>
              <a:t>Сделать конспект, схему и 3 вопроса в тетради.</a:t>
            </a:r>
          </a:p>
        </p:txBody>
      </p:sp>
    </p:spTree>
    <p:extLst>
      <p:ext uri="{BB962C8B-B14F-4D97-AF65-F5344CB8AC3E}">
        <p14:creationId xmlns:p14="http://schemas.microsoft.com/office/powerpoint/2010/main" val="2366744764"/>
      </p:ext>
    </p:extLst>
  </p:cSld>
  <p:clrMapOvr>
    <a:masterClrMapping/>
  </p:clrMapOvr>
  <p:transition>
    <p:pull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F77920CD-9DDB-4703-989B-5ACE0BA723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ru-RU" altLang="ru-RU" sz="2400" b="1">
                <a:solidFill>
                  <a:schemeClr val="tx1"/>
                </a:solidFill>
              </a:rPr>
              <a:t>ВВП на душу населения </a:t>
            </a:r>
            <a:br>
              <a:rPr lang="ru-RU" altLang="ru-RU" sz="2400" b="1">
                <a:solidFill>
                  <a:schemeClr val="tx1"/>
                </a:solidFill>
              </a:rPr>
            </a:br>
            <a:r>
              <a:rPr lang="ru-RU" altLang="ru-RU" sz="2400" b="1">
                <a:solidFill>
                  <a:schemeClr val="tx1"/>
                </a:solidFill>
              </a:rPr>
              <a:t>(в ценах по ППС валют 1993 г.), в тыс. $ США 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5DB14B05-C229-4DD1-BE5E-50D27EA82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3622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ru-RU" altLang="ru-RU"/>
          </a:p>
        </p:txBody>
      </p:sp>
      <p:graphicFrame>
        <p:nvGraphicFramePr>
          <p:cNvPr id="30724" name="Object 7">
            <a:extLst>
              <a:ext uri="{FF2B5EF4-FFF2-40B4-BE49-F238E27FC236}">
                <a16:creationId xmlns:a16="http://schemas.microsoft.com/office/drawing/2014/main" id="{10EC8950-7385-4624-A89A-7CB6472C3B59}"/>
              </a:ext>
            </a:extLst>
          </p:cNvPr>
          <p:cNvGraphicFramePr>
            <a:graphicFrameLocks noChangeAspect="1"/>
          </p:cNvGraphicFramePr>
          <p:nvPr>
            <p:ph type="tbl" idx="1"/>
          </p:nvPr>
        </p:nvGraphicFramePr>
        <p:xfrm>
          <a:off x="692150" y="1676400"/>
          <a:ext cx="8399463" cy="484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6" name="Документ" r:id="rId4" imgW="7940040" imgH="4587240" progId="Word.Document.8">
                  <p:embed/>
                </p:oleObj>
              </mc:Choice>
              <mc:Fallback>
                <p:oleObj name="Документ" r:id="rId4" imgW="7940040" imgH="4587240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1676400"/>
                        <a:ext cx="8399463" cy="484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Rectangle 10">
            <a:extLst>
              <a:ext uri="{FF2B5EF4-FFF2-40B4-BE49-F238E27FC236}">
                <a16:creationId xmlns:a16="http://schemas.microsoft.com/office/drawing/2014/main" id="{3F993B2A-F08A-4B98-9FB6-21AB8F5BB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6324600"/>
            <a:ext cx="678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ru-RU" altLang="ru-RU" sz="2000"/>
              <a:t>(Журнал «География в школе» №7,97 стр.. 7)</a:t>
            </a:r>
          </a:p>
        </p:txBody>
      </p:sp>
    </p:spTree>
  </p:cSld>
  <p:clrMapOvr>
    <a:masterClrMapping/>
  </p:clrMapOvr>
  <p:transition>
    <p:pull dir="r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00A94F44-2F78-4F12-9387-BFFF6C44010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D9773352-F0F5-43F0-9E03-C372C6C9BF4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858000" cy="4419600"/>
          </a:xfrm>
        </p:spPr>
        <p:txBody>
          <a:bodyPr/>
          <a:lstStyle/>
          <a:p>
            <a:r>
              <a:rPr lang="ru-RU" altLang="ru-RU" b="1" i="1"/>
              <a:t>Покупка у соседа подержанного автомобиля.</a:t>
            </a:r>
            <a:endParaRPr lang="ru-RU" altLang="ru-RU" b="1"/>
          </a:p>
          <a:p>
            <a:pPr algn="just"/>
            <a:endParaRPr lang="ru-RU" altLang="ru-RU" b="1"/>
          </a:p>
          <a:p>
            <a:pPr algn="just"/>
            <a:r>
              <a:rPr lang="ru-RU" altLang="ru-RU" b="1"/>
              <a:t>Эта сделка не учитывается при определении ВВП, так как этот автомобиль был произведен и куплен в некий прошлый период (так называемые «затраты прошлого периода»). В процессе подобных сделок просто происходит передача прав собственности от одного потребителя другому.</a:t>
            </a:r>
            <a:r>
              <a:rPr lang="ru-RU" altLang="ru-RU" b="1">
                <a:latin typeface="Courier New" panose="02070309020205020404" pitchFamily="49" charset="0"/>
              </a:rPr>
              <a:t> </a:t>
            </a:r>
          </a:p>
        </p:txBody>
      </p:sp>
      <p:sp>
        <p:nvSpPr>
          <p:cNvPr id="3277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3C76961-11EB-42D4-A110-3B644FA66A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62484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5B9479CD-222F-45B2-AECA-D3D1405E05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762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A80D9F6-F1A0-44BB-8934-73DE6EC07E6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219200"/>
            <a:ext cx="6477000" cy="4267200"/>
          </a:xfrm>
        </p:spPr>
        <p:txBody>
          <a:bodyPr/>
          <a:lstStyle/>
          <a:p>
            <a:r>
              <a:rPr lang="ru-RU" altLang="ru-RU" b="1" i="1"/>
              <a:t>Покупка новых акций у брокера.</a:t>
            </a:r>
            <a:endParaRPr lang="ru-RU" altLang="ru-RU" b="1"/>
          </a:p>
          <a:p>
            <a:pPr algn="just"/>
            <a:r>
              <a:rPr lang="ru-RU" altLang="ru-RU" b="1"/>
              <a:t> </a:t>
            </a:r>
          </a:p>
          <a:p>
            <a:pPr algn="just"/>
            <a:r>
              <a:rPr lang="ru-RU" altLang="ru-RU" b="1"/>
              <a:t>Чисто финансовые сделки (покупка акций, облигаций, предоставление кредитов и т.п.) не учитываются при подсчете ВВП, так как за ними не стоит производство новых благ (товаров и услуг).</a:t>
            </a:r>
          </a:p>
          <a:p>
            <a:pPr algn="just"/>
            <a:r>
              <a:rPr lang="en-US" altLang="ru-RU" b="1"/>
              <a:t>P.S.</a:t>
            </a:r>
            <a:r>
              <a:rPr lang="ru-RU" altLang="ru-RU" b="1"/>
              <a:t> Расходы на оплату брокерских услуг будут учтены при подсчете ВВП методом расходов.</a:t>
            </a:r>
            <a:endParaRPr lang="ru-RU" altLang="ru-RU" b="1">
              <a:latin typeface="Courier New" panose="02070309020205020404" pitchFamily="49" charset="0"/>
            </a:endParaRPr>
          </a:p>
        </p:txBody>
      </p:sp>
      <p:sp>
        <p:nvSpPr>
          <p:cNvPr id="33796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8263346-DD56-4A2B-A6D8-EB87731C08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912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0DF5658-A32F-4849-90F6-69424D938AE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872A5AA4-0024-49B6-92CA-83660C3AC937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43200"/>
            <a:ext cx="6477000" cy="2362200"/>
          </a:xfrm>
        </p:spPr>
        <p:txBody>
          <a:bodyPr/>
          <a:lstStyle/>
          <a:p>
            <a:r>
              <a:rPr lang="ru-RU" altLang="ru-RU" b="1" i="1"/>
              <a:t>Стоимость нового учебника в местном книжном магазине.</a:t>
            </a:r>
            <a:endParaRPr lang="ru-RU" altLang="ru-RU" b="1"/>
          </a:p>
          <a:p>
            <a:pPr algn="just"/>
            <a:r>
              <a:rPr lang="ru-RU" altLang="ru-RU" b="1"/>
              <a:t> </a:t>
            </a:r>
          </a:p>
          <a:p>
            <a:pPr algn="just"/>
            <a:r>
              <a:rPr lang="ru-RU" altLang="ru-RU" b="1"/>
              <a:t>Будет учитываться при подсчете ВВП методом расходов как инвестиции (</a:t>
            </a:r>
            <a:r>
              <a:rPr lang="en-US" altLang="ru-RU" b="1"/>
              <a:t>I)</a:t>
            </a:r>
            <a:r>
              <a:rPr lang="ru-RU" altLang="ru-RU" b="1"/>
              <a:t> фирм («запасы на складах»).</a:t>
            </a:r>
            <a:endParaRPr lang="ru-RU" altLang="ru-RU" b="1">
              <a:latin typeface="Courier New" panose="02070309020205020404" pitchFamily="49" charset="0"/>
            </a:endParaRPr>
          </a:p>
        </p:txBody>
      </p:sp>
      <p:sp>
        <p:nvSpPr>
          <p:cNvPr id="34820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274C4224-9376-4CA0-AE11-F8A3FDF1FF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912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DD8237FF-0328-42DE-B95C-D7C17C71DA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78D2DA5-6DE1-42A1-B807-1598B9F10E1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77000" cy="2667000"/>
          </a:xfrm>
        </p:spPr>
        <p:txBody>
          <a:bodyPr/>
          <a:lstStyle/>
          <a:p>
            <a:r>
              <a:rPr lang="ru-RU" altLang="ru-RU" b="1" i="1"/>
              <a:t>Государственные закупки товаров и услуг.</a:t>
            </a:r>
            <a:endParaRPr lang="ru-RU" altLang="ru-RU" b="1"/>
          </a:p>
          <a:p>
            <a:pPr algn="just"/>
            <a:r>
              <a:rPr lang="ru-RU" altLang="ru-RU" b="1"/>
              <a:t> </a:t>
            </a:r>
          </a:p>
          <a:p>
            <a:pPr algn="just"/>
            <a:r>
              <a:rPr lang="ru-RU" altLang="ru-RU" b="1"/>
              <a:t>Будет учитываться при подсчете ВВП методом расходов как «государственные закупки товаров и услуг» (</a:t>
            </a:r>
            <a:r>
              <a:rPr lang="en-US" altLang="ru-RU" b="1"/>
              <a:t>G</a:t>
            </a:r>
            <a:r>
              <a:rPr lang="ru-RU" altLang="ru-RU" b="1"/>
              <a:t>).</a:t>
            </a:r>
            <a:endParaRPr lang="ru-RU" altLang="ru-RU" b="1">
              <a:latin typeface="Courier New" panose="02070309020205020404" pitchFamily="49" charset="0"/>
            </a:endParaRPr>
          </a:p>
        </p:txBody>
      </p:sp>
      <p:sp>
        <p:nvSpPr>
          <p:cNvPr id="35844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8911604-D09C-49B2-975B-054CB8DDFB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912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F6373C44-C127-40C4-B8AD-3873B038093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C9239CB-C33B-46D9-9015-9FCC50D9170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77000" cy="2667000"/>
          </a:xfrm>
        </p:spPr>
        <p:txBody>
          <a:bodyPr/>
          <a:lstStyle/>
          <a:p>
            <a:r>
              <a:rPr lang="ru-RU" altLang="ru-RU" b="1" i="1"/>
              <a:t>Зарплата и жалование.</a:t>
            </a:r>
            <a:endParaRPr lang="ru-RU" altLang="ru-RU" b="1"/>
          </a:p>
          <a:p>
            <a:pPr algn="just"/>
            <a:r>
              <a:rPr lang="ru-RU" altLang="ru-RU" b="1"/>
              <a:t> </a:t>
            </a:r>
          </a:p>
          <a:p>
            <a:pPr algn="just"/>
            <a:r>
              <a:rPr lang="ru-RU" altLang="ru-RU" b="1"/>
              <a:t>Не будет учитываться при подсчете ВВП методом расходов как зарплата и жалование – доходы, а не расходы.</a:t>
            </a:r>
            <a:endParaRPr lang="ru-RU" altLang="ru-RU" b="1">
              <a:latin typeface="Courier New" panose="02070309020205020404" pitchFamily="49" charset="0"/>
            </a:endParaRPr>
          </a:p>
        </p:txBody>
      </p:sp>
      <p:sp>
        <p:nvSpPr>
          <p:cNvPr id="36868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BCA8113D-8151-4B56-8F95-A816D15585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912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DFE1A33A-1488-48F7-B9C3-67B55164E3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249A6496-B0E4-492E-B254-FEE2657630C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77000" cy="2667000"/>
          </a:xfrm>
        </p:spPr>
        <p:txBody>
          <a:bodyPr/>
          <a:lstStyle/>
          <a:p>
            <a:r>
              <a:rPr lang="ru-RU" altLang="ru-RU" b="1" i="1"/>
              <a:t>Расходы семьи на строительство нового дома.</a:t>
            </a:r>
            <a:endParaRPr lang="ru-RU" altLang="ru-RU" b="1"/>
          </a:p>
          <a:p>
            <a:pPr algn="just"/>
            <a:r>
              <a:rPr lang="ru-RU" altLang="ru-RU" b="1"/>
              <a:t> </a:t>
            </a:r>
          </a:p>
          <a:p>
            <a:pPr algn="just"/>
            <a:r>
              <a:rPr lang="ru-RU" altLang="ru-RU" b="1"/>
              <a:t>Будет учитываться при подсчете ВВП методом расходов как инвестиции фирм.</a:t>
            </a:r>
            <a:endParaRPr lang="ru-RU" altLang="ru-RU" b="1">
              <a:latin typeface="Courier New" panose="02070309020205020404" pitchFamily="49" charset="0"/>
            </a:endParaRPr>
          </a:p>
        </p:txBody>
      </p:sp>
      <p:sp>
        <p:nvSpPr>
          <p:cNvPr id="37892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E69E3EA2-F303-4044-A8FB-574DD141A8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912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B00F657C-1525-433B-B7F5-AF5633FACBC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1BC49DEE-FFF4-484B-9E6B-8ADBD5FBE4C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77000" cy="2667000"/>
          </a:xfrm>
        </p:spPr>
        <p:txBody>
          <a:bodyPr/>
          <a:lstStyle/>
          <a:p>
            <a:r>
              <a:rPr lang="ru-RU" altLang="ru-RU" b="1" i="1"/>
              <a:t>Покупка у дилера подержанной иномарки.</a:t>
            </a:r>
            <a:endParaRPr lang="ru-RU" altLang="ru-RU" b="1"/>
          </a:p>
          <a:p>
            <a:pPr algn="just"/>
            <a:r>
              <a:rPr lang="ru-RU" altLang="ru-RU" b="1"/>
              <a:t> </a:t>
            </a:r>
          </a:p>
          <a:p>
            <a:pPr algn="just"/>
            <a:r>
              <a:rPr lang="ru-RU" altLang="ru-RU" b="1"/>
              <a:t>Будет учитываться при подсчете ВВП методом расходов как импорт, несмотря на то, что автомобиль подержанный.</a:t>
            </a:r>
            <a:endParaRPr lang="ru-RU" altLang="ru-RU" b="1">
              <a:latin typeface="Courier New" panose="02070309020205020404" pitchFamily="49" charset="0"/>
            </a:endParaRPr>
          </a:p>
        </p:txBody>
      </p:sp>
      <p:sp>
        <p:nvSpPr>
          <p:cNvPr id="38916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77993B8F-D679-4746-AF05-936F2A2EB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912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1B68D2B3-6773-4689-989D-7A4A76411BD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D44BD3B-BDD3-405B-BEC9-D65C138AC40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066800" y="2057400"/>
            <a:ext cx="7086600" cy="2819400"/>
          </a:xfrm>
        </p:spPr>
        <p:txBody>
          <a:bodyPr/>
          <a:lstStyle/>
          <a:p>
            <a:r>
              <a:rPr lang="ru-RU" altLang="ru-RU" b="1" i="1"/>
              <a:t>Расходы портнихи на материал, из которого она сошьет платье для себя.</a:t>
            </a:r>
            <a:endParaRPr lang="ru-RU" altLang="ru-RU" b="1"/>
          </a:p>
          <a:p>
            <a:pPr algn="just"/>
            <a:r>
              <a:rPr lang="ru-RU" altLang="ru-RU" b="1"/>
              <a:t> </a:t>
            </a:r>
          </a:p>
          <a:p>
            <a:pPr algn="just"/>
            <a:r>
              <a:rPr lang="ru-RU" altLang="ru-RU" b="1"/>
              <a:t>Будет учитываться при подсчете ВВП методом расходов как потребительские расходы, так как купленный материал является конечным продуктом.</a:t>
            </a:r>
            <a:endParaRPr lang="ru-RU" altLang="ru-RU" b="1">
              <a:latin typeface="Courier New" panose="02070309020205020404" pitchFamily="49" charset="0"/>
            </a:endParaRPr>
          </a:p>
        </p:txBody>
      </p:sp>
      <p:sp>
        <p:nvSpPr>
          <p:cNvPr id="39940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3093743D-33FF-40C7-A7DA-1567B726FC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912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FF1EC81B-72A3-4F17-8010-5E80C12E095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562FC57-BBFC-47A5-934A-031539D742F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76400"/>
            <a:ext cx="6477000" cy="3733800"/>
          </a:xfrm>
        </p:spPr>
        <p:txBody>
          <a:bodyPr/>
          <a:lstStyle/>
          <a:p>
            <a:r>
              <a:rPr lang="ru-RU" altLang="ru-RU" b="1" i="1"/>
              <a:t>Расходы портнихи на материал, из которого она сошьет платье для клиентки.</a:t>
            </a:r>
            <a:endParaRPr lang="ru-RU" altLang="ru-RU" b="1"/>
          </a:p>
          <a:p>
            <a:pPr algn="just"/>
            <a:r>
              <a:rPr lang="ru-RU" altLang="ru-RU" b="1"/>
              <a:t> </a:t>
            </a:r>
          </a:p>
          <a:p>
            <a:pPr algn="just"/>
            <a:r>
              <a:rPr lang="ru-RU" altLang="ru-RU" b="1"/>
              <a:t>Не будет учитываться при подсчете ВВП методом расходов так как купленный материал не является конечным продуктом. Конечным продуктом будет являться готовое платье клиентки.</a:t>
            </a:r>
            <a:endParaRPr lang="ru-RU" altLang="ru-RU" b="1">
              <a:latin typeface="Courier New" panose="02070309020205020404" pitchFamily="49" charset="0"/>
            </a:endParaRPr>
          </a:p>
        </p:txBody>
      </p:sp>
      <p:sp>
        <p:nvSpPr>
          <p:cNvPr id="40964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D00CCB76-B926-4920-885C-4A35B38FF6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912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B8C0917-2C02-4A66-A0A1-F85F9D6072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01000" cy="1143000"/>
          </a:xfrm>
        </p:spPr>
        <p:txBody>
          <a:bodyPr/>
          <a:lstStyle/>
          <a:p>
            <a:r>
              <a:rPr lang="ru-RU" altLang="ru-RU">
                <a:solidFill>
                  <a:schemeClr val="tx1"/>
                </a:solidFill>
              </a:rPr>
              <a:t>Субъекты рыночной экономики</a:t>
            </a:r>
          </a:p>
        </p:txBody>
      </p:sp>
      <p:grpSp>
        <p:nvGrpSpPr>
          <p:cNvPr id="4099" name="Group 3">
            <a:extLst>
              <a:ext uri="{FF2B5EF4-FFF2-40B4-BE49-F238E27FC236}">
                <a16:creationId xmlns:a16="http://schemas.microsoft.com/office/drawing/2014/main" id="{B580520F-5765-4BA6-A4A3-C507E45C682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028700"/>
            <a:ext cx="2590800" cy="4787900"/>
            <a:chOff x="240" y="648"/>
            <a:chExt cx="1632" cy="3016"/>
          </a:xfrm>
        </p:grpSpPr>
        <p:grpSp>
          <p:nvGrpSpPr>
            <p:cNvPr id="4140" name="Group 4">
              <a:extLst>
                <a:ext uri="{FF2B5EF4-FFF2-40B4-BE49-F238E27FC236}">
                  <a16:creationId xmlns:a16="http://schemas.microsoft.com/office/drawing/2014/main" id="{2CB0C39C-236E-4CE8-A0B6-CFBDC96004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40" y="1344"/>
              <a:ext cx="1632" cy="2320"/>
              <a:chOff x="192" y="1344"/>
              <a:chExt cx="1632" cy="2320"/>
            </a:xfrm>
          </p:grpSpPr>
          <p:sp>
            <p:nvSpPr>
              <p:cNvPr id="4142" name="Text Box 5">
                <a:extLst>
                  <a:ext uri="{FF2B5EF4-FFF2-40B4-BE49-F238E27FC236}">
                    <a16:creationId xmlns:a16="http://schemas.microsoft.com/office/drawing/2014/main" id="{563A0259-6619-4761-A6E4-616D2FAD1E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" y="2640"/>
                <a:ext cx="1584" cy="102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2000" b="1"/>
                  <a:t>Домашнее хозяйство</a:t>
                </a:r>
                <a:r>
                  <a:rPr lang="ru-RU" altLang="ru-RU" sz="2000"/>
                  <a:t> - собственники экономических ресурсов</a:t>
                </a:r>
                <a:endParaRPr lang="ru-RU" altLang="ru-RU"/>
              </a:p>
            </p:txBody>
          </p:sp>
          <p:graphicFrame>
            <p:nvGraphicFramePr>
              <p:cNvPr id="4143" name="Object 6">
                <a:extLst>
                  <a:ext uri="{FF2B5EF4-FFF2-40B4-BE49-F238E27FC236}">
                    <a16:creationId xmlns:a16="http://schemas.microsoft.com/office/drawing/2014/main" id="{F6AF77DB-A985-47B1-864A-3072F7BA3033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40" y="1344"/>
              <a:ext cx="1584" cy="99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4" name="Clip" r:id="rId3" imgW="4039263" imgH="2534876" progId="MS_ClipArt_Gallery.2">
                      <p:embed/>
                    </p:oleObj>
                  </mc:Choice>
                  <mc:Fallback>
                    <p:oleObj name="Clip" r:id="rId3" imgW="4039263" imgH="2534876" progId="MS_ClipArt_Gallery.2">
                      <p:embed/>
                      <p:pic>
                        <p:nvPicPr>
                          <p:cNvPr id="0" name="Object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0" y="1344"/>
                            <a:ext cx="1584" cy="99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cxnSp>
          <p:nvCxnSpPr>
            <p:cNvPr id="4141" name="AutoShape 7">
              <a:extLst>
                <a:ext uri="{FF2B5EF4-FFF2-40B4-BE49-F238E27FC236}">
                  <a16:creationId xmlns:a16="http://schemas.microsoft.com/office/drawing/2014/main" id="{6FA5968A-67BD-4B1F-8E5B-5EAC056C99C4}"/>
                </a:ext>
              </a:extLst>
            </p:cNvPr>
            <p:cNvCxnSpPr>
              <a:cxnSpLocks noChangeShapeType="1"/>
              <a:stCxn id="4098" idx="1"/>
              <a:endCxn id="4142" idx="1"/>
            </p:cNvCxnSpPr>
            <p:nvPr/>
          </p:nvCxnSpPr>
          <p:spPr bwMode="auto">
            <a:xfrm rot="10800000" flipV="1">
              <a:off x="240" y="648"/>
              <a:ext cx="48" cy="2484"/>
            </a:xfrm>
            <a:prstGeom prst="bentConnector3">
              <a:avLst>
                <a:gd name="adj1" fmla="val 40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04" name="Group 8">
            <a:extLst>
              <a:ext uri="{FF2B5EF4-FFF2-40B4-BE49-F238E27FC236}">
                <a16:creationId xmlns:a16="http://schemas.microsoft.com/office/drawing/2014/main" id="{278F0069-3F6B-4E41-8F6A-EBB6F21DE88C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1066800"/>
            <a:ext cx="2667000" cy="4235450"/>
            <a:chOff x="3600" y="648"/>
            <a:chExt cx="1920" cy="2684"/>
          </a:xfrm>
        </p:grpSpPr>
        <p:grpSp>
          <p:nvGrpSpPr>
            <p:cNvPr id="4106" name="Group 9">
              <a:extLst>
                <a:ext uri="{FF2B5EF4-FFF2-40B4-BE49-F238E27FC236}">
                  <a16:creationId xmlns:a16="http://schemas.microsoft.com/office/drawing/2014/main" id="{5024F42B-B252-403A-B711-BF769F713D9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600" y="1344"/>
              <a:ext cx="1920" cy="1988"/>
              <a:chOff x="3696" y="1344"/>
              <a:chExt cx="1920" cy="1988"/>
            </a:xfrm>
          </p:grpSpPr>
          <p:sp>
            <p:nvSpPr>
              <p:cNvPr id="4108" name="Text Box 10">
                <a:extLst>
                  <a:ext uri="{FF2B5EF4-FFF2-40B4-BE49-F238E27FC236}">
                    <a16:creationId xmlns:a16="http://schemas.microsoft.com/office/drawing/2014/main" id="{0E214604-56A6-45CC-81BC-0C6F78E0CD3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44" y="2688"/>
                <a:ext cx="1872" cy="644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2000" b="1"/>
                  <a:t>Государство</a:t>
                </a:r>
                <a:r>
                  <a:rPr lang="ru-RU" altLang="ru-RU" sz="2000"/>
                  <a:t> -правительственные учреждения.</a:t>
                </a:r>
              </a:p>
            </p:txBody>
          </p:sp>
          <p:grpSp>
            <p:nvGrpSpPr>
              <p:cNvPr id="4109" name="Group 11">
                <a:extLst>
                  <a:ext uri="{FF2B5EF4-FFF2-40B4-BE49-F238E27FC236}">
                    <a16:creationId xmlns:a16="http://schemas.microsoft.com/office/drawing/2014/main" id="{E080609E-4875-40CE-9E66-3292CFE457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696" y="1344"/>
                <a:ext cx="1920" cy="1060"/>
                <a:chOff x="1968" y="1056"/>
                <a:chExt cx="4502" cy="2212"/>
              </a:xfrm>
            </p:grpSpPr>
            <p:graphicFrame>
              <p:nvGraphicFramePr>
                <p:cNvPr id="4110" name="Object 12">
                  <a:extLst>
                    <a:ext uri="{FF2B5EF4-FFF2-40B4-BE49-F238E27FC236}">
                      <a16:creationId xmlns:a16="http://schemas.microsoft.com/office/drawing/2014/main" id="{0729006C-968F-4543-BB7A-46C7700D99A3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968" y="1440"/>
                <a:ext cx="4502" cy="1427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4145" name="Clip" r:id="rId5" imgW="5910263" imgH="1873250" progId="MS_ClipArt_Gallery.2">
                        <p:embed/>
                      </p:oleObj>
                    </mc:Choice>
                    <mc:Fallback>
                      <p:oleObj name="Clip" r:id="rId5" imgW="5910263" imgH="1873250" progId="MS_ClipArt_Gallery.2">
                        <p:embed/>
                        <p:pic>
                          <p:nvPicPr>
                            <p:cNvPr id="0" name="Object 1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68" y="1440"/>
                              <a:ext cx="4502" cy="1427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pSp>
              <p:nvGrpSpPr>
                <p:cNvPr id="4111" name="Group 13">
                  <a:extLst>
                    <a:ext uri="{FF2B5EF4-FFF2-40B4-BE49-F238E27FC236}">
                      <a16:creationId xmlns:a16="http://schemas.microsoft.com/office/drawing/2014/main" id="{A738A94F-2BDF-485F-A04E-3E6EC096269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3552" y="1056"/>
                  <a:ext cx="2370" cy="2212"/>
                  <a:chOff x="3552" y="1056"/>
                  <a:chExt cx="2370" cy="2212"/>
                </a:xfrm>
              </p:grpSpPr>
              <p:grpSp>
                <p:nvGrpSpPr>
                  <p:cNvPr id="4112" name="Group 14">
                    <a:extLst>
                      <a:ext uri="{FF2B5EF4-FFF2-40B4-BE49-F238E27FC236}">
                        <a16:creationId xmlns:a16="http://schemas.microsoft.com/office/drawing/2014/main" id="{1695597E-81E6-4FE7-9804-DD411058EC35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224" y="1056"/>
                    <a:ext cx="855" cy="828"/>
                    <a:chOff x="4424" y="2688"/>
                    <a:chExt cx="951" cy="876"/>
                  </a:xfrm>
                </p:grpSpPr>
                <p:sp>
                  <p:nvSpPr>
                    <p:cNvPr id="4121" name="Freeform 15">
                      <a:extLst>
                        <a:ext uri="{FF2B5EF4-FFF2-40B4-BE49-F238E27FC236}">
                          <a16:creationId xmlns:a16="http://schemas.microsoft.com/office/drawing/2014/main" id="{24D8EE35-7DE7-460D-B143-F4A06C3A096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432" y="2697"/>
                      <a:ext cx="933" cy="855"/>
                    </a:xfrm>
                    <a:custGeom>
                      <a:avLst/>
                      <a:gdLst>
                        <a:gd name="T0" fmla="*/ 53 w 1866"/>
                        <a:gd name="T1" fmla="*/ 350 h 1710"/>
                        <a:gd name="T2" fmla="*/ 41 w 1866"/>
                        <a:gd name="T3" fmla="*/ 427 h 1710"/>
                        <a:gd name="T4" fmla="*/ 45 w 1866"/>
                        <a:gd name="T5" fmla="*/ 479 h 1710"/>
                        <a:gd name="T6" fmla="*/ 49 w 1866"/>
                        <a:gd name="T7" fmla="*/ 533 h 1710"/>
                        <a:gd name="T8" fmla="*/ 43 w 1866"/>
                        <a:gd name="T9" fmla="*/ 576 h 1710"/>
                        <a:gd name="T10" fmla="*/ 27 w 1866"/>
                        <a:gd name="T11" fmla="*/ 620 h 1710"/>
                        <a:gd name="T12" fmla="*/ 24 w 1866"/>
                        <a:gd name="T13" fmla="*/ 621 h 1710"/>
                        <a:gd name="T14" fmla="*/ 14 w 1866"/>
                        <a:gd name="T15" fmla="*/ 643 h 1710"/>
                        <a:gd name="T16" fmla="*/ 0 w 1866"/>
                        <a:gd name="T17" fmla="*/ 671 h 1710"/>
                        <a:gd name="T18" fmla="*/ 6 w 1866"/>
                        <a:gd name="T19" fmla="*/ 686 h 1710"/>
                        <a:gd name="T20" fmla="*/ 26 w 1866"/>
                        <a:gd name="T21" fmla="*/ 692 h 1710"/>
                        <a:gd name="T22" fmla="*/ 118 w 1866"/>
                        <a:gd name="T23" fmla="*/ 693 h 1710"/>
                        <a:gd name="T24" fmla="*/ 178 w 1866"/>
                        <a:gd name="T25" fmla="*/ 696 h 1710"/>
                        <a:gd name="T26" fmla="*/ 174 w 1866"/>
                        <a:gd name="T27" fmla="*/ 697 h 1710"/>
                        <a:gd name="T28" fmla="*/ 230 w 1866"/>
                        <a:gd name="T29" fmla="*/ 708 h 1710"/>
                        <a:gd name="T30" fmla="*/ 294 w 1866"/>
                        <a:gd name="T31" fmla="*/ 731 h 1710"/>
                        <a:gd name="T32" fmla="*/ 362 w 1866"/>
                        <a:gd name="T33" fmla="*/ 756 h 1710"/>
                        <a:gd name="T34" fmla="*/ 451 w 1866"/>
                        <a:gd name="T35" fmla="*/ 774 h 1710"/>
                        <a:gd name="T36" fmla="*/ 519 w 1866"/>
                        <a:gd name="T37" fmla="*/ 782 h 1710"/>
                        <a:gd name="T38" fmla="*/ 596 w 1866"/>
                        <a:gd name="T39" fmla="*/ 786 h 1710"/>
                        <a:gd name="T40" fmla="*/ 670 w 1866"/>
                        <a:gd name="T41" fmla="*/ 780 h 1710"/>
                        <a:gd name="T42" fmla="*/ 727 w 1866"/>
                        <a:gd name="T43" fmla="*/ 792 h 1710"/>
                        <a:gd name="T44" fmla="*/ 782 w 1866"/>
                        <a:gd name="T45" fmla="*/ 811 h 1710"/>
                        <a:gd name="T46" fmla="*/ 889 w 1866"/>
                        <a:gd name="T47" fmla="*/ 855 h 1710"/>
                        <a:gd name="T48" fmla="*/ 892 w 1866"/>
                        <a:gd name="T49" fmla="*/ 809 h 1710"/>
                        <a:gd name="T50" fmla="*/ 886 w 1866"/>
                        <a:gd name="T51" fmla="*/ 756 h 1710"/>
                        <a:gd name="T52" fmla="*/ 866 w 1866"/>
                        <a:gd name="T53" fmla="*/ 697 h 1710"/>
                        <a:gd name="T54" fmla="*/ 862 w 1866"/>
                        <a:gd name="T55" fmla="*/ 665 h 1710"/>
                        <a:gd name="T56" fmla="*/ 870 w 1866"/>
                        <a:gd name="T57" fmla="*/ 622 h 1710"/>
                        <a:gd name="T58" fmla="*/ 885 w 1866"/>
                        <a:gd name="T59" fmla="*/ 572 h 1710"/>
                        <a:gd name="T60" fmla="*/ 901 w 1866"/>
                        <a:gd name="T61" fmla="*/ 525 h 1710"/>
                        <a:gd name="T62" fmla="*/ 901 w 1866"/>
                        <a:gd name="T63" fmla="*/ 459 h 1710"/>
                        <a:gd name="T64" fmla="*/ 895 w 1866"/>
                        <a:gd name="T65" fmla="*/ 378 h 1710"/>
                        <a:gd name="T66" fmla="*/ 889 w 1866"/>
                        <a:gd name="T67" fmla="*/ 314 h 1710"/>
                        <a:gd name="T68" fmla="*/ 882 w 1866"/>
                        <a:gd name="T69" fmla="*/ 245 h 1710"/>
                        <a:gd name="T70" fmla="*/ 869 w 1866"/>
                        <a:gd name="T71" fmla="*/ 175 h 1710"/>
                        <a:gd name="T72" fmla="*/ 870 w 1866"/>
                        <a:gd name="T73" fmla="*/ 141 h 1710"/>
                        <a:gd name="T74" fmla="*/ 884 w 1866"/>
                        <a:gd name="T75" fmla="*/ 100 h 1710"/>
                        <a:gd name="T76" fmla="*/ 903 w 1866"/>
                        <a:gd name="T77" fmla="*/ 69 h 1710"/>
                        <a:gd name="T78" fmla="*/ 933 w 1866"/>
                        <a:gd name="T79" fmla="*/ 37 h 1710"/>
                        <a:gd name="T80" fmla="*/ 929 w 1866"/>
                        <a:gd name="T81" fmla="*/ 28 h 1710"/>
                        <a:gd name="T82" fmla="*/ 899 w 1866"/>
                        <a:gd name="T83" fmla="*/ 12 h 1710"/>
                        <a:gd name="T84" fmla="*/ 838 w 1866"/>
                        <a:gd name="T85" fmla="*/ 0 h 1710"/>
                        <a:gd name="T86" fmla="*/ 770 w 1866"/>
                        <a:gd name="T87" fmla="*/ 0 h 1710"/>
                        <a:gd name="T88" fmla="*/ 714 w 1866"/>
                        <a:gd name="T89" fmla="*/ 8 h 1710"/>
                        <a:gd name="T90" fmla="*/ 650 w 1866"/>
                        <a:gd name="T91" fmla="*/ 27 h 1710"/>
                        <a:gd name="T92" fmla="*/ 604 w 1866"/>
                        <a:gd name="T93" fmla="*/ 49 h 1710"/>
                        <a:gd name="T94" fmla="*/ 555 w 1866"/>
                        <a:gd name="T95" fmla="*/ 78 h 1710"/>
                        <a:gd name="T96" fmla="*/ 509 w 1866"/>
                        <a:gd name="T97" fmla="*/ 97 h 1710"/>
                        <a:gd name="T98" fmla="*/ 448 w 1866"/>
                        <a:gd name="T99" fmla="*/ 109 h 1710"/>
                        <a:gd name="T100" fmla="*/ 373 w 1866"/>
                        <a:gd name="T101" fmla="*/ 109 h 1710"/>
                        <a:gd name="T102" fmla="*/ 309 w 1866"/>
                        <a:gd name="T103" fmla="*/ 103 h 1710"/>
                        <a:gd name="T104" fmla="*/ 225 w 1866"/>
                        <a:gd name="T105" fmla="*/ 96 h 1710"/>
                        <a:gd name="T106" fmla="*/ 219 w 1866"/>
                        <a:gd name="T107" fmla="*/ 97 h 1710"/>
                        <a:gd name="T108" fmla="*/ 154 w 1866"/>
                        <a:gd name="T109" fmla="*/ 95 h 1710"/>
                        <a:gd name="T110" fmla="*/ 105 w 1866"/>
                        <a:gd name="T111" fmla="*/ 100 h 1710"/>
                        <a:gd name="T112" fmla="*/ 60 w 1866"/>
                        <a:gd name="T113" fmla="*/ 119 h 1710"/>
                        <a:gd name="T114" fmla="*/ 41 w 1866"/>
                        <a:gd name="T115" fmla="*/ 137 h 1710"/>
                        <a:gd name="T116" fmla="*/ 36 w 1866"/>
                        <a:gd name="T117" fmla="*/ 165 h 1710"/>
                        <a:gd name="T118" fmla="*/ 57 w 1866"/>
                        <a:gd name="T119" fmla="*/ 212 h 1710"/>
                        <a:gd name="T120" fmla="*/ 64 w 1866"/>
                        <a:gd name="T121" fmla="*/ 256 h 1710"/>
                        <a:gd name="T122" fmla="*/ 64 w 1866"/>
                        <a:gd name="T123" fmla="*/ 306 h 1710"/>
                        <a:gd name="T124" fmla="*/ 53 w 1866"/>
                        <a:gd name="T125" fmla="*/ 350 h 1710"/>
                        <a:gd name="T126" fmla="*/ 0 60000 65536"/>
                        <a:gd name="T127" fmla="*/ 0 60000 65536"/>
                        <a:gd name="T128" fmla="*/ 0 60000 65536"/>
                        <a:gd name="T129" fmla="*/ 0 60000 65536"/>
                        <a:gd name="T130" fmla="*/ 0 60000 65536"/>
                        <a:gd name="T131" fmla="*/ 0 60000 65536"/>
                        <a:gd name="T132" fmla="*/ 0 60000 65536"/>
                        <a:gd name="T133" fmla="*/ 0 60000 65536"/>
                        <a:gd name="T134" fmla="*/ 0 60000 65536"/>
                        <a:gd name="T135" fmla="*/ 0 60000 65536"/>
                        <a:gd name="T136" fmla="*/ 0 60000 65536"/>
                        <a:gd name="T137" fmla="*/ 0 60000 65536"/>
                        <a:gd name="T138" fmla="*/ 0 60000 65536"/>
                        <a:gd name="T139" fmla="*/ 0 60000 65536"/>
                        <a:gd name="T140" fmla="*/ 0 60000 65536"/>
                        <a:gd name="T141" fmla="*/ 0 60000 65536"/>
                        <a:gd name="T142" fmla="*/ 0 60000 65536"/>
                        <a:gd name="T143" fmla="*/ 0 60000 65536"/>
                        <a:gd name="T144" fmla="*/ 0 60000 65536"/>
                        <a:gd name="T145" fmla="*/ 0 60000 65536"/>
                        <a:gd name="T146" fmla="*/ 0 60000 65536"/>
                        <a:gd name="T147" fmla="*/ 0 60000 65536"/>
                        <a:gd name="T148" fmla="*/ 0 60000 65536"/>
                        <a:gd name="T149" fmla="*/ 0 60000 65536"/>
                        <a:gd name="T150" fmla="*/ 0 60000 65536"/>
                        <a:gd name="T151" fmla="*/ 0 60000 65536"/>
                        <a:gd name="T152" fmla="*/ 0 60000 65536"/>
                        <a:gd name="T153" fmla="*/ 0 60000 65536"/>
                        <a:gd name="T154" fmla="*/ 0 60000 65536"/>
                        <a:gd name="T155" fmla="*/ 0 60000 65536"/>
                        <a:gd name="T156" fmla="*/ 0 60000 65536"/>
                        <a:gd name="T157" fmla="*/ 0 60000 65536"/>
                        <a:gd name="T158" fmla="*/ 0 60000 65536"/>
                        <a:gd name="T159" fmla="*/ 0 60000 65536"/>
                        <a:gd name="T160" fmla="*/ 0 60000 65536"/>
                        <a:gd name="T161" fmla="*/ 0 60000 65536"/>
                        <a:gd name="T162" fmla="*/ 0 60000 65536"/>
                        <a:gd name="T163" fmla="*/ 0 60000 65536"/>
                        <a:gd name="T164" fmla="*/ 0 60000 65536"/>
                        <a:gd name="T165" fmla="*/ 0 60000 65536"/>
                        <a:gd name="T166" fmla="*/ 0 60000 65536"/>
                        <a:gd name="T167" fmla="*/ 0 60000 65536"/>
                        <a:gd name="T168" fmla="*/ 0 60000 65536"/>
                        <a:gd name="T169" fmla="*/ 0 60000 65536"/>
                        <a:gd name="T170" fmla="*/ 0 60000 65536"/>
                        <a:gd name="T171" fmla="*/ 0 60000 65536"/>
                        <a:gd name="T172" fmla="*/ 0 60000 65536"/>
                        <a:gd name="T173" fmla="*/ 0 60000 65536"/>
                        <a:gd name="T174" fmla="*/ 0 60000 65536"/>
                        <a:gd name="T175" fmla="*/ 0 60000 65536"/>
                        <a:gd name="T176" fmla="*/ 0 60000 65536"/>
                        <a:gd name="T177" fmla="*/ 0 60000 65536"/>
                        <a:gd name="T178" fmla="*/ 0 60000 65536"/>
                        <a:gd name="T179" fmla="*/ 0 60000 65536"/>
                        <a:gd name="T180" fmla="*/ 0 60000 65536"/>
                        <a:gd name="T181" fmla="*/ 0 60000 65536"/>
                        <a:gd name="T182" fmla="*/ 0 60000 65536"/>
                        <a:gd name="T183" fmla="*/ 0 60000 65536"/>
                        <a:gd name="T184" fmla="*/ 0 60000 65536"/>
                        <a:gd name="T185" fmla="*/ 0 60000 65536"/>
                        <a:gd name="T186" fmla="*/ 0 60000 65536"/>
                        <a:gd name="T187" fmla="*/ 0 60000 65536"/>
                        <a:gd name="T188" fmla="*/ 0 60000 65536"/>
                      </a:gdLst>
                      <a:ahLst/>
                      <a:cxnLst>
                        <a:cxn ang="T126">
                          <a:pos x="T0" y="T1"/>
                        </a:cxn>
                        <a:cxn ang="T127">
                          <a:pos x="T2" y="T3"/>
                        </a:cxn>
                        <a:cxn ang="T128">
                          <a:pos x="T4" y="T5"/>
                        </a:cxn>
                        <a:cxn ang="T129">
                          <a:pos x="T6" y="T7"/>
                        </a:cxn>
                        <a:cxn ang="T130">
                          <a:pos x="T8" y="T9"/>
                        </a:cxn>
                        <a:cxn ang="T131">
                          <a:pos x="T10" y="T11"/>
                        </a:cxn>
                        <a:cxn ang="T132">
                          <a:pos x="T12" y="T13"/>
                        </a:cxn>
                        <a:cxn ang="T133">
                          <a:pos x="T14" y="T15"/>
                        </a:cxn>
                        <a:cxn ang="T134">
                          <a:pos x="T16" y="T17"/>
                        </a:cxn>
                        <a:cxn ang="T135">
                          <a:pos x="T18" y="T19"/>
                        </a:cxn>
                        <a:cxn ang="T136">
                          <a:pos x="T20" y="T21"/>
                        </a:cxn>
                        <a:cxn ang="T137">
                          <a:pos x="T22" y="T23"/>
                        </a:cxn>
                        <a:cxn ang="T138">
                          <a:pos x="T24" y="T25"/>
                        </a:cxn>
                        <a:cxn ang="T139">
                          <a:pos x="T26" y="T27"/>
                        </a:cxn>
                        <a:cxn ang="T140">
                          <a:pos x="T28" y="T29"/>
                        </a:cxn>
                        <a:cxn ang="T141">
                          <a:pos x="T30" y="T31"/>
                        </a:cxn>
                        <a:cxn ang="T142">
                          <a:pos x="T32" y="T33"/>
                        </a:cxn>
                        <a:cxn ang="T143">
                          <a:pos x="T34" y="T35"/>
                        </a:cxn>
                        <a:cxn ang="T144">
                          <a:pos x="T36" y="T37"/>
                        </a:cxn>
                        <a:cxn ang="T145">
                          <a:pos x="T38" y="T39"/>
                        </a:cxn>
                        <a:cxn ang="T146">
                          <a:pos x="T40" y="T41"/>
                        </a:cxn>
                        <a:cxn ang="T147">
                          <a:pos x="T42" y="T43"/>
                        </a:cxn>
                        <a:cxn ang="T148">
                          <a:pos x="T44" y="T45"/>
                        </a:cxn>
                        <a:cxn ang="T149">
                          <a:pos x="T46" y="T47"/>
                        </a:cxn>
                        <a:cxn ang="T150">
                          <a:pos x="T48" y="T49"/>
                        </a:cxn>
                        <a:cxn ang="T151">
                          <a:pos x="T50" y="T51"/>
                        </a:cxn>
                        <a:cxn ang="T152">
                          <a:pos x="T52" y="T53"/>
                        </a:cxn>
                        <a:cxn ang="T153">
                          <a:pos x="T54" y="T55"/>
                        </a:cxn>
                        <a:cxn ang="T154">
                          <a:pos x="T56" y="T57"/>
                        </a:cxn>
                        <a:cxn ang="T155">
                          <a:pos x="T58" y="T59"/>
                        </a:cxn>
                        <a:cxn ang="T156">
                          <a:pos x="T60" y="T61"/>
                        </a:cxn>
                        <a:cxn ang="T157">
                          <a:pos x="T62" y="T63"/>
                        </a:cxn>
                        <a:cxn ang="T158">
                          <a:pos x="T64" y="T65"/>
                        </a:cxn>
                        <a:cxn ang="T159">
                          <a:pos x="T66" y="T67"/>
                        </a:cxn>
                        <a:cxn ang="T160">
                          <a:pos x="T68" y="T69"/>
                        </a:cxn>
                        <a:cxn ang="T161">
                          <a:pos x="T70" y="T71"/>
                        </a:cxn>
                        <a:cxn ang="T162">
                          <a:pos x="T72" y="T73"/>
                        </a:cxn>
                        <a:cxn ang="T163">
                          <a:pos x="T74" y="T75"/>
                        </a:cxn>
                        <a:cxn ang="T164">
                          <a:pos x="T76" y="T77"/>
                        </a:cxn>
                        <a:cxn ang="T165">
                          <a:pos x="T78" y="T79"/>
                        </a:cxn>
                        <a:cxn ang="T166">
                          <a:pos x="T80" y="T81"/>
                        </a:cxn>
                        <a:cxn ang="T167">
                          <a:pos x="T82" y="T83"/>
                        </a:cxn>
                        <a:cxn ang="T168">
                          <a:pos x="T84" y="T85"/>
                        </a:cxn>
                        <a:cxn ang="T169">
                          <a:pos x="T86" y="T87"/>
                        </a:cxn>
                        <a:cxn ang="T170">
                          <a:pos x="T88" y="T89"/>
                        </a:cxn>
                        <a:cxn ang="T171">
                          <a:pos x="T90" y="T91"/>
                        </a:cxn>
                        <a:cxn ang="T172">
                          <a:pos x="T92" y="T93"/>
                        </a:cxn>
                        <a:cxn ang="T173">
                          <a:pos x="T94" y="T95"/>
                        </a:cxn>
                        <a:cxn ang="T174">
                          <a:pos x="T96" y="T97"/>
                        </a:cxn>
                        <a:cxn ang="T175">
                          <a:pos x="T98" y="T99"/>
                        </a:cxn>
                        <a:cxn ang="T176">
                          <a:pos x="T100" y="T101"/>
                        </a:cxn>
                        <a:cxn ang="T177">
                          <a:pos x="T102" y="T103"/>
                        </a:cxn>
                        <a:cxn ang="T178">
                          <a:pos x="T104" y="T105"/>
                        </a:cxn>
                        <a:cxn ang="T179">
                          <a:pos x="T106" y="T107"/>
                        </a:cxn>
                        <a:cxn ang="T180">
                          <a:pos x="T108" y="T109"/>
                        </a:cxn>
                        <a:cxn ang="T181">
                          <a:pos x="T110" y="T111"/>
                        </a:cxn>
                        <a:cxn ang="T182">
                          <a:pos x="T112" y="T113"/>
                        </a:cxn>
                        <a:cxn ang="T183">
                          <a:pos x="T114" y="T115"/>
                        </a:cxn>
                        <a:cxn ang="T184">
                          <a:pos x="T116" y="T117"/>
                        </a:cxn>
                        <a:cxn ang="T185">
                          <a:pos x="T118" y="T119"/>
                        </a:cxn>
                        <a:cxn ang="T186">
                          <a:pos x="T120" y="T121"/>
                        </a:cxn>
                        <a:cxn ang="T187">
                          <a:pos x="T122" y="T123"/>
                        </a:cxn>
                        <a:cxn ang="T188">
                          <a:pos x="T124" y="T125"/>
                        </a:cxn>
                      </a:cxnLst>
                      <a:rect l="0" t="0" r="r" b="b"/>
                      <a:pathLst>
                        <a:path w="1866" h="1710">
                          <a:moveTo>
                            <a:pt x="106" y="699"/>
                          </a:moveTo>
                          <a:lnTo>
                            <a:pt x="82" y="854"/>
                          </a:lnTo>
                          <a:lnTo>
                            <a:pt x="89" y="958"/>
                          </a:lnTo>
                          <a:lnTo>
                            <a:pt x="97" y="1065"/>
                          </a:lnTo>
                          <a:lnTo>
                            <a:pt x="86" y="1151"/>
                          </a:lnTo>
                          <a:lnTo>
                            <a:pt x="54" y="1239"/>
                          </a:lnTo>
                          <a:lnTo>
                            <a:pt x="47" y="1242"/>
                          </a:lnTo>
                          <a:lnTo>
                            <a:pt x="27" y="1285"/>
                          </a:lnTo>
                          <a:lnTo>
                            <a:pt x="0" y="1342"/>
                          </a:lnTo>
                          <a:lnTo>
                            <a:pt x="11" y="1372"/>
                          </a:lnTo>
                          <a:lnTo>
                            <a:pt x="51" y="1383"/>
                          </a:lnTo>
                          <a:lnTo>
                            <a:pt x="236" y="1386"/>
                          </a:lnTo>
                          <a:lnTo>
                            <a:pt x="356" y="1392"/>
                          </a:lnTo>
                          <a:lnTo>
                            <a:pt x="348" y="1394"/>
                          </a:lnTo>
                          <a:lnTo>
                            <a:pt x="460" y="1416"/>
                          </a:lnTo>
                          <a:lnTo>
                            <a:pt x="588" y="1462"/>
                          </a:lnTo>
                          <a:lnTo>
                            <a:pt x="724" y="1512"/>
                          </a:lnTo>
                          <a:lnTo>
                            <a:pt x="901" y="1547"/>
                          </a:lnTo>
                          <a:lnTo>
                            <a:pt x="1037" y="1563"/>
                          </a:lnTo>
                          <a:lnTo>
                            <a:pt x="1192" y="1571"/>
                          </a:lnTo>
                          <a:lnTo>
                            <a:pt x="1340" y="1560"/>
                          </a:lnTo>
                          <a:lnTo>
                            <a:pt x="1454" y="1583"/>
                          </a:lnTo>
                          <a:lnTo>
                            <a:pt x="1563" y="1621"/>
                          </a:lnTo>
                          <a:lnTo>
                            <a:pt x="1778" y="1710"/>
                          </a:lnTo>
                          <a:lnTo>
                            <a:pt x="1784" y="1618"/>
                          </a:lnTo>
                          <a:lnTo>
                            <a:pt x="1772" y="1512"/>
                          </a:lnTo>
                          <a:lnTo>
                            <a:pt x="1731" y="1394"/>
                          </a:lnTo>
                          <a:lnTo>
                            <a:pt x="1724" y="1329"/>
                          </a:lnTo>
                          <a:lnTo>
                            <a:pt x="1740" y="1244"/>
                          </a:lnTo>
                          <a:lnTo>
                            <a:pt x="1770" y="1144"/>
                          </a:lnTo>
                          <a:lnTo>
                            <a:pt x="1801" y="1050"/>
                          </a:lnTo>
                          <a:lnTo>
                            <a:pt x="1801" y="917"/>
                          </a:lnTo>
                          <a:lnTo>
                            <a:pt x="1789" y="756"/>
                          </a:lnTo>
                          <a:lnTo>
                            <a:pt x="1778" y="627"/>
                          </a:lnTo>
                          <a:lnTo>
                            <a:pt x="1763" y="489"/>
                          </a:lnTo>
                          <a:lnTo>
                            <a:pt x="1737" y="350"/>
                          </a:lnTo>
                          <a:lnTo>
                            <a:pt x="1740" y="282"/>
                          </a:lnTo>
                          <a:lnTo>
                            <a:pt x="1768" y="200"/>
                          </a:lnTo>
                          <a:lnTo>
                            <a:pt x="1805" y="138"/>
                          </a:lnTo>
                          <a:lnTo>
                            <a:pt x="1866" y="74"/>
                          </a:lnTo>
                          <a:lnTo>
                            <a:pt x="1857" y="56"/>
                          </a:lnTo>
                          <a:lnTo>
                            <a:pt x="1798" y="23"/>
                          </a:lnTo>
                          <a:lnTo>
                            <a:pt x="1675" y="0"/>
                          </a:lnTo>
                          <a:lnTo>
                            <a:pt x="1539" y="0"/>
                          </a:lnTo>
                          <a:lnTo>
                            <a:pt x="1427" y="15"/>
                          </a:lnTo>
                          <a:lnTo>
                            <a:pt x="1299" y="53"/>
                          </a:lnTo>
                          <a:lnTo>
                            <a:pt x="1207" y="97"/>
                          </a:lnTo>
                          <a:lnTo>
                            <a:pt x="1109" y="156"/>
                          </a:lnTo>
                          <a:lnTo>
                            <a:pt x="1018" y="194"/>
                          </a:lnTo>
                          <a:lnTo>
                            <a:pt x="895" y="217"/>
                          </a:lnTo>
                          <a:lnTo>
                            <a:pt x="745" y="218"/>
                          </a:lnTo>
                          <a:lnTo>
                            <a:pt x="618" y="206"/>
                          </a:lnTo>
                          <a:lnTo>
                            <a:pt x="450" y="191"/>
                          </a:lnTo>
                          <a:lnTo>
                            <a:pt x="438" y="194"/>
                          </a:lnTo>
                          <a:lnTo>
                            <a:pt x="307" y="189"/>
                          </a:lnTo>
                          <a:lnTo>
                            <a:pt x="209" y="200"/>
                          </a:lnTo>
                          <a:lnTo>
                            <a:pt x="120" y="238"/>
                          </a:lnTo>
                          <a:lnTo>
                            <a:pt x="82" y="274"/>
                          </a:lnTo>
                          <a:lnTo>
                            <a:pt x="71" y="329"/>
                          </a:lnTo>
                          <a:lnTo>
                            <a:pt x="114" y="424"/>
                          </a:lnTo>
                          <a:lnTo>
                            <a:pt x="127" y="511"/>
                          </a:lnTo>
                          <a:lnTo>
                            <a:pt x="127" y="612"/>
                          </a:lnTo>
                          <a:lnTo>
                            <a:pt x="106" y="699"/>
                          </a:lnTo>
                          <a:close/>
                        </a:path>
                      </a:pathLst>
                    </a:custGeom>
                    <a:solidFill>
                      <a:srgbClr val="000099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4122" name="Group 16">
                      <a:extLst>
                        <a:ext uri="{FF2B5EF4-FFF2-40B4-BE49-F238E27FC236}">
                          <a16:creationId xmlns:a16="http://schemas.microsoft.com/office/drawing/2014/main" id="{48E39E96-D8E3-4A16-BF5F-F9A8F5B0C4F0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79" y="2770"/>
                      <a:ext cx="427" cy="363"/>
                      <a:chOff x="4479" y="2770"/>
                      <a:chExt cx="427" cy="363"/>
                    </a:xfrm>
                  </p:grpSpPr>
                  <p:sp>
                    <p:nvSpPr>
                      <p:cNvPr id="4133" name="Freeform 17">
                        <a:extLst>
                          <a:ext uri="{FF2B5EF4-FFF2-40B4-BE49-F238E27FC236}">
                            <a16:creationId xmlns:a16="http://schemas.microsoft.com/office/drawing/2014/main" id="{73E8F5F6-869C-4C49-B6F4-6D4DCA2B513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6" y="2924"/>
                        <a:ext cx="395" cy="78"/>
                      </a:xfrm>
                      <a:custGeom>
                        <a:avLst/>
                        <a:gdLst>
                          <a:gd name="T0" fmla="*/ 7 w 790"/>
                          <a:gd name="T1" fmla="*/ 0 h 155"/>
                          <a:gd name="T2" fmla="*/ 51 w 790"/>
                          <a:gd name="T3" fmla="*/ 8 h 155"/>
                          <a:gd name="T4" fmla="*/ 94 w 790"/>
                          <a:gd name="T5" fmla="*/ 13 h 155"/>
                          <a:gd name="T6" fmla="*/ 139 w 790"/>
                          <a:gd name="T7" fmla="*/ 19 h 155"/>
                          <a:gd name="T8" fmla="*/ 193 w 790"/>
                          <a:gd name="T9" fmla="*/ 23 h 155"/>
                          <a:gd name="T10" fmla="*/ 247 w 790"/>
                          <a:gd name="T11" fmla="*/ 23 h 155"/>
                          <a:gd name="T12" fmla="*/ 302 w 790"/>
                          <a:gd name="T13" fmla="*/ 22 h 155"/>
                          <a:gd name="T14" fmla="*/ 352 w 790"/>
                          <a:gd name="T15" fmla="*/ 16 h 155"/>
                          <a:gd name="T16" fmla="*/ 395 w 790"/>
                          <a:gd name="T17" fmla="*/ 10 h 155"/>
                          <a:gd name="T18" fmla="*/ 395 w 790"/>
                          <a:gd name="T19" fmla="*/ 35 h 155"/>
                          <a:gd name="T20" fmla="*/ 395 w 790"/>
                          <a:gd name="T21" fmla="*/ 59 h 155"/>
                          <a:gd name="T22" fmla="*/ 360 w 790"/>
                          <a:gd name="T23" fmla="*/ 62 h 155"/>
                          <a:gd name="T24" fmla="*/ 288 w 790"/>
                          <a:gd name="T25" fmla="*/ 73 h 155"/>
                          <a:gd name="T26" fmla="*/ 231 w 790"/>
                          <a:gd name="T27" fmla="*/ 75 h 155"/>
                          <a:gd name="T28" fmla="*/ 181 w 790"/>
                          <a:gd name="T29" fmla="*/ 78 h 155"/>
                          <a:gd name="T30" fmla="*/ 143 w 790"/>
                          <a:gd name="T31" fmla="*/ 75 h 155"/>
                          <a:gd name="T32" fmla="*/ 139 w 790"/>
                          <a:gd name="T33" fmla="*/ 75 h 155"/>
                          <a:gd name="T34" fmla="*/ 97 w 790"/>
                          <a:gd name="T35" fmla="*/ 68 h 155"/>
                          <a:gd name="T36" fmla="*/ 53 w 790"/>
                          <a:gd name="T37" fmla="*/ 57 h 155"/>
                          <a:gd name="T38" fmla="*/ 0 w 790"/>
                          <a:gd name="T39" fmla="*/ 47 h 155"/>
                          <a:gd name="T40" fmla="*/ 5 w 790"/>
                          <a:gd name="T41" fmla="*/ 18 h 155"/>
                          <a:gd name="T42" fmla="*/ 7 w 790"/>
                          <a:gd name="T43" fmla="*/ 0 h 155"/>
                          <a:gd name="T44" fmla="*/ 0 60000 65536"/>
                          <a:gd name="T45" fmla="*/ 0 60000 65536"/>
                          <a:gd name="T46" fmla="*/ 0 60000 65536"/>
                          <a:gd name="T47" fmla="*/ 0 60000 65536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</a:gdLst>
                        <a:ahLst/>
                        <a:cxnLst>
                          <a:cxn ang="T44">
                            <a:pos x="T0" y="T1"/>
                          </a:cxn>
                          <a:cxn ang="T45">
                            <a:pos x="T2" y="T3"/>
                          </a:cxn>
                          <a:cxn ang="T46">
                            <a:pos x="T4" y="T5"/>
                          </a:cxn>
                          <a:cxn ang="T47">
                            <a:pos x="T6" y="T7"/>
                          </a:cxn>
                          <a:cxn ang="T48">
                            <a:pos x="T8" y="T9"/>
                          </a:cxn>
                          <a:cxn ang="T49">
                            <a:pos x="T10" y="T11"/>
                          </a:cxn>
                          <a:cxn ang="T50">
                            <a:pos x="T12" y="T13"/>
                          </a:cxn>
                          <a:cxn ang="T51">
                            <a:pos x="T14" y="T15"/>
                          </a:cxn>
                          <a:cxn ang="T52">
                            <a:pos x="T16" y="T17"/>
                          </a:cxn>
                          <a:cxn ang="T53">
                            <a:pos x="T18" y="T19"/>
                          </a:cxn>
                          <a:cxn ang="T54">
                            <a:pos x="T20" y="T21"/>
                          </a:cxn>
                          <a:cxn ang="T55">
                            <a:pos x="T22" y="T23"/>
                          </a:cxn>
                          <a:cxn ang="T56">
                            <a:pos x="T24" y="T25"/>
                          </a:cxn>
                          <a:cxn ang="T57">
                            <a:pos x="T26" y="T27"/>
                          </a:cxn>
                          <a:cxn ang="T58">
                            <a:pos x="T28" y="T29"/>
                          </a:cxn>
                          <a:cxn ang="T59">
                            <a:pos x="T30" y="T31"/>
                          </a:cxn>
                          <a:cxn ang="T60">
                            <a:pos x="T32" y="T33"/>
                          </a:cxn>
                          <a:cxn ang="T61">
                            <a:pos x="T34" y="T35"/>
                          </a:cxn>
                          <a:cxn ang="T62">
                            <a:pos x="T36" y="T37"/>
                          </a:cxn>
                          <a:cxn ang="T63">
                            <a:pos x="T38" y="T39"/>
                          </a:cxn>
                          <a:cxn ang="T64">
                            <a:pos x="T40" y="T41"/>
                          </a:cxn>
                          <a:cxn ang="T65">
                            <a:pos x="T42" y="T43"/>
                          </a:cxn>
                        </a:cxnLst>
                        <a:rect l="0" t="0" r="r" b="b"/>
                        <a:pathLst>
                          <a:path w="790" h="155">
                            <a:moveTo>
                              <a:pt x="14" y="0"/>
                            </a:moveTo>
                            <a:lnTo>
                              <a:pt x="102" y="15"/>
                            </a:lnTo>
                            <a:lnTo>
                              <a:pt x="187" y="25"/>
                            </a:lnTo>
                            <a:lnTo>
                              <a:pt x="277" y="38"/>
                            </a:lnTo>
                            <a:lnTo>
                              <a:pt x="386" y="45"/>
                            </a:lnTo>
                            <a:lnTo>
                              <a:pt x="494" y="45"/>
                            </a:lnTo>
                            <a:lnTo>
                              <a:pt x="603" y="44"/>
                            </a:lnTo>
                            <a:lnTo>
                              <a:pt x="703" y="32"/>
                            </a:lnTo>
                            <a:lnTo>
                              <a:pt x="790" y="19"/>
                            </a:lnTo>
                            <a:lnTo>
                              <a:pt x="790" y="69"/>
                            </a:lnTo>
                            <a:lnTo>
                              <a:pt x="790" y="117"/>
                            </a:lnTo>
                            <a:lnTo>
                              <a:pt x="719" y="124"/>
                            </a:lnTo>
                            <a:lnTo>
                              <a:pt x="575" y="145"/>
                            </a:lnTo>
                            <a:lnTo>
                              <a:pt x="461" y="150"/>
                            </a:lnTo>
                            <a:lnTo>
                              <a:pt x="362" y="155"/>
                            </a:lnTo>
                            <a:lnTo>
                              <a:pt x="285" y="150"/>
                            </a:lnTo>
                            <a:lnTo>
                              <a:pt x="277" y="150"/>
                            </a:lnTo>
                            <a:lnTo>
                              <a:pt x="194" y="136"/>
                            </a:lnTo>
                            <a:lnTo>
                              <a:pt x="106" y="114"/>
                            </a:lnTo>
                            <a:lnTo>
                              <a:pt x="0" y="94"/>
                            </a:lnTo>
                            <a:lnTo>
                              <a:pt x="9" y="35"/>
                            </a:lnTo>
                            <a:lnTo>
                              <a:pt x="14" y="0"/>
                            </a:lnTo>
                            <a:close/>
                          </a:path>
                        </a:pathLst>
                      </a:custGeom>
                      <a:solidFill>
                        <a:srgbClr val="F8F8F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34" name="Freeform 18">
                        <a:extLst>
                          <a:ext uri="{FF2B5EF4-FFF2-40B4-BE49-F238E27FC236}">
                            <a16:creationId xmlns:a16="http://schemas.microsoft.com/office/drawing/2014/main" id="{B9341FFA-DC2C-43F1-A4A1-50D4F63A6F73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9" y="2814"/>
                        <a:ext cx="403" cy="319"/>
                      </a:xfrm>
                      <a:custGeom>
                        <a:avLst/>
                        <a:gdLst>
                          <a:gd name="T0" fmla="*/ 39 w 805"/>
                          <a:gd name="T1" fmla="*/ 0 h 638"/>
                          <a:gd name="T2" fmla="*/ 75 w 805"/>
                          <a:gd name="T3" fmla="*/ 23 h 638"/>
                          <a:gd name="T4" fmla="*/ 104 w 805"/>
                          <a:gd name="T5" fmla="*/ 44 h 638"/>
                          <a:gd name="T6" fmla="*/ 143 w 805"/>
                          <a:gd name="T7" fmla="*/ 79 h 638"/>
                          <a:gd name="T8" fmla="*/ 168 w 805"/>
                          <a:gd name="T9" fmla="*/ 113 h 638"/>
                          <a:gd name="T10" fmla="*/ 203 w 805"/>
                          <a:gd name="T11" fmla="*/ 143 h 638"/>
                          <a:gd name="T12" fmla="*/ 261 w 805"/>
                          <a:gd name="T13" fmla="*/ 176 h 638"/>
                          <a:gd name="T14" fmla="*/ 326 w 805"/>
                          <a:gd name="T15" fmla="*/ 221 h 638"/>
                          <a:gd name="T16" fmla="*/ 374 w 805"/>
                          <a:gd name="T17" fmla="*/ 260 h 638"/>
                          <a:gd name="T18" fmla="*/ 403 w 805"/>
                          <a:gd name="T19" fmla="*/ 293 h 638"/>
                          <a:gd name="T20" fmla="*/ 399 w 805"/>
                          <a:gd name="T21" fmla="*/ 310 h 638"/>
                          <a:gd name="T22" fmla="*/ 391 w 805"/>
                          <a:gd name="T23" fmla="*/ 315 h 638"/>
                          <a:gd name="T24" fmla="*/ 370 w 805"/>
                          <a:gd name="T25" fmla="*/ 306 h 638"/>
                          <a:gd name="T26" fmla="*/ 360 w 805"/>
                          <a:gd name="T27" fmla="*/ 319 h 638"/>
                          <a:gd name="T28" fmla="*/ 331 w 805"/>
                          <a:gd name="T29" fmla="*/ 311 h 638"/>
                          <a:gd name="T30" fmla="*/ 306 w 805"/>
                          <a:gd name="T31" fmla="*/ 284 h 638"/>
                          <a:gd name="T32" fmla="*/ 276 w 805"/>
                          <a:gd name="T33" fmla="*/ 254 h 638"/>
                          <a:gd name="T34" fmla="*/ 243 w 805"/>
                          <a:gd name="T35" fmla="*/ 229 h 638"/>
                          <a:gd name="T36" fmla="*/ 203 w 805"/>
                          <a:gd name="T37" fmla="*/ 212 h 638"/>
                          <a:gd name="T38" fmla="*/ 177 w 805"/>
                          <a:gd name="T39" fmla="*/ 200 h 638"/>
                          <a:gd name="T40" fmla="*/ 162 w 805"/>
                          <a:gd name="T41" fmla="*/ 188 h 638"/>
                          <a:gd name="T42" fmla="*/ 149 w 805"/>
                          <a:gd name="T43" fmla="*/ 167 h 638"/>
                          <a:gd name="T44" fmla="*/ 133 w 805"/>
                          <a:gd name="T45" fmla="*/ 138 h 638"/>
                          <a:gd name="T46" fmla="*/ 108 w 805"/>
                          <a:gd name="T47" fmla="*/ 109 h 638"/>
                          <a:gd name="T48" fmla="*/ 65 w 805"/>
                          <a:gd name="T49" fmla="*/ 76 h 638"/>
                          <a:gd name="T50" fmla="*/ 29 w 805"/>
                          <a:gd name="T51" fmla="*/ 58 h 638"/>
                          <a:gd name="T52" fmla="*/ 0 w 805"/>
                          <a:gd name="T53" fmla="*/ 34 h 638"/>
                          <a:gd name="T54" fmla="*/ 0 w 805"/>
                          <a:gd name="T55" fmla="*/ 18 h 638"/>
                          <a:gd name="T56" fmla="*/ 13 w 805"/>
                          <a:gd name="T57" fmla="*/ 4 h 638"/>
                          <a:gd name="T58" fmla="*/ 39 w 805"/>
                          <a:gd name="T59" fmla="*/ 0 h 638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</a:gdLst>
                        <a:ahLst/>
                        <a:cxnLst>
                          <a:cxn ang="T60">
                            <a:pos x="T0" y="T1"/>
                          </a:cxn>
                          <a:cxn ang="T61">
                            <a:pos x="T2" y="T3"/>
                          </a:cxn>
                          <a:cxn ang="T62">
                            <a:pos x="T4" y="T5"/>
                          </a:cxn>
                          <a:cxn ang="T63">
                            <a:pos x="T6" y="T7"/>
                          </a:cxn>
                          <a:cxn ang="T64">
                            <a:pos x="T8" y="T9"/>
                          </a:cxn>
                          <a:cxn ang="T65">
                            <a:pos x="T10" y="T11"/>
                          </a:cxn>
                          <a:cxn ang="T66">
                            <a:pos x="T12" y="T13"/>
                          </a:cxn>
                          <a:cxn ang="T67">
                            <a:pos x="T14" y="T15"/>
                          </a:cxn>
                          <a:cxn ang="T68">
                            <a:pos x="T16" y="T17"/>
                          </a:cxn>
                          <a:cxn ang="T69">
                            <a:pos x="T18" y="T19"/>
                          </a:cxn>
                          <a:cxn ang="T70">
                            <a:pos x="T20" y="T21"/>
                          </a:cxn>
                          <a:cxn ang="T71">
                            <a:pos x="T22" y="T23"/>
                          </a:cxn>
                          <a:cxn ang="T72">
                            <a:pos x="T24" y="T25"/>
                          </a:cxn>
                          <a:cxn ang="T73">
                            <a:pos x="T26" y="T27"/>
                          </a:cxn>
                          <a:cxn ang="T74">
                            <a:pos x="T28" y="T29"/>
                          </a:cxn>
                          <a:cxn ang="T75">
                            <a:pos x="T30" y="T31"/>
                          </a:cxn>
                          <a:cxn ang="T76">
                            <a:pos x="T32" y="T33"/>
                          </a:cxn>
                          <a:cxn ang="T77">
                            <a:pos x="T34" y="T35"/>
                          </a:cxn>
                          <a:cxn ang="T78">
                            <a:pos x="T36" y="T37"/>
                          </a:cxn>
                          <a:cxn ang="T79">
                            <a:pos x="T38" y="T39"/>
                          </a:cxn>
                          <a:cxn ang="T80">
                            <a:pos x="T40" y="T41"/>
                          </a:cxn>
                          <a:cxn ang="T81">
                            <a:pos x="T42" y="T43"/>
                          </a:cxn>
                          <a:cxn ang="T82">
                            <a:pos x="T44" y="T45"/>
                          </a:cxn>
                          <a:cxn ang="T83">
                            <a:pos x="T46" y="T47"/>
                          </a:cxn>
                          <a:cxn ang="T84">
                            <a:pos x="T48" y="T49"/>
                          </a:cxn>
                          <a:cxn ang="T85">
                            <a:pos x="T50" y="T51"/>
                          </a:cxn>
                          <a:cxn ang="T86">
                            <a:pos x="T52" y="T53"/>
                          </a:cxn>
                          <a:cxn ang="T87">
                            <a:pos x="T54" y="T55"/>
                          </a:cxn>
                          <a:cxn ang="T88">
                            <a:pos x="T56" y="T57"/>
                          </a:cxn>
                          <a:cxn ang="T89">
                            <a:pos x="T58" y="T59"/>
                          </a:cxn>
                        </a:cxnLst>
                        <a:rect l="0" t="0" r="r" b="b"/>
                        <a:pathLst>
                          <a:path w="805" h="638">
                            <a:moveTo>
                              <a:pt x="77" y="0"/>
                            </a:moveTo>
                            <a:lnTo>
                              <a:pt x="150" y="45"/>
                            </a:lnTo>
                            <a:lnTo>
                              <a:pt x="207" y="88"/>
                            </a:lnTo>
                            <a:lnTo>
                              <a:pt x="285" y="157"/>
                            </a:lnTo>
                            <a:lnTo>
                              <a:pt x="336" y="225"/>
                            </a:lnTo>
                            <a:lnTo>
                              <a:pt x="405" y="286"/>
                            </a:lnTo>
                            <a:lnTo>
                              <a:pt x="521" y="352"/>
                            </a:lnTo>
                            <a:lnTo>
                              <a:pt x="652" y="441"/>
                            </a:lnTo>
                            <a:lnTo>
                              <a:pt x="747" y="519"/>
                            </a:lnTo>
                            <a:lnTo>
                              <a:pt x="805" y="586"/>
                            </a:lnTo>
                            <a:lnTo>
                              <a:pt x="798" y="620"/>
                            </a:lnTo>
                            <a:lnTo>
                              <a:pt x="781" y="630"/>
                            </a:lnTo>
                            <a:lnTo>
                              <a:pt x="739" y="611"/>
                            </a:lnTo>
                            <a:lnTo>
                              <a:pt x="719" y="638"/>
                            </a:lnTo>
                            <a:lnTo>
                              <a:pt x="662" y="621"/>
                            </a:lnTo>
                            <a:lnTo>
                              <a:pt x="611" y="567"/>
                            </a:lnTo>
                            <a:lnTo>
                              <a:pt x="552" y="507"/>
                            </a:lnTo>
                            <a:lnTo>
                              <a:pt x="485" y="458"/>
                            </a:lnTo>
                            <a:lnTo>
                              <a:pt x="405" y="423"/>
                            </a:lnTo>
                            <a:lnTo>
                              <a:pt x="354" y="400"/>
                            </a:lnTo>
                            <a:lnTo>
                              <a:pt x="323" y="375"/>
                            </a:lnTo>
                            <a:lnTo>
                              <a:pt x="297" y="334"/>
                            </a:lnTo>
                            <a:lnTo>
                              <a:pt x="266" y="276"/>
                            </a:lnTo>
                            <a:lnTo>
                              <a:pt x="215" y="218"/>
                            </a:lnTo>
                            <a:lnTo>
                              <a:pt x="129" y="151"/>
                            </a:lnTo>
                            <a:lnTo>
                              <a:pt x="57" y="116"/>
                            </a:lnTo>
                            <a:lnTo>
                              <a:pt x="0" y="68"/>
                            </a:lnTo>
                            <a:lnTo>
                              <a:pt x="0" y="35"/>
                            </a:lnTo>
                            <a:lnTo>
                              <a:pt x="26" y="8"/>
                            </a:lnTo>
                            <a:lnTo>
                              <a:pt x="77" y="0"/>
                            </a:lnTo>
                            <a:close/>
                          </a:path>
                        </a:pathLst>
                      </a:custGeom>
                      <a:solidFill>
                        <a:srgbClr val="F8F8F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35" name="Freeform 19">
                        <a:extLst>
                          <a:ext uri="{FF2B5EF4-FFF2-40B4-BE49-F238E27FC236}">
                            <a16:creationId xmlns:a16="http://schemas.microsoft.com/office/drawing/2014/main" id="{E023820E-B6B4-4411-BA62-D829FC243172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9" y="2770"/>
                        <a:ext cx="427" cy="311"/>
                      </a:xfrm>
                      <a:custGeom>
                        <a:avLst/>
                        <a:gdLst>
                          <a:gd name="T0" fmla="*/ 19 w 855"/>
                          <a:gd name="T1" fmla="*/ 267 h 621"/>
                          <a:gd name="T2" fmla="*/ 6 w 855"/>
                          <a:gd name="T3" fmla="*/ 287 h 621"/>
                          <a:gd name="T4" fmla="*/ 0 w 855"/>
                          <a:gd name="T5" fmla="*/ 306 h 621"/>
                          <a:gd name="T6" fmla="*/ 3 w 855"/>
                          <a:gd name="T7" fmla="*/ 310 h 621"/>
                          <a:gd name="T8" fmla="*/ 23 w 855"/>
                          <a:gd name="T9" fmla="*/ 311 h 621"/>
                          <a:gd name="T10" fmla="*/ 55 w 855"/>
                          <a:gd name="T11" fmla="*/ 311 h 621"/>
                          <a:gd name="T12" fmla="*/ 84 w 855"/>
                          <a:gd name="T13" fmla="*/ 296 h 621"/>
                          <a:gd name="T14" fmla="*/ 122 w 855"/>
                          <a:gd name="T15" fmla="*/ 269 h 621"/>
                          <a:gd name="T16" fmla="*/ 155 w 855"/>
                          <a:gd name="T17" fmla="*/ 243 h 621"/>
                          <a:gd name="T18" fmla="*/ 174 w 855"/>
                          <a:gd name="T19" fmla="*/ 229 h 621"/>
                          <a:gd name="T20" fmla="*/ 225 w 855"/>
                          <a:gd name="T21" fmla="*/ 205 h 621"/>
                          <a:gd name="T22" fmla="*/ 269 w 855"/>
                          <a:gd name="T23" fmla="*/ 168 h 621"/>
                          <a:gd name="T24" fmla="*/ 329 w 855"/>
                          <a:gd name="T25" fmla="*/ 111 h 621"/>
                          <a:gd name="T26" fmla="*/ 366 w 855"/>
                          <a:gd name="T27" fmla="*/ 80 h 621"/>
                          <a:gd name="T28" fmla="*/ 392 w 855"/>
                          <a:gd name="T29" fmla="*/ 56 h 621"/>
                          <a:gd name="T30" fmla="*/ 405 w 855"/>
                          <a:gd name="T31" fmla="*/ 48 h 621"/>
                          <a:gd name="T32" fmla="*/ 414 w 855"/>
                          <a:gd name="T33" fmla="*/ 32 h 621"/>
                          <a:gd name="T34" fmla="*/ 427 w 855"/>
                          <a:gd name="T35" fmla="*/ 19 h 621"/>
                          <a:gd name="T36" fmla="*/ 413 w 855"/>
                          <a:gd name="T37" fmla="*/ 7 h 621"/>
                          <a:gd name="T38" fmla="*/ 392 w 855"/>
                          <a:gd name="T39" fmla="*/ 3 h 621"/>
                          <a:gd name="T40" fmla="*/ 365 w 855"/>
                          <a:gd name="T41" fmla="*/ 0 h 621"/>
                          <a:gd name="T42" fmla="*/ 350 w 855"/>
                          <a:gd name="T43" fmla="*/ 3 h 621"/>
                          <a:gd name="T44" fmla="*/ 313 w 855"/>
                          <a:gd name="T45" fmla="*/ 40 h 621"/>
                          <a:gd name="T46" fmla="*/ 274 w 855"/>
                          <a:gd name="T47" fmla="*/ 83 h 621"/>
                          <a:gd name="T48" fmla="*/ 245 w 855"/>
                          <a:gd name="T49" fmla="*/ 115 h 621"/>
                          <a:gd name="T50" fmla="*/ 205 w 855"/>
                          <a:gd name="T51" fmla="*/ 152 h 621"/>
                          <a:gd name="T52" fmla="*/ 174 w 855"/>
                          <a:gd name="T53" fmla="*/ 173 h 621"/>
                          <a:gd name="T54" fmla="*/ 146 w 855"/>
                          <a:gd name="T55" fmla="*/ 201 h 621"/>
                          <a:gd name="T56" fmla="*/ 131 w 855"/>
                          <a:gd name="T57" fmla="*/ 218 h 621"/>
                          <a:gd name="T58" fmla="*/ 88 w 855"/>
                          <a:gd name="T59" fmla="*/ 244 h 621"/>
                          <a:gd name="T60" fmla="*/ 42 w 855"/>
                          <a:gd name="T61" fmla="*/ 263 h 621"/>
                          <a:gd name="T62" fmla="*/ 19 w 855"/>
                          <a:gd name="T63" fmla="*/ 267 h 621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</a:gdLst>
                        <a:ahLst/>
                        <a:cxnLst>
                          <a:cxn ang="T64">
                            <a:pos x="T0" y="T1"/>
                          </a:cxn>
                          <a:cxn ang="T65">
                            <a:pos x="T2" y="T3"/>
                          </a:cxn>
                          <a:cxn ang="T66">
                            <a:pos x="T4" y="T5"/>
                          </a:cxn>
                          <a:cxn ang="T67">
                            <a:pos x="T6" y="T7"/>
                          </a:cxn>
                          <a:cxn ang="T68">
                            <a:pos x="T8" y="T9"/>
                          </a:cxn>
                          <a:cxn ang="T69">
                            <a:pos x="T10" y="T11"/>
                          </a:cxn>
                          <a:cxn ang="T70">
                            <a:pos x="T12" y="T13"/>
                          </a:cxn>
                          <a:cxn ang="T71">
                            <a:pos x="T14" y="T15"/>
                          </a:cxn>
                          <a:cxn ang="T72">
                            <a:pos x="T16" y="T17"/>
                          </a:cxn>
                          <a:cxn ang="T73">
                            <a:pos x="T18" y="T19"/>
                          </a:cxn>
                          <a:cxn ang="T74">
                            <a:pos x="T20" y="T21"/>
                          </a:cxn>
                          <a:cxn ang="T75">
                            <a:pos x="T22" y="T23"/>
                          </a:cxn>
                          <a:cxn ang="T76">
                            <a:pos x="T24" y="T25"/>
                          </a:cxn>
                          <a:cxn ang="T77">
                            <a:pos x="T26" y="T27"/>
                          </a:cxn>
                          <a:cxn ang="T78">
                            <a:pos x="T28" y="T29"/>
                          </a:cxn>
                          <a:cxn ang="T79">
                            <a:pos x="T30" y="T31"/>
                          </a:cxn>
                          <a:cxn ang="T80">
                            <a:pos x="T32" y="T33"/>
                          </a:cxn>
                          <a:cxn ang="T81">
                            <a:pos x="T34" y="T35"/>
                          </a:cxn>
                          <a:cxn ang="T82">
                            <a:pos x="T36" y="T37"/>
                          </a:cxn>
                          <a:cxn ang="T83">
                            <a:pos x="T38" y="T39"/>
                          </a:cxn>
                          <a:cxn ang="T84">
                            <a:pos x="T40" y="T41"/>
                          </a:cxn>
                          <a:cxn ang="T85">
                            <a:pos x="T42" y="T43"/>
                          </a:cxn>
                          <a:cxn ang="T86">
                            <a:pos x="T44" y="T45"/>
                          </a:cxn>
                          <a:cxn ang="T87">
                            <a:pos x="T46" y="T47"/>
                          </a:cxn>
                          <a:cxn ang="T88">
                            <a:pos x="T48" y="T49"/>
                          </a:cxn>
                          <a:cxn ang="T89">
                            <a:pos x="T50" y="T51"/>
                          </a:cxn>
                          <a:cxn ang="T90">
                            <a:pos x="T52" y="T53"/>
                          </a:cxn>
                          <a:cxn ang="T91">
                            <a:pos x="T54" y="T55"/>
                          </a:cxn>
                          <a:cxn ang="T92">
                            <a:pos x="T56" y="T57"/>
                          </a:cxn>
                          <a:cxn ang="T93">
                            <a:pos x="T58" y="T59"/>
                          </a:cxn>
                          <a:cxn ang="T94">
                            <a:pos x="T60" y="T61"/>
                          </a:cxn>
                          <a:cxn ang="T95">
                            <a:pos x="T62" y="T63"/>
                          </a:cxn>
                        </a:cxnLst>
                        <a:rect l="0" t="0" r="r" b="b"/>
                        <a:pathLst>
                          <a:path w="855" h="621">
                            <a:moveTo>
                              <a:pt x="38" y="534"/>
                            </a:moveTo>
                            <a:lnTo>
                              <a:pt x="13" y="573"/>
                            </a:lnTo>
                            <a:lnTo>
                              <a:pt x="0" y="612"/>
                            </a:lnTo>
                            <a:lnTo>
                              <a:pt x="7" y="620"/>
                            </a:lnTo>
                            <a:lnTo>
                              <a:pt x="47" y="621"/>
                            </a:lnTo>
                            <a:lnTo>
                              <a:pt x="111" y="621"/>
                            </a:lnTo>
                            <a:lnTo>
                              <a:pt x="169" y="592"/>
                            </a:lnTo>
                            <a:lnTo>
                              <a:pt x="245" y="538"/>
                            </a:lnTo>
                            <a:lnTo>
                              <a:pt x="310" y="486"/>
                            </a:lnTo>
                            <a:lnTo>
                              <a:pt x="348" y="457"/>
                            </a:lnTo>
                            <a:lnTo>
                              <a:pt x="450" y="409"/>
                            </a:lnTo>
                            <a:lnTo>
                              <a:pt x="539" y="336"/>
                            </a:lnTo>
                            <a:lnTo>
                              <a:pt x="658" y="221"/>
                            </a:lnTo>
                            <a:lnTo>
                              <a:pt x="733" y="159"/>
                            </a:lnTo>
                            <a:lnTo>
                              <a:pt x="785" y="112"/>
                            </a:lnTo>
                            <a:lnTo>
                              <a:pt x="811" y="95"/>
                            </a:lnTo>
                            <a:lnTo>
                              <a:pt x="829" y="64"/>
                            </a:lnTo>
                            <a:lnTo>
                              <a:pt x="855" y="38"/>
                            </a:lnTo>
                            <a:lnTo>
                              <a:pt x="826" y="13"/>
                            </a:lnTo>
                            <a:lnTo>
                              <a:pt x="785" y="6"/>
                            </a:lnTo>
                            <a:lnTo>
                              <a:pt x="730" y="0"/>
                            </a:lnTo>
                            <a:lnTo>
                              <a:pt x="700" y="6"/>
                            </a:lnTo>
                            <a:lnTo>
                              <a:pt x="626" y="79"/>
                            </a:lnTo>
                            <a:lnTo>
                              <a:pt x="548" y="166"/>
                            </a:lnTo>
                            <a:lnTo>
                              <a:pt x="491" y="229"/>
                            </a:lnTo>
                            <a:lnTo>
                              <a:pt x="410" y="303"/>
                            </a:lnTo>
                            <a:lnTo>
                              <a:pt x="348" y="345"/>
                            </a:lnTo>
                            <a:lnTo>
                              <a:pt x="292" y="402"/>
                            </a:lnTo>
                            <a:lnTo>
                              <a:pt x="263" y="435"/>
                            </a:lnTo>
                            <a:lnTo>
                              <a:pt x="176" y="488"/>
                            </a:lnTo>
                            <a:lnTo>
                              <a:pt x="85" y="525"/>
                            </a:lnTo>
                            <a:lnTo>
                              <a:pt x="38" y="534"/>
                            </a:lnTo>
                            <a:close/>
                          </a:path>
                        </a:pathLst>
                      </a:custGeom>
                      <a:solidFill>
                        <a:srgbClr val="F8F8F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36" name="Freeform 20">
                        <a:extLst>
                          <a:ext uri="{FF2B5EF4-FFF2-40B4-BE49-F238E27FC236}">
                            <a16:creationId xmlns:a16="http://schemas.microsoft.com/office/drawing/2014/main" id="{2C9D085D-BF2F-4169-9FAE-7149B2CC7A1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83" y="2819"/>
                        <a:ext cx="401" cy="314"/>
                      </a:xfrm>
                      <a:custGeom>
                        <a:avLst/>
                        <a:gdLst>
                          <a:gd name="T0" fmla="*/ 21 w 800"/>
                          <a:gd name="T1" fmla="*/ 0 h 628"/>
                          <a:gd name="T2" fmla="*/ 13 w 800"/>
                          <a:gd name="T3" fmla="*/ 4 h 628"/>
                          <a:gd name="T4" fmla="*/ 0 w 800"/>
                          <a:gd name="T5" fmla="*/ 17 h 628"/>
                          <a:gd name="T6" fmla="*/ 17 w 800"/>
                          <a:gd name="T7" fmla="*/ 35 h 628"/>
                          <a:gd name="T8" fmla="*/ 54 w 800"/>
                          <a:gd name="T9" fmla="*/ 58 h 628"/>
                          <a:gd name="T10" fmla="*/ 80 w 800"/>
                          <a:gd name="T11" fmla="*/ 74 h 628"/>
                          <a:gd name="T12" fmla="*/ 102 w 800"/>
                          <a:gd name="T13" fmla="*/ 90 h 628"/>
                          <a:gd name="T14" fmla="*/ 130 w 800"/>
                          <a:gd name="T15" fmla="*/ 118 h 628"/>
                          <a:gd name="T16" fmla="*/ 147 w 800"/>
                          <a:gd name="T17" fmla="*/ 140 h 628"/>
                          <a:gd name="T18" fmla="*/ 156 w 800"/>
                          <a:gd name="T19" fmla="*/ 157 h 628"/>
                          <a:gd name="T20" fmla="*/ 168 w 800"/>
                          <a:gd name="T21" fmla="*/ 174 h 628"/>
                          <a:gd name="T22" fmla="*/ 188 w 800"/>
                          <a:gd name="T23" fmla="*/ 190 h 628"/>
                          <a:gd name="T24" fmla="*/ 219 w 800"/>
                          <a:gd name="T25" fmla="*/ 204 h 628"/>
                          <a:gd name="T26" fmla="*/ 255 w 800"/>
                          <a:gd name="T27" fmla="*/ 224 h 628"/>
                          <a:gd name="T28" fmla="*/ 285 w 800"/>
                          <a:gd name="T29" fmla="*/ 246 h 628"/>
                          <a:gd name="T30" fmla="*/ 313 w 800"/>
                          <a:gd name="T31" fmla="*/ 275 h 628"/>
                          <a:gd name="T32" fmla="*/ 346 w 800"/>
                          <a:gd name="T33" fmla="*/ 305 h 628"/>
                          <a:gd name="T34" fmla="*/ 357 w 800"/>
                          <a:gd name="T35" fmla="*/ 310 h 628"/>
                          <a:gd name="T36" fmla="*/ 387 w 800"/>
                          <a:gd name="T37" fmla="*/ 314 h 628"/>
                          <a:gd name="T38" fmla="*/ 401 w 800"/>
                          <a:gd name="T39" fmla="*/ 302 h 628"/>
                          <a:gd name="T40" fmla="*/ 373 w 800"/>
                          <a:gd name="T41" fmla="*/ 281 h 628"/>
                          <a:gd name="T42" fmla="*/ 343 w 800"/>
                          <a:gd name="T43" fmla="*/ 252 h 628"/>
                          <a:gd name="T44" fmla="*/ 307 w 800"/>
                          <a:gd name="T45" fmla="*/ 224 h 628"/>
                          <a:gd name="T46" fmla="*/ 275 w 800"/>
                          <a:gd name="T47" fmla="*/ 201 h 628"/>
                          <a:gd name="T48" fmla="*/ 241 w 800"/>
                          <a:gd name="T49" fmla="*/ 182 h 628"/>
                          <a:gd name="T50" fmla="*/ 214 w 800"/>
                          <a:gd name="T51" fmla="*/ 171 h 628"/>
                          <a:gd name="T52" fmla="*/ 195 w 800"/>
                          <a:gd name="T53" fmla="*/ 157 h 628"/>
                          <a:gd name="T54" fmla="*/ 173 w 800"/>
                          <a:gd name="T55" fmla="*/ 140 h 628"/>
                          <a:gd name="T56" fmla="*/ 157 w 800"/>
                          <a:gd name="T57" fmla="*/ 118 h 628"/>
                          <a:gd name="T58" fmla="*/ 138 w 800"/>
                          <a:gd name="T59" fmla="*/ 92 h 628"/>
                          <a:gd name="T60" fmla="*/ 110 w 800"/>
                          <a:gd name="T61" fmla="*/ 67 h 628"/>
                          <a:gd name="T62" fmla="*/ 74 w 800"/>
                          <a:gd name="T63" fmla="*/ 38 h 628"/>
                          <a:gd name="T64" fmla="*/ 41 w 800"/>
                          <a:gd name="T65" fmla="*/ 14 h 628"/>
                          <a:gd name="T66" fmla="*/ 21 w 800"/>
                          <a:gd name="T67" fmla="*/ 0 h 628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</a:gdLst>
                        <a:ahLst/>
                        <a:cxnLst>
                          <a:cxn ang="T68">
                            <a:pos x="T0" y="T1"/>
                          </a:cxn>
                          <a:cxn ang="T69">
                            <a:pos x="T2" y="T3"/>
                          </a:cxn>
                          <a:cxn ang="T70">
                            <a:pos x="T4" y="T5"/>
                          </a:cxn>
                          <a:cxn ang="T71">
                            <a:pos x="T6" y="T7"/>
                          </a:cxn>
                          <a:cxn ang="T72">
                            <a:pos x="T8" y="T9"/>
                          </a:cxn>
                          <a:cxn ang="T73">
                            <a:pos x="T10" y="T11"/>
                          </a:cxn>
                          <a:cxn ang="T74">
                            <a:pos x="T12" y="T13"/>
                          </a:cxn>
                          <a:cxn ang="T75">
                            <a:pos x="T14" y="T15"/>
                          </a:cxn>
                          <a:cxn ang="T76">
                            <a:pos x="T16" y="T17"/>
                          </a:cxn>
                          <a:cxn ang="T77">
                            <a:pos x="T18" y="T19"/>
                          </a:cxn>
                          <a:cxn ang="T78">
                            <a:pos x="T20" y="T21"/>
                          </a:cxn>
                          <a:cxn ang="T79">
                            <a:pos x="T22" y="T23"/>
                          </a:cxn>
                          <a:cxn ang="T80">
                            <a:pos x="T24" y="T25"/>
                          </a:cxn>
                          <a:cxn ang="T81">
                            <a:pos x="T26" y="T27"/>
                          </a:cxn>
                          <a:cxn ang="T82">
                            <a:pos x="T28" y="T29"/>
                          </a:cxn>
                          <a:cxn ang="T83">
                            <a:pos x="T30" y="T31"/>
                          </a:cxn>
                          <a:cxn ang="T84">
                            <a:pos x="T32" y="T33"/>
                          </a:cxn>
                          <a:cxn ang="T85">
                            <a:pos x="T34" y="T35"/>
                          </a:cxn>
                          <a:cxn ang="T86">
                            <a:pos x="T36" y="T37"/>
                          </a:cxn>
                          <a:cxn ang="T87">
                            <a:pos x="T38" y="T39"/>
                          </a:cxn>
                          <a:cxn ang="T88">
                            <a:pos x="T40" y="T41"/>
                          </a:cxn>
                          <a:cxn ang="T89">
                            <a:pos x="T42" y="T43"/>
                          </a:cxn>
                          <a:cxn ang="T90">
                            <a:pos x="T44" y="T45"/>
                          </a:cxn>
                          <a:cxn ang="T91">
                            <a:pos x="T46" y="T47"/>
                          </a:cxn>
                          <a:cxn ang="T92">
                            <a:pos x="T48" y="T49"/>
                          </a:cxn>
                          <a:cxn ang="T93">
                            <a:pos x="T50" y="T51"/>
                          </a:cxn>
                          <a:cxn ang="T94">
                            <a:pos x="T52" y="T53"/>
                          </a:cxn>
                          <a:cxn ang="T95">
                            <a:pos x="T54" y="T55"/>
                          </a:cxn>
                          <a:cxn ang="T96">
                            <a:pos x="T56" y="T57"/>
                          </a:cxn>
                          <a:cxn ang="T97">
                            <a:pos x="T58" y="T59"/>
                          </a:cxn>
                          <a:cxn ang="T98">
                            <a:pos x="T60" y="T61"/>
                          </a:cxn>
                          <a:cxn ang="T99">
                            <a:pos x="T62" y="T63"/>
                          </a:cxn>
                          <a:cxn ang="T100">
                            <a:pos x="T64" y="T65"/>
                          </a:cxn>
                          <a:cxn ang="T101">
                            <a:pos x="T66" y="T67"/>
                          </a:cxn>
                        </a:cxnLst>
                        <a:rect l="0" t="0" r="r" b="b"/>
                        <a:pathLst>
                          <a:path w="800" h="628">
                            <a:moveTo>
                              <a:pt x="42" y="0"/>
                            </a:moveTo>
                            <a:lnTo>
                              <a:pt x="25" y="8"/>
                            </a:lnTo>
                            <a:lnTo>
                              <a:pt x="0" y="34"/>
                            </a:lnTo>
                            <a:lnTo>
                              <a:pt x="34" y="69"/>
                            </a:lnTo>
                            <a:lnTo>
                              <a:pt x="107" y="116"/>
                            </a:lnTo>
                            <a:lnTo>
                              <a:pt x="160" y="147"/>
                            </a:lnTo>
                            <a:lnTo>
                              <a:pt x="203" y="180"/>
                            </a:lnTo>
                            <a:lnTo>
                              <a:pt x="260" y="235"/>
                            </a:lnTo>
                            <a:lnTo>
                              <a:pt x="293" y="279"/>
                            </a:lnTo>
                            <a:lnTo>
                              <a:pt x="311" y="314"/>
                            </a:lnTo>
                            <a:lnTo>
                              <a:pt x="335" y="347"/>
                            </a:lnTo>
                            <a:lnTo>
                              <a:pt x="376" y="379"/>
                            </a:lnTo>
                            <a:lnTo>
                              <a:pt x="437" y="407"/>
                            </a:lnTo>
                            <a:lnTo>
                              <a:pt x="508" y="447"/>
                            </a:lnTo>
                            <a:lnTo>
                              <a:pt x="568" y="491"/>
                            </a:lnTo>
                            <a:lnTo>
                              <a:pt x="624" y="549"/>
                            </a:lnTo>
                            <a:lnTo>
                              <a:pt x="690" y="610"/>
                            </a:lnTo>
                            <a:lnTo>
                              <a:pt x="713" y="620"/>
                            </a:lnTo>
                            <a:lnTo>
                              <a:pt x="772" y="628"/>
                            </a:lnTo>
                            <a:lnTo>
                              <a:pt x="800" y="604"/>
                            </a:lnTo>
                            <a:lnTo>
                              <a:pt x="744" y="562"/>
                            </a:lnTo>
                            <a:lnTo>
                              <a:pt x="684" y="504"/>
                            </a:lnTo>
                            <a:lnTo>
                              <a:pt x="612" y="447"/>
                            </a:lnTo>
                            <a:lnTo>
                              <a:pt x="549" y="402"/>
                            </a:lnTo>
                            <a:lnTo>
                              <a:pt x="481" y="364"/>
                            </a:lnTo>
                            <a:lnTo>
                              <a:pt x="427" y="341"/>
                            </a:lnTo>
                            <a:lnTo>
                              <a:pt x="389" y="314"/>
                            </a:lnTo>
                            <a:lnTo>
                              <a:pt x="345" y="280"/>
                            </a:lnTo>
                            <a:lnTo>
                              <a:pt x="314" y="235"/>
                            </a:lnTo>
                            <a:lnTo>
                              <a:pt x="276" y="184"/>
                            </a:lnTo>
                            <a:lnTo>
                              <a:pt x="219" y="134"/>
                            </a:lnTo>
                            <a:lnTo>
                              <a:pt x="148" y="75"/>
                            </a:lnTo>
                            <a:lnTo>
                              <a:pt x="82" y="27"/>
                            </a:lnTo>
                            <a:lnTo>
                              <a:pt x="42" y="0"/>
                            </a:lnTo>
                            <a:close/>
                          </a:path>
                        </a:pathLst>
                      </a:custGeom>
                      <a:solidFill>
                        <a:srgbClr val="FF00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37" name="Freeform 21">
                        <a:extLst>
                          <a:ext uri="{FF2B5EF4-FFF2-40B4-BE49-F238E27FC236}">
                            <a16:creationId xmlns:a16="http://schemas.microsoft.com/office/drawing/2014/main" id="{DCDF1431-A52B-4161-A9ED-342784D652A6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79" y="2802"/>
                        <a:ext cx="409" cy="284"/>
                      </a:xfrm>
                      <a:custGeom>
                        <a:avLst/>
                        <a:gdLst>
                          <a:gd name="T0" fmla="*/ 15 w 818"/>
                          <a:gd name="T1" fmla="*/ 247 h 569"/>
                          <a:gd name="T2" fmla="*/ 68 w 818"/>
                          <a:gd name="T3" fmla="*/ 235 h 569"/>
                          <a:gd name="T4" fmla="*/ 133 w 818"/>
                          <a:gd name="T5" fmla="*/ 196 h 569"/>
                          <a:gd name="T6" fmla="*/ 164 w 818"/>
                          <a:gd name="T7" fmla="*/ 165 h 569"/>
                          <a:gd name="T8" fmla="*/ 193 w 818"/>
                          <a:gd name="T9" fmla="*/ 143 h 569"/>
                          <a:gd name="T10" fmla="*/ 232 w 818"/>
                          <a:gd name="T11" fmla="*/ 114 h 569"/>
                          <a:gd name="T12" fmla="*/ 271 w 818"/>
                          <a:gd name="T13" fmla="*/ 78 h 569"/>
                          <a:gd name="T14" fmla="*/ 325 w 818"/>
                          <a:gd name="T15" fmla="*/ 15 h 569"/>
                          <a:gd name="T16" fmla="*/ 341 w 818"/>
                          <a:gd name="T17" fmla="*/ 0 h 569"/>
                          <a:gd name="T18" fmla="*/ 375 w 818"/>
                          <a:gd name="T19" fmla="*/ 0 h 569"/>
                          <a:gd name="T20" fmla="*/ 409 w 818"/>
                          <a:gd name="T21" fmla="*/ 5 h 569"/>
                          <a:gd name="T22" fmla="*/ 399 w 818"/>
                          <a:gd name="T23" fmla="*/ 7 h 569"/>
                          <a:gd name="T24" fmla="*/ 369 w 818"/>
                          <a:gd name="T25" fmla="*/ 22 h 569"/>
                          <a:gd name="T26" fmla="*/ 334 w 818"/>
                          <a:gd name="T27" fmla="*/ 52 h 569"/>
                          <a:gd name="T28" fmla="*/ 300 w 818"/>
                          <a:gd name="T29" fmla="*/ 87 h 569"/>
                          <a:gd name="T30" fmla="*/ 264 w 818"/>
                          <a:gd name="T31" fmla="*/ 118 h 569"/>
                          <a:gd name="T32" fmla="*/ 239 w 818"/>
                          <a:gd name="T33" fmla="*/ 142 h 569"/>
                          <a:gd name="T34" fmla="*/ 213 w 818"/>
                          <a:gd name="T35" fmla="*/ 164 h 569"/>
                          <a:gd name="T36" fmla="*/ 183 w 818"/>
                          <a:gd name="T37" fmla="*/ 182 h 569"/>
                          <a:gd name="T38" fmla="*/ 148 w 818"/>
                          <a:gd name="T39" fmla="*/ 202 h 569"/>
                          <a:gd name="T40" fmla="*/ 111 w 818"/>
                          <a:gd name="T41" fmla="*/ 228 h 569"/>
                          <a:gd name="T42" fmla="*/ 74 w 818"/>
                          <a:gd name="T43" fmla="*/ 254 h 569"/>
                          <a:gd name="T44" fmla="*/ 38 w 818"/>
                          <a:gd name="T45" fmla="*/ 275 h 569"/>
                          <a:gd name="T46" fmla="*/ 30 w 818"/>
                          <a:gd name="T47" fmla="*/ 284 h 569"/>
                          <a:gd name="T48" fmla="*/ 2 w 818"/>
                          <a:gd name="T49" fmla="*/ 278 h 569"/>
                          <a:gd name="T50" fmla="*/ 0 w 818"/>
                          <a:gd name="T51" fmla="*/ 268 h 569"/>
                          <a:gd name="T52" fmla="*/ 10 w 818"/>
                          <a:gd name="T53" fmla="*/ 250 h 569"/>
                          <a:gd name="T54" fmla="*/ 15 w 818"/>
                          <a:gd name="T55" fmla="*/ 247 h 569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</a:gdLst>
                        <a:ahLst/>
                        <a:cxnLst>
                          <a:cxn ang="T56">
                            <a:pos x="T0" y="T1"/>
                          </a:cxn>
                          <a:cxn ang="T57">
                            <a:pos x="T2" y="T3"/>
                          </a:cxn>
                          <a:cxn ang="T58">
                            <a:pos x="T4" y="T5"/>
                          </a:cxn>
                          <a:cxn ang="T59">
                            <a:pos x="T6" y="T7"/>
                          </a:cxn>
                          <a:cxn ang="T60">
                            <a:pos x="T8" y="T9"/>
                          </a:cxn>
                          <a:cxn ang="T61">
                            <a:pos x="T10" y="T11"/>
                          </a:cxn>
                          <a:cxn ang="T62">
                            <a:pos x="T12" y="T13"/>
                          </a:cxn>
                          <a:cxn ang="T63">
                            <a:pos x="T14" y="T15"/>
                          </a:cxn>
                          <a:cxn ang="T64">
                            <a:pos x="T16" y="T17"/>
                          </a:cxn>
                          <a:cxn ang="T65">
                            <a:pos x="T18" y="T19"/>
                          </a:cxn>
                          <a:cxn ang="T66">
                            <a:pos x="T20" y="T21"/>
                          </a:cxn>
                          <a:cxn ang="T67">
                            <a:pos x="T22" y="T23"/>
                          </a:cxn>
                          <a:cxn ang="T68">
                            <a:pos x="T24" y="T25"/>
                          </a:cxn>
                          <a:cxn ang="T69">
                            <a:pos x="T26" y="T27"/>
                          </a:cxn>
                          <a:cxn ang="T70">
                            <a:pos x="T28" y="T29"/>
                          </a:cxn>
                          <a:cxn ang="T71">
                            <a:pos x="T30" y="T31"/>
                          </a:cxn>
                          <a:cxn ang="T72">
                            <a:pos x="T32" y="T33"/>
                          </a:cxn>
                          <a:cxn ang="T73">
                            <a:pos x="T34" y="T35"/>
                          </a:cxn>
                          <a:cxn ang="T74">
                            <a:pos x="T36" y="T37"/>
                          </a:cxn>
                          <a:cxn ang="T75">
                            <a:pos x="T38" y="T39"/>
                          </a:cxn>
                          <a:cxn ang="T76">
                            <a:pos x="T40" y="T41"/>
                          </a:cxn>
                          <a:cxn ang="T77">
                            <a:pos x="T42" y="T43"/>
                          </a:cxn>
                          <a:cxn ang="T78">
                            <a:pos x="T44" y="T45"/>
                          </a:cxn>
                          <a:cxn ang="T79">
                            <a:pos x="T46" y="T47"/>
                          </a:cxn>
                          <a:cxn ang="T80">
                            <a:pos x="T48" y="T49"/>
                          </a:cxn>
                          <a:cxn ang="T81">
                            <a:pos x="T50" y="T51"/>
                          </a:cxn>
                          <a:cxn ang="T82">
                            <a:pos x="T52" y="T53"/>
                          </a:cxn>
                          <a:cxn ang="T83">
                            <a:pos x="T54" y="T55"/>
                          </a:cxn>
                        </a:cxnLst>
                        <a:rect l="0" t="0" r="r" b="b"/>
                        <a:pathLst>
                          <a:path w="818" h="569">
                            <a:moveTo>
                              <a:pt x="29" y="495"/>
                            </a:moveTo>
                            <a:lnTo>
                              <a:pt x="135" y="470"/>
                            </a:lnTo>
                            <a:lnTo>
                              <a:pt x="266" y="392"/>
                            </a:lnTo>
                            <a:lnTo>
                              <a:pt x="328" y="331"/>
                            </a:lnTo>
                            <a:lnTo>
                              <a:pt x="386" y="287"/>
                            </a:lnTo>
                            <a:lnTo>
                              <a:pt x="463" y="229"/>
                            </a:lnTo>
                            <a:lnTo>
                              <a:pt x="541" y="156"/>
                            </a:lnTo>
                            <a:lnTo>
                              <a:pt x="650" y="31"/>
                            </a:lnTo>
                            <a:lnTo>
                              <a:pt x="681" y="0"/>
                            </a:lnTo>
                            <a:lnTo>
                              <a:pt x="749" y="0"/>
                            </a:lnTo>
                            <a:lnTo>
                              <a:pt x="818" y="11"/>
                            </a:lnTo>
                            <a:lnTo>
                              <a:pt x="797" y="14"/>
                            </a:lnTo>
                            <a:lnTo>
                              <a:pt x="737" y="44"/>
                            </a:lnTo>
                            <a:lnTo>
                              <a:pt x="668" y="105"/>
                            </a:lnTo>
                            <a:lnTo>
                              <a:pt x="599" y="175"/>
                            </a:lnTo>
                            <a:lnTo>
                              <a:pt x="528" y="236"/>
                            </a:lnTo>
                            <a:lnTo>
                              <a:pt x="478" y="284"/>
                            </a:lnTo>
                            <a:lnTo>
                              <a:pt x="425" y="328"/>
                            </a:lnTo>
                            <a:lnTo>
                              <a:pt x="365" y="364"/>
                            </a:lnTo>
                            <a:lnTo>
                              <a:pt x="296" y="405"/>
                            </a:lnTo>
                            <a:lnTo>
                              <a:pt x="222" y="457"/>
                            </a:lnTo>
                            <a:lnTo>
                              <a:pt x="147" y="508"/>
                            </a:lnTo>
                            <a:lnTo>
                              <a:pt x="75" y="550"/>
                            </a:lnTo>
                            <a:lnTo>
                              <a:pt x="60" y="569"/>
                            </a:lnTo>
                            <a:lnTo>
                              <a:pt x="3" y="556"/>
                            </a:lnTo>
                            <a:lnTo>
                              <a:pt x="0" y="536"/>
                            </a:lnTo>
                            <a:lnTo>
                              <a:pt x="19" y="501"/>
                            </a:lnTo>
                            <a:lnTo>
                              <a:pt x="29" y="495"/>
                            </a:lnTo>
                            <a:close/>
                          </a:path>
                        </a:pathLst>
                      </a:custGeom>
                      <a:solidFill>
                        <a:srgbClr val="FF00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38" name="Freeform 22">
                        <a:extLst>
                          <a:ext uri="{FF2B5EF4-FFF2-40B4-BE49-F238E27FC236}">
                            <a16:creationId xmlns:a16="http://schemas.microsoft.com/office/drawing/2014/main" id="{19DA0A72-A7C4-4E5A-B849-3826CF545B1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626" y="2793"/>
                        <a:ext cx="70" cy="322"/>
                      </a:xfrm>
                      <a:custGeom>
                        <a:avLst/>
                        <a:gdLst>
                          <a:gd name="T0" fmla="*/ 19 w 139"/>
                          <a:gd name="T1" fmla="*/ 0 h 642"/>
                          <a:gd name="T2" fmla="*/ 70 w 139"/>
                          <a:gd name="T3" fmla="*/ 4 h 642"/>
                          <a:gd name="T4" fmla="*/ 63 w 139"/>
                          <a:gd name="T5" fmla="*/ 103 h 642"/>
                          <a:gd name="T6" fmla="*/ 56 w 139"/>
                          <a:gd name="T7" fmla="*/ 143 h 642"/>
                          <a:gd name="T8" fmla="*/ 56 w 139"/>
                          <a:gd name="T9" fmla="*/ 183 h 642"/>
                          <a:gd name="T10" fmla="*/ 51 w 139"/>
                          <a:gd name="T11" fmla="*/ 230 h 642"/>
                          <a:gd name="T12" fmla="*/ 54 w 139"/>
                          <a:gd name="T13" fmla="*/ 258 h 642"/>
                          <a:gd name="T14" fmla="*/ 58 w 139"/>
                          <a:gd name="T15" fmla="*/ 284 h 642"/>
                          <a:gd name="T16" fmla="*/ 52 w 139"/>
                          <a:gd name="T17" fmla="*/ 312 h 642"/>
                          <a:gd name="T18" fmla="*/ 46 w 139"/>
                          <a:gd name="T19" fmla="*/ 322 h 642"/>
                          <a:gd name="T20" fmla="*/ 24 w 139"/>
                          <a:gd name="T21" fmla="*/ 318 h 642"/>
                          <a:gd name="T22" fmla="*/ 19 w 139"/>
                          <a:gd name="T23" fmla="*/ 318 h 642"/>
                          <a:gd name="T24" fmla="*/ 0 w 139"/>
                          <a:gd name="T25" fmla="*/ 309 h 642"/>
                          <a:gd name="T26" fmla="*/ 8 w 139"/>
                          <a:gd name="T27" fmla="*/ 293 h 642"/>
                          <a:gd name="T28" fmla="*/ 15 w 139"/>
                          <a:gd name="T29" fmla="*/ 272 h 642"/>
                          <a:gd name="T30" fmla="*/ 11 w 139"/>
                          <a:gd name="T31" fmla="*/ 248 h 642"/>
                          <a:gd name="T32" fmla="*/ 5 w 139"/>
                          <a:gd name="T33" fmla="*/ 217 h 642"/>
                          <a:gd name="T34" fmla="*/ 0 w 139"/>
                          <a:gd name="T35" fmla="*/ 188 h 642"/>
                          <a:gd name="T36" fmla="*/ 3 w 139"/>
                          <a:gd name="T37" fmla="*/ 163 h 642"/>
                          <a:gd name="T38" fmla="*/ 7 w 139"/>
                          <a:gd name="T39" fmla="*/ 135 h 642"/>
                          <a:gd name="T40" fmla="*/ 15 w 139"/>
                          <a:gd name="T41" fmla="*/ 108 h 642"/>
                          <a:gd name="T42" fmla="*/ 20 w 139"/>
                          <a:gd name="T43" fmla="*/ 79 h 642"/>
                          <a:gd name="T44" fmla="*/ 15 w 139"/>
                          <a:gd name="T45" fmla="*/ 47 h 642"/>
                          <a:gd name="T46" fmla="*/ 19 w 139"/>
                          <a:gd name="T47" fmla="*/ 0 h 642"/>
                          <a:gd name="T48" fmla="*/ 0 60000 65536"/>
                          <a:gd name="T49" fmla="*/ 0 60000 65536"/>
                          <a:gd name="T50" fmla="*/ 0 60000 65536"/>
                          <a:gd name="T51" fmla="*/ 0 60000 65536"/>
                          <a:gd name="T52" fmla="*/ 0 60000 65536"/>
                          <a:gd name="T53" fmla="*/ 0 60000 65536"/>
                          <a:gd name="T54" fmla="*/ 0 60000 65536"/>
                          <a:gd name="T55" fmla="*/ 0 60000 65536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</a:gdLst>
                        <a:ahLst/>
                        <a:cxnLst>
                          <a:cxn ang="T48">
                            <a:pos x="T0" y="T1"/>
                          </a:cxn>
                          <a:cxn ang="T49">
                            <a:pos x="T2" y="T3"/>
                          </a:cxn>
                          <a:cxn ang="T50">
                            <a:pos x="T4" y="T5"/>
                          </a:cxn>
                          <a:cxn ang="T51">
                            <a:pos x="T6" y="T7"/>
                          </a:cxn>
                          <a:cxn ang="T52">
                            <a:pos x="T8" y="T9"/>
                          </a:cxn>
                          <a:cxn ang="T53">
                            <a:pos x="T10" y="T11"/>
                          </a:cxn>
                          <a:cxn ang="T54">
                            <a:pos x="T12" y="T13"/>
                          </a:cxn>
                          <a:cxn ang="T55">
                            <a:pos x="T14" y="T15"/>
                          </a:cxn>
                          <a:cxn ang="T56">
                            <a:pos x="T16" y="T17"/>
                          </a:cxn>
                          <a:cxn ang="T57">
                            <a:pos x="T18" y="T19"/>
                          </a:cxn>
                          <a:cxn ang="T58">
                            <a:pos x="T20" y="T21"/>
                          </a:cxn>
                          <a:cxn ang="T59">
                            <a:pos x="T22" y="T23"/>
                          </a:cxn>
                          <a:cxn ang="T60">
                            <a:pos x="T24" y="T25"/>
                          </a:cxn>
                          <a:cxn ang="T61">
                            <a:pos x="T26" y="T27"/>
                          </a:cxn>
                          <a:cxn ang="T62">
                            <a:pos x="T28" y="T29"/>
                          </a:cxn>
                          <a:cxn ang="T63">
                            <a:pos x="T30" y="T31"/>
                          </a:cxn>
                          <a:cxn ang="T64">
                            <a:pos x="T32" y="T33"/>
                          </a:cxn>
                          <a:cxn ang="T65">
                            <a:pos x="T34" y="T35"/>
                          </a:cxn>
                          <a:cxn ang="T66">
                            <a:pos x="T36" y="T37"/>
                          </a:cxn>
                          <a:cxn ang="T67">
                            <a:pos x="T38" y="T39"/>
                          </a:cxn>
                          <a:cxn ang="T68">
                            <a:pos x="T40" y="T41"/>
                          </a:cxn>
                          <a:cxn ang="T69">
                            <a:pos x="T42" y="T43"/>
                          </a:cxn>
                          <a:cxn ang="T70">
                            <a:pos x="T44" y="T45"/>
                          </a:cxn>
                          <a:cxn ang="T71">
                            <a:pos x="T46" y="T47"/>
                          </a:cxn>
                        </a:cxnLst>
                        <a:rect l="0" t="0" r="r" b="b"/>
                        <a:pathLst>
                          <a:path w="139" h="642">
                            <a:moveTo>
                              <a:pt x="37" y="0"/>
                            </a:moveTo>
                            <a:lnTo>
                              <a:pt x="139" y="8"/>
                            </a:lnTo>
                            <a:lnTo>
                              <a:pt x="125" y="206"/>
                            </a:lnTo>
                            <a:lnTo>
                              <a:pt x="112" y="286"/>
                            </a:lnTo>
                            <a:lnTo>
                              <a:pt x="112" y="364"/>
                            </a:lnTo>
                            <a:lnTo>
                              <a:pt x="101" y="458"/>
                            </a:lnTo>
                            <a:lnTo>
                              <a:pt x="107" y="514"/>
                            </a:lnTo>
                            <a:lnTo>
                              <a:pt x="116" y="567"/>
                            </a:lnTo>
                            <a:lnTo>
                              <a:pt x="104" y="623"/>
                            </a:lnTo>
                            <a:lnTo>
                              <a:pt x="91" y="642"/>
                            </a:lnTo>
                            <a:lnTo>
                              <a:pt x="47" y="635"/>
                            </a:lnTo>
                            <a:lnTo>
                              <a:pt x="37" y="635"/>
                            </a:lnTo>
                            <a:lnTo>
                              <a:pt x="0" y="617"/>
                            </a:lnTo>
                            <a:lnTo>
                              <a:pt x="16" y="584"/>
                            </a:lnTo>
                            <a:lnTo>
                              <a:pt x="29" y="543"/>
                            </a:lnTo>
                            <a:lnTo>
                              <a:pt x="22" y="495"/>
                            </a:lnTo>
                            <a:lnTo>
                              <a:pt x="9" y="433"/>
                            </a:lnTo>
                            <a:lnTo>
                              <a:pt x="0" y="375"/>
                            </a:lnTo>
                            <a:lnTo>
                              <a:pt x="6" y="324"/>
                            </a:lnTo>
                            <a:lnTo>
                              <a:pt x="13" y="270"/>
                            </a:lnTo>
                            <a:lnTo>
                              <a:pt x="29" y="215"/>
                            </a:lnTo>
                            <a:lnTo>
                              <a:pt x="40" y="157"/>
                            </a:lnTo>
                            <a:lnTo>
                              <a:pt x="29" y="93"/>
                            </a:lnTo>
                            <a:lnTo>
                              <a:pt x="37" y="0"/>
                            </a:lnTo>
                            <a:close/>
                          </a:path>
                        </a:pathLst>
                      </a:custGeom>
                      <a:solidFill>
                        <a:srgbClr val="F8F8F8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" name="Freeform 23">
                        <a:extLst>
                          <a:ext uri="{FF2B5EF4-FFF2-40B4-BE49-F238E27FC236}">
                            <a16:creationId xmlns:a16="http://schemas.microsoft.com/office/drawing/2014/main" id="{4B50FC76-4C79-40EC-9677-74E9FBA46C4D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99" y="2789"/>
                        <a:ext cx="392" cy="331"/>
                      </a:xfrm>
                      <a:custGeom>
                        <a:avLst/>
                        <a:gdLst>
                          <a:gd name="T0" fmla="*/ 154 w 784"/>
                          <a:gd name="T1" fmla="*/ 0 h 663"/>
                          <a:gd name="T2" fmla="*/ 188 w 784"/>
                          <a:gd name="T3" fmla="*/ 4 h 663"/>
                          <a:gd name="T4" fmla="*/ 185 w 784"/>
                          <a:gd name="T5" fmla="*/ 65 h 663"/>
                          <a:gd name="T6" fmla="*/ 181 w 784"/>
                          <a:gd name="T7" fmla="*/ 103 h 663"/>
                          <a:gd name="T8" fmla="*/ 176 w 784"/>
                          <a:gd name="T9" fmla="*/ 139 h 663"/>
                          <a:gd name="T10" fmla="*/ 173 w 784"/>
                          <a:gd name="T11" fmla="*/ 166 h 663"/>
                          <a:gd name="T12" fmla="*/ 223 w 784"/>
                          <a:gd name="T13" fmla="*/ 166 h 663"/>
                          <a:gd name="T14" fmla="*/ 292 w 784"/>
                          <a:gd name="T15" fmla="*/ 165 h 663"/>
                          <a:gd name="T16" fmla="*/ 355 w 784"/>
                          <a:gd name="T17" fmla="*/ 158 h 663"/>
                          <a:gd name="T18" fmla="*/ 391 w 784"/>
                          <a:gd name="T19" fmla="*/ 155 h 663"/>
                          <a:gd name="T20" fmla="*/ 392 w 784"/>
                          <a:gd name="T21" fmla="*/ 184 h 663"/>
                          <a:gd name="T22" fmla="*/ 353 w 784"/>
                          <a:gd name="T23" fmla="*/ 190 h 663"/>
                          <a:gd name="T24" fmla="*/ 294 w 784"/>
                          <a:gd name="T25" fmla="*/ 198 h 663"/>
                          <a:gd name="T26" fmla="*/ 236 w 784"/>
                          <a:gd name="T27" fmla="*/ 202 h 663"/>
                          <a:gd name="T28" fmla="*/ 178 w 784"/>
                          <a:gd name="T29" fmla="*/ 203 h 663"/>
                          <a:gd name="T30" fmla="*/ 171 w 784"/>
                          <a:gd name="T31" fmla="*/ 203 h 663"/>
                          <a:gd name="T32" fmla="*/ 169 w 784"/>
                          <a:gd name="T33" fmla="*/ 237 h 663"/>
                          <a:gd name="T34" fmla="*/ 173 w 784"/>
                          <a:gd name="T35" fmla="*/ 269 h 663"/>
                          <a:gd name="T36" fmla="*/ 177 w 784"/>
                          <a:gd name="T37" fmla="*/ 290 h 663"/>
                          <a:gd name="T38" fmla="*/ 171 w 784"/>
                          <a:gd name="T39" fmla="*/ 311 h 663"/>
                          <a:gd name="T40" fmla="*/ 171 w 784"/>
                          <a:gd name="T41" fmla="*/ 316 h 663"/>
                          <a:gd name="T42" fmla="*/ 163 w 784"/>
                          <a:gd name="T43" fmla="*/ 331 h 663"/>
                          <a:gd name="T44" fmla="*/ 129 w 784"/>
                          <a:gd name="T45" fmla="*/ 318 h 663"/>
                          <a:gd name="T46" fmla="*/ 144 w 784"/>
                          <a:gd name="T47" fmla="*/ 298 h 663"/>
                          <a:gd name="T48" fmla="*/ 149 w 784"/>
                          <a:gd name="T49" fmla="*/ 277 h 663"/>
                          <a:gd name="T50" fmla="*/ 149 w 784"/>
                          <a:gd name="T51" fmla="*/ 260 h 663"/>
                          <a:gd name="T52" fmla="*/ 146 w 784"/>
                          <a:gd name="T53" fmla="*/ 232 h 663"/>
                          <a:gd name="T54" fmla="*/ 142 w 784"/>
                          <a:gd name="T55" fmla="*/ 205 h 663"/>
                          <a:gd name="T56" fmla="*/ 141 w 784"/>
                          <a:gd name="T57" fmla="*/ 199 h 663"/>
                          <a:gd name="T58" fmla="*/ 101 w 784"/>
                          <a:gd name="T59" fmla="*/ 195 h 663"/>
                          <a:gd name="T60" fmla="*/ 55 w 784"/>
                          <a:gd name="T61" fmla="*/ 184 h 663"/>
                          <a:gd name="T62" fmla="*/ 0 w 784"/>
                          <a:gd name="T63" fmla="*/ 173 h 663"/>
                          <a:gd name="T64" fmla="*/ 4 w 784"/>
                          <a:gd name="T65" fmla="*/ 146 h 663"/>
                          <a:gd name="T66" fmla="*/ 53 w 784"/>
                          <a:gd name="T67" fmla="*/ 152 h 663"/>
                          <a:gd name="T68" fmla="*/ 108 w 784"/>
                          <a:gd name="T69" fmla="*/ 160 h 663"/>
                          <a:gd name="T70" fmla="*/ 141 w 784"/>
                          <a:gd name="T71" fmla="*/ 163 h 663"/>
                          <a:gd name="T72" fmla="*/ 142 w 784"/>
                          <a:gd name="T73" fmla="*/ 137 h 663"/>
                          <a:gd name="T74" fmla="*/ 151 w 784"/>
                          <a:gd name="T75" fmla="*/ 103 h 663"/>
                          <a:gd name="T76" fmla="*/ 154 w 784"/>
                          <a:gd name="T77" fmla="*/ 79 h 663"/>
                          <a:gd name="T78" fmla="*/ 152 w 784"/>
                          <a:gd name="T79" fmla="*/ 56 h 663"/>
                          <a:gd name="T80" fmla="*/ 154 w 784"/>
                          <a:gd name="T81" fmla="*/ 0 h 663"/>
                          <a:gd name="T82" fmla="*/ 0 60000 65536"/>
                          <a:gd name="T83" fmla="*/ 0 60000 65536"/>
                          <a:gd name="T84" fmla="*/ 0 60000 65536"/>
                          <a:gd name="T85" fmla="*/ 0 60000 65536"/>
                          <a:gd name="T86" fmla="*/ 0 60000 65536"/>
                          <a:gd name="T87" fmla="*/ 0 60000 65536"/>
                          <a:gd name="T88" fmla="*/ 0 60000 65536"/>
                          <a:gd name="T89" fmla="*/ 0 60000 65536"/>
                          <a:gd name="T90" fmla="*/ 0 60000 65536"/>
                          <a:gd name="T91" fmla="*/ 0 60000 65536"/>
                          <a:gd name="T92" fmla="*/ 0 60000 65536"/>
                          <a:gd name="T93" fmla="*/ 0 60000 65536"/>
                          <a:gd name="T94" fmla="*/ 0 60000 65536"/>
                          <a:gd name="T95" fmla="*/ 0 60000 65536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</a:gdLst>
                        <a:ahLst/>
                        <a:cxnLst>
                          <a:cxn ang="T82">
                            <a:pos x="T0" y="T1"/>
                          </a:cxn>
                          <a:cxn ang="T83">
                            <a:pos x="T2" y="T3"/>
                          </a:cxn>
                          <a:cxn ang="T84">
                            <a:pos x="T4" y="T5"/>
                          </a:cxn>
                          <a:cxn ang="T85">
                            <a:pos x="T6" y="T7"/>
                          </a:cxn>
                          <a:cxn ang="T86">
                            <a:pos x="T8" y="T9"/>
                          </a:cxn>
                          <a:cxn ang="T87">
                            <a:pos x="T10" y="T11"/>
                          </a:cxn>
                          <a:cxn ang="T88">
                            <a:pos x="T12" y="T13"/>
                          </a:cxn>
                          <a:cxn ang="T89">
                            <a:pos x="T14" y="T15"/>
                          </a:cxn>
                          <a:cxn ang="T90">
                            <a:pos x="T16" y="T17"/>
                          </a:cxn>
                          <a:cxn ang="T91">
                            <a:pos x="T18" y="T19"/>
                          </a:cxn>
                          <a:cxn ang="T92">
                            <a:pos x="T20" y="T21"/>
                          </a:cxn>
                          <a:cxn ang="T93">
                            <a:pos x="T22" y="T23"/>
                          </a:cxn>
                          <a:cxn ang="T94">
                            <a:pos x="T24" y="T25"/>
                          </a:cxn>
                          <a:cxn ang="T95">
                            <a:pos x="T26" y="T27"/>
                          </a:cxn>
                          <a:cxn ang="T96">
                            <a:pos x="T28" y="T29"/>
                          </a:cxn>
                          <a:cxn ang="T97">
                            <a:pos x="T30" y="T31"/>
                          </a:cxn>
                          <a:cxn ang="T98">
                            <a:pos x="T32" y="T33"/>
                          </a:cxn>
                          <a:cxn ang="T99">
                            <a:pos x="T34" y="T35"/>
                          </a:cxn>
                          <a:cxn ang="T100">
                            <a:pos x="T36" y="T37"/>
                          </a:cxn>
                          <a:cxn ang="T101">
                            <a:pos x="T38" y="T39"/>
                          </a:cxn>
                          <a:cxn ang="T102">
                            <a:pos x="T40" y="T41"/>
                          </a:cxn>
                          <a:cxn ang="T103">
                            <a:pos x="T42" y="T43"/>
                          </a:cxn>
                          <a:cxn ang="T104">
                            <a:pos x="T44" y="T45"/>
                          </a:cxn>
                          <a:cxn ang="T105">
                            <a:pos x="T46" y="T47"/>
                          </a:cxn>
                          <a:cxn ang="T106">
                            <a:pos x="T48" y="T49"/>
                          </a:cxn>
                          <a:cxn ang="T107">
                            <a:pos x="T50" y="T51"/>
                          </a:cxn>
                          <a:cxn ang="T108">
                            <a:pos x="T52" y="T53"/>
                          </a:cxn>
                          <a:cxn ang="T109">
                            <a:pos x="T54" y="T55"/>
                          </a:cxn>
                          <a:cxn ang="T110">
                            <a:pos x="T56" y="T57"/>
                          </a:cxn>
                          <a:cxn ang="T111">
                            <a:pos x="T58" y="T59"/>
                          </a:cxn>
                          <a:cxn ang="T112">
                            <a:pos x="T60" y="T61"/>
                          </a:cxn>
                          <a:cxn ang="T113">
                            <a:pos x="T62" y="T63"/>
                          </a:cxn>
                          <a:cxn ang="T114">
                            <a:pos x="T64" y="T65"/>
                          </a:cxn>
                          <a:cxn ang="T115">
                            <a:pos x="T66" y="T67"/>
                          </a:cxn>
                          <a:cxn ang="T116">
                            <a:pos x="T68" y="T69"/>
                          </a:cxn>
                          <a:cxn ang="T117">
                            <a:pos x="T70" y="T71"/>
                          </a:cxn>
                          <a:cxn ang="T118">
                            <a:pos x="T72" y="T73"/>
                          </a:cxn>
                          <a:cxn ang="T119">
                            <a:pos x="T74" y="T75"/>
                          </a:cxn>
                          <a:cxn ang="T120">
                            <a:pos x="T76" y="T77"/>
                          </a:cxn>
                          <a:cxn ang="T121">
                            <a:pos x="T78" y="T79"/>
                          </a:cxn>
                          <a:cxn ang="T122">
                            <a:pos x="T80" y="T81"/>
                          </a:cxn>
                        </a:cxnLst>
                        <a:rect l="0" t="0" r="r" b="b"/>
                        <a:pathLst>
                          <a:path w="784" h="663">
                            <a:moveTo>
                              <a:pt x="308" y="0"/>
                            </a:moveTo>
                            <a:lnTo>
                              <a:pt x="376" y="9"/>
                            </a:lnTo>
                            <a:lnTo>
                              <a:pt x="369" y="131"/>
                            </a:lnTo>
                            <a:lnTo>
                              <a:pt x="361" y="206"/>
                            </a:lnTo>
                            <a:lnTo>
                              <a:pt x="351" y="279"/>
                            </a:lnTo>
                            <a:lnTo>
                              <a:pt x="345" y="333"/>
                            </a:lnTo>
                            <a:lnTo>
                              <a:pt x="445" y="333"/>
                            </a:lnTo>
                            <a:lnTo>
                              <a:pt x="583" y="330"/>
                            </a:lnTo>
                            <a:lnTo>
                              <a:pt x="709" y="317"/>
                            </a:lnTo>
                            <a:lnTo>
                              <a:pt x="781" y="310"/>
                            </a:lnTo>
                            <a:lnTo>
                              <a:pt x="784" y="368"/>
                            </a:lnTo>
                            <a:lnTo>
                              <a:pt x="706" y="381"/>
                            </a:lnTo>
                            <a:lnTo>
                              <a:pt x="588" y="397"/>
                            </a:lnTo>
                            <a:lnTo>
                              <a:pt x="471" y="404"/>
                            </a:lnTo>
                            <a:lnTo>
                              <a:pt x="355" y="407"/>
                            </a:lnTo>
                            <a:lnTo>
                              <a:pt x="341" y="407"/>
                            </a:lnTo>
                            <a:lnTo>
                              <a:pt x="338" y="474"/>
                            </a:lnTo>
                            <a:lnTo>
                              <a:pt x="345" y="538"/>
                            </a:lnTo>
                            <a:lnTo>
                              <a:pt x="354" y="581"/>
                            </a:lnTo>
                            <a:lnTo>
                              <a:pt x="342" y="622"/>
                            </a:lnTo>
                            <a:lnTo>
                              <a:pt x="341" y="632"/>
                            </a:lnTo>
                            <a:lnTo>
                              <a:pt x="325" y="663"/>
                            </a:lnTo>
                            <a:lnTo>
                              <a:pt x="257" y="637"/>
                            </a:lnTo>
                            <a:lnTo>
                              <a:pt x="288" y="596"/>
                            </a:lnTo>
                            <a:lnTo>
                              <a:pt x="297" y="555"/>
                            </a:lnTo>
                            <a:lnTo>
                              <a:pt x="298" y="520"/>
                            </a:lnTo>
                            <a:lnTo>
                              <a:pt x="291" y="465"/>
                            </a:lnTo>
                            <a:lnTo>
                              <a:pt x="283" y="411"/>
                            </a:lnTo>
                            <a:lnTo>
                              <a:pt x="281" y="398"/>
                            </a:lnTo>
                            <a:lnTo>
                              <a:pt x="201" y="391"/>
                            </a:lnTo>
                            <a:lnTo>
                              <a:pt x="109" y="368"/>
                            </a:lnTo>
                            <a:lnTo>
                              <a:pt x="0" y="346"/>
                            </a:lnTo>
                            <a:lnTo>
                              <a:pt x="7" y="292"/>
                            </a:lnTo>
                            <a:lnTo>
                              <a:pt x="106" y="305"/>
                            </a:lnTo>
                            <a:lnTo>
                              <a:pt x="216" y="320"/>
                            </a:lnTo>
                            <a:lnTo>
                              <a:pt x="281" y="326"/>
                            </a:lnTo>
                            <a:lnTo>
                              <a:pt x="283" y="275"/>
                            </a:lnTo>
                            <a:lnTo>
                              <a:pt x="301" y="206"/>
                            </a:lnTo>
                            <a:lnTo>
                              <a:pt x="307" y="159"/>
                            </a:lnTo>
                            <a:lnTo>
                              <a:pt x="304" y="112"/>
                            </a:lnTo>
                            <a:lnTo>
                              <a:pt x="308" y="0"/>
                            </a:lnTo>
                            <a:close/>
                          </a:path>
                        </a:pathLst>
                      </a:custGeom>
                      <a:solidFill>
                        <a:srgbClr val="FF0033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4123" name="Group 24">
                      <a:extLst>
                        <a:ext uri="{FF2B5EF4-FFF2-40B4-BE49-F238E27FC236}">
                          <a16:creationId xmlns:a16="http://schemas.microsoft.com/office/drawing/2014/main" id="{E7D4D064-D8FE-4CC6-8529-B3C1810BDAC4}"/>
                        </a:ext>
                      </a:extLst>
                    </p:cNvPr>
                    <p:cNvGrpSpPr>
                      <a:grpSpLocks/>
                    </p:cNvGrpSpPr>
                    <p:nvPr/>
                  </p:nvGrpSpPr>
                  <p:grpSpPr bwMode="auto">
                    <a:xfrm>
                      <a:off x="4424" y="2688"/>
                      <a:ext cx="951" cy="876"/>
                      <a:chOff x="4424" y="2688"/>
                      <a:chExt cx="951" cy="876"/>
                    </a:xfrm>
                  </p:grpSpPr>
                  <p:sp>
                    <p:nvSpPr>
                      <p:cNvPr id="4130" name="Freeform 25">
                        <a:extLst>
                          <a:ext uri="{FF2B5EF4-FFF2-40B4-BE49-F238E27FC236}">
                            <a16:creationId xmlns:a16="http://schemas.microsoft.com/office/drawing/2014/main" id="{B28AF8A0-C5BE-40FA-90E1-ED0C19278240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24" y="3248"/>
                        <a:ext cx="909" cy="316"/>
                      </a:xfrm>
                      <a:custGeom>
                        <a:avLst/>
                        <a:gdLst>
                          <a:gd name="T0" fmla="*/ 49 w 1818"/>
                          <a:gd name="T1" fmla="*/ 0 h 633"/>
                          <a:gd name="T2" fmla="*/ 40 w 1818"/>
                          <a:gd name="T3" fmla="*/ 42 h 633"/>
                          <a:gd name="T4" fmla="*/ 37 w 1818"/>
                          <a:gd name="T5" fmla="*/ 46 h 633"/>
                          <a:gd name="T6" fmla="*/ 24 w 1818"/>
                          <a:gd name="T7" fmla="*/ 78 h 633"/>
                          <a:gd name="T8" fmla="*/ 6 w 1818"/>
                          <a:gd name="T9" fmla="*/ 103 h 633"/>
                          <a:gd name="T10" fmla="*/ 0 w 1818"/>
                          <a:gd name="T11" fmla="*/ 125 h 633"/>
                          <a:gd name="T12" fmla="*/ 6 w 1818"/>
                          <a:gd name="T13" fmla="*/ 139 h 633"/>
                          <a:gd name="T14" fmla="*/ 12 w 1818"/>
                          <a:gd name="T15" fmla="*/ 146 h 633"/>
                          <a:gd name="T16" fmla="*/ 24 w 1818"/>
                          <a:gd name="T17" fmla="*/ 149 h 633"/>
                          <a:gd name="T18" fmla="*/ 48 w 1818"/>
                          <a:gd name="T19" fmla="*/ 149 h 633"/>
                          <a:gd name="T20" fmla="*/ 43 w 1818"/>
                          <a:gd name="T21" fmla="*/ 149 h 633"/>
                          <a:gd name="T22" fmla="*/ 102 w 1818"/>
                          <a:gd name="T23" fmla="*/ 147 h 633"/>
                          <a:gd name="T24" fmla="*/ 152 w 1818"/>
                          <a:gd name="T25" fmla="*/ 149 h 633"/>
                          <a:gd name="T26" fmla="*/ 199 w 1818"/>
                          <a:gd name="T27" fmla="*/ 155 h 633"/>
                          <a:gd name="T28" fmla="*/ 231 w 1818"/>
                          <a:gd name="T29" fmla="*/ 165 h 633"/>
                          <a:gd name="T30" fmla="*/ 273 w 1818"/>
                          <a:gd name="T31" fmla="*/ 178 h 633"/>
                          <a:gd name="T32" fmla="*/ 314 w 1818"/>
                          <a:gd name="T33" fmla="*/ 192 h 633"/>
                          <a:gd name="T34" fmla="*/ 353 w 1818"/>
                          <a:gd name="T35" fmla="*/ 207 h 633"/>
                          <a:gd name="T36" fmla="*/ 394 w 1818"/>
                          <a:gd name="T37" fmla="*/ 219 h 633"/>
                          <a:gd name="T38" fmla="*/ 443 w 1818"/>
                          <a:gd name="T39" fmla="*/ 227 h 633"/>
                          <a:gd name="T40" fmla="*/ 495 w 1818"/>
                          <a:gd name="T41" fmla="*/ 236 h 633"/>
                          <a:gd name="T42" fmla="*/ 541 w 1818"/>
                          <a:gd name="T43" fmla="*/ 238 h 633"/>
                          <a:gd name="T44" fmla="*/ 597 w 1818"/>
                          <a:gd name="T45" fmla="*/ 238 h 633"/>
                          <a:gd name="T46" fmla="*/ 650 w 1818"/>
                          <a:gd name="T47" fmla="*/ 237 h 633"/>
                          <a:gd name="T48" fmla="*/ 711 w 1818"/>
                          <a:gd name="T49" fmla="*/ 240 h 633"/>
                          <a:gd name="T50" fmla="*/ 756 w 1818"/>
                          <a:gd name="T51" fmla="*/ 253 h 633"/>
                          <a:gd name="T52" fmla="*/ 811 w 1818"/>
                          <a:gd name="T53" fmla="*/ 271 h 633"/>
                          <a:gd name="T54" fmla="*/ 859 w 1818"/>
                          <a:gd name="T55" fmla="*/ 297 h 633"/>
                          <a:gd name="T56" fmla="*/ 894 w 1818"/>
                          <a:gd name="T57" fmla="*/ 316 h 633"/>
                          <a:gd name="T58" fmla="*/ 909 w 1818"/>
                          <a:gd name="T59" fmla="*/ 311 h 633"/>
                          <a:gd name="T60" fmla="*/ 909 w 1818"/>
                          <a:gd name="T61" fmla="*/ 298 h 633"/>
                          <a:gd name="T62" fmla="*/ 890 w 1818"/>
                          <a:gd name="T63" fmla="*/ 289 h 633"/>
                          <a:gd name="T64" fmla="*/ 837 w 1818"/>
                          <a:gd name="T65" fmla="*/ 271 h 633"/>
                          <a:gd name="T66" fmla="*/ 780 w 1818"/>
                          <a:gd name="T67" fmla="*/ 243 h 633"/>
                          <a:gd name="T68" fmla="*/ 730 w 1818"/>
                          <a:gd name="T69" fmla="*/ 230 h 633"/>
                          <a:gd name="T70" fmla="*/ 690 w 1818"/>
                          <a:gd name="T71" fmla="*/ 224 h 633"/>
                          <a:gd name="T72" fmla="*/ 642 w 1818"/>
                          <a:gd name="T73" fmla="*/ 224 h 633"/>
                          <a:gd name="T74" fmla="*/ 586 w 1818"/>
                          <a:gd name="T75" fmla="*/ 227 h 633"/>
                          <a:gd name="T76" fmla="*/ 543 w 1818"/>
                          <a:gd name="T77" fmla="*/ 224 h 633"/>
                          <a:gd name="T78" fmla="*/ 490 w 1818"/>
                          <a:gd name="T79" fmla="*/ 222 h 633"/>
                          <a:gd name="T80" fmla="*/ 446 w 1818"/>
                          <a:gd name="T81" fmla="*/ 212 h 633"/>
                          <a:gd name="T82" fmla="*/ 403 w 1818"/>
                          <a:gd name="T83" fmla="*/ 205 h 633"/>
                          <a:gd name="T84" fmla="*/ 357 w 1818"/>
                          <a:gd name="T85" fmla="*/ 195 h 633"/>
                          <a:gd name="T86" fmla="*/ 311 w 1818"/>
                          <a:gd name="T87" fmla="*/ 177 h 633"/>
                          <a:gd name="T88" fmla="*/ 258 w 1818"/>
                          <a:gd name="T89" fmla="*/ 155 h 633"/>
                          <a:gd name="T90" fmla="*/ 215 w 1818"/>
                          <a:gd name="T91" fmla="*/ 144 h 633"/>
                          <a:gd name="T92" fmla="*/ 173 w 1818"/>
                          <a:gd name="T93" fmla="*/ 136 h 633"/>
                          <a:gd name="T94" fmla="*/ 169 w 1818"/>
                          <a:gd name="T95" fmla="*/ 137 h 633"/>
                          <a:gd name="T96" fmla="*/ 128 w 1818"/>
                          <a:gd name="T97" fmla="*/ 133 h 633"/>
                          <a:gd name="T98" fmla="*/ 75 w 1818"/>
                          <a:gd name="T99" fmla="*/ 130 h 633"/>
                          <a:gd name="T100" fmla="*/ 71 w 1818"/>
                          <a:gd name="T101" fmla="*/ 132 h 633"/>
                          <a:gd name="T102" fmla="*/ 30 w 1818"/>
                          <a:gd name="T103" fmla="*/ 130 h 633"/>
                          <a:gd name="T104" fmla="*/ 15 w 1818"/>
                          <a:gd name="T105" fmla="*/ 127 h 633"/>
                          <a:gd name="T106" fmla="*/ 19 w 1818"/>
                          <a:gd name="T107" fmla="*/ 128 h 633"/>
                          <a:gd name="T108" fmla="*/ 19 w 1818"/>
                          <a:gd name="T109" fmla="*/ 118 h 633"/>
                          <a:gd name="T110" fmla="*/ 22 w 1818"/>
                          <a:gd name="T111" fmla="*/ 103 h 633"/>
                          <a:gd name="T112" fmla="*/ 40 w 1818"/>
                          <a:gd name="T113" fmla="*/ 78 h 633"/>
                          <a:gd name="T114" fmla="*/ 52 w 1818"/>
                          <a:gd name="T115" fmla="*/ 52 h 633"/>
                          <a:gd name="T116" fmla="*/ 57 w 1818"/>
                          <a:gd name="T117" fmla="*/ 30 h 633"/>
                          <a:gd name="T118" fmla="*/ 53 w 1818"/>
                          <a:gd name="T119" fmla="*/ 30 h 633"/>
                          <a:gd name="T120" fmla="*/ 49 w 1818"/>
                          <a:gd name="T121" fmla="*/ 0 h 633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  <a:gd name="T144" fmla="*/ 0 60000 65536"/>
                          <a:gd name="T145" fmla="*/ 0 60000 65536"/>
                          <a:gd name="T146" fmla="*/ 0 60000 65536"/>
                          <a:gd name="T147" fmla="*/ 0 60000 65536"/>
                          <a:gd name="T148" fmla="*/ 0 60000 65536"/>
                          <a:gd name="T149" fmla="*/ 0 60000 65536"/>
                          <a:gd name="T150" fmla="*/ 0 60000 65536"/>
                          <a:gd name="T151" fmla="*/ 0 60000 65536"/>
                          <a:gd name="T152" fmla="*/ 0 60000 65536"/>
                          <a:gd name="T153" fmla="*/ 0 60000 65536"/>
                          <a:gd name="T154" fmla="*/ 0 60000 65536"/>
                          <a:gd name="T155" fmla="*/ 0 60000 65536"/>
                          <a:gd name="T156" fmla="*/ 0 60000 65536"/>
                          <a:gd name="T157" fmla="*/ 0 60000 65536"/>
                          <a:gd name="T158" fmla="*/ 0 60000 65536"/>
                          <a:gd name="T159" fmla="*/ 0 60000 65536"/>
                          <a:gd name="T160" fmla="*/ 0 60000 65536"/>
                          <a:gd name="T161" fmla="*/ 0 60000 65536"/>
                          <a:gd name="T162" fmla="*/ 0 60000 65536"/>
                          <a:gd name="T163" fmla="*/ 0 60000 65536"/>
                          <a:gd name="T164" fmla="*/ 0 60000 65536"/>
                          <a:gd name="T165" fmla="*/ 0 60000 65536"/>
                          <a:gd name="T166" fmla="*/ 0 60000 65536"/>
                          <a:gd name="T167" fmla="*/ 0 60000 65536"/>
                          <a:gd name="T168" fmla="*/ 0 60000 65536"/>
                          <a:gd name="T169" fmla="*/ 0 60000 65536"/>
                          <a:gd name="T170" fmla="*/ 0 60000 65536"/>
                          <a:gd name="T171" fmla="*/ 0 60000 65536"/>
                          <a:gd name="T172" fmla="*/ 0 60000 65536"/>
                          <a:gd name="T173" fmla="*/ 0 60000 65536"/>
                          <a:gd name="T174" fmla="*/ 0 60000 65536"/>
                          <a:gd name="T175" fmla="*/ 0 60000 65536"/>
                          <a:gd name="T176" fmla="*/ 0 60000 65536"/>
                          <a:gd name="T177" fmla="*/ 0 60000 65536"/>
                          <a:gd name="T178" fmla="*/ 0 60000 65536"/>
                          <a:gd name="T179" fmla="*/ 0 60000 65536"/>
                          <a:gd name="T180" fmla="*/ 0 60000 65536"/>
                          <a:gd name="T181" fmla="*/ 0 60000 65536"/>
                          <a:gd name="T182" fmla="*/ 0 60000 65536"/>
                        </a:gdLst>
                        <a:ahLst/>
                        <a:cxnLst>
                          <a:cxn ang="T122">
                            <a:pos x="T0" y="T1"/>
                          </a:cxn>
                          <a:cxn ang="T123">
                            <a:pos x="T2" y="T3"/>
                          </a:cxn>
                          <a:cxn ang="T124">
                            <a:pos x="T4" y="T5"/>
                          </a:cxn>
                          <a:cxn ang="T125">
                            <a:pos x="T6" y="T7"/>
                          </a:cxn>
                          <a:cxn ang="T126">
                            <a:pos x="T8" y="T9"/>
                          </a:cxn>
                          <a:cxn ang="T127">
                            <a:pos x="T10" y="T11"/>
                          </a:cxn>
                          <a:cxn ang="T128">
                            <a:pos x="T12" y="T13"/>
                          </a:cxn>
                          <a:cxn ang="T129">
                            <a:pos x="T14" y="T15"/>
                          </a:cxn>
                          <a:cxn ang="T130">
                            <a:pos x="T16" y="T17"/>
                          </a:cxn>
                          <a:cxn ang="T131">
                            <a:pos x="T18" y="T19"/>
                          </a:cxn>
                          <a:cxn ang="T132">
                            <a:pos x="T20" y="T21"/>
                          </a:cxn>
                          <a:cxn ang="T133">
                            <a:pos x="T22" y="T23"/>
                          </a:cxn>
                          <a:cxn ang="T134">
                            <a:pos x="T24" y="T25"/>
                          </a:cxn>
                          <a:cxn ang="T135">
                            <a:pos x="T26" y="T27"/>
                          </a:cxn>
                          <a:cxn ang="T136">
                            <a:pos x="T28" y="T29"/>
                          </a:cxn>
                          <a:cxn ang="T137">
                            <a:pos x="T30" y="T31"/>
                          </a:cxn>
                          <a:cxn ang="T138">
                            <a:pos x="T32" y="T33"/>
                          </a:cxn>
                          <a:cxn ang="T139">
                            <a:pos x="T34" y="T35"/>
                          </a:cxn>
                          <a:cxn ang="T140">
                            <a:pos x="T36" y="T37"/>
                          </a:cxn>
                          <a:cxn ang="T141">
                            <a:pos x="T38" y="T39"/>
                          </a:cxn>
                          <a:cxn ang="T142">
                            <a:pos x="T40" y="T41"/>
                          </a:cxn>
                          <a:cxn ang="T143">
                            <a:pos x="T42" y="T43"/>
                          </a:cxn>
                          <a:cxn ang="T144">
                            <a:pos x="T44" y="T45"/>
                          </a:cxn>
                          <a:cxn ang="T145">
                            <a:pos x="T46" y="T47"/>
                          </a:cxn>
                          <a:cxn ang="T146">
                            <a:pos x="T48" y="T49"/>
                          </a:cxn>
                          <a:cxn ang="T147">
                            <a:pos x="T50" y="T51"/>
                          </a:cxn>
                          <a:cxn ang="T148">
                            <a:pos x="T52" y="T53"/>
                          </a:cxn>
                          <a:cxn ang="T149">
                            <a:pos x="T54" y="T55"/>
                          </a:cxn>
                          <a:cxn ang="T150">
                            <a:pos x="T56" y="T57"/>
                          </a:cxn>
                          <a:cxn ang="T151">
                            <a:pos x="T58" y="T59"/>
                          </a:cxn>
                          <a:cxn ang="T152">
                            <a:pos x="T60" y="T61"/>
                          </a:cxn>
                          <a:cxn ang="T153">
                            <a:pos x="T62" y="T63"/>
                          </a:cxn>
                          <a:cxn ang="T154">
                            <a:pos x="T64" y="T65"/>
                          </a:cxn>
                          <a:cxn ang="T155">
                            <a:pos x="T66" y="T67"/>
                          </a:cxn>
                          <a:cxn ang="T156">
                            <a:pos x="T68" y="T69"/>
                          </a:cxn>
                          <a:cxn ang="T157">
                            <a:pos x="T70" y="T71"/>
                          </a:cxn>
                          <a:cxn ang="T158">
                            <a:pos x="T72" y="T73"/>
                          </a:cxn>
                          <a:cxn ang="T159">
                            <a:pos x="T74" y="T75"/>
                          </a:cxn>
                          <a:cxn ang="T160">
                            <a:pos x="T76" y="T77"/>
                          </a:cxn>
                          <a:cxn ang="T161">
                            <a:pos x="T78" y="T79"/>
                          </a:cxn>
                          <a:cxn ang="T162">
                            <a:pos x="T80" y="T81"/>
                          </a:cxn>
                          <a:cxn ang="T163">
                            <a:pos x="T82" y="T83"/>
                          </a:cxn>
                          <a:cxn ang="T164">
                            <a:pos x="T84" y="T85"/>
                          </a:cxn>
                          <a:cxn ang="T165">
                            <a:pos x="T86" y="T87"/>
                          </a:cxn>
                          <a:cxn ang="T166">
                            <a:pos x="T88" y="T89"/>
                          </a:cxn>
                          <a:cxn ang="T167">
                            <a:pos x="T90" y="T91"/>
                          </a:cxn>
                          <a:cxn ang="T168">
                            <a:pos x="T92" y="T93"/>
                          </a:cxn>
                          <a:cxn ang="T169">
                            <a:pos x="T94" y="T95"/>
                          </a:cxn>
                          <a:cxn ang="T170">
                            <a:pos x="T96" y="T97"/>
                          </a:cxn>
                          <a:cxn ang="T171">
                            <a:pos x="T98" y="T99"/>
                          </a:cxn>
                          <a:cxn ang="T172">
                            <a:pos x="T100" y="T101"/>
                          </a:cxn>
                          <a:cxn ang="T173">
                            <a:pos x="T102" y="T103"/>
                          </a:cxn>
                          <a:cxn ang="T174">
                            <a:pos x="T104" y="T105"/>
                          </a:cxn>
                          <a:cxn ang="T175">
                            <a:pos x="T106" y="T107"/>
                          </a:cxn>
                          <a:cxn ang="T176">
                            <a:pos x="T108" y="T109"/>
                          </a:cxn>
                          <a:cxn ang="T177">
                            <a:pos x="T110" y="T111"/>
                          </a:cxn>
                          <a:cxn ang="T178">
                            <a:pos x="T112" y="T113"/>
                          </a:cxn>
                          <a:cxn ang="T179">
                            <a:pos x="T114" y="T115"/>
                          </a:cxn>
                          <a:cxn ang="T180">
                            <a:pos x="T116" y="T117"/>
                          </a:cxn>
                          <a:cxn ang="T181">
                            <a:pos x="T118" y="T119"/>
                          </a:cxn>
                          <a:cxn ang="T182">
                            <a:pos x="T120" y="T121"/>
                          </a:cxn>
                        </a:cxnLst>
                        <a:rect l="0" t="0" r="r" b="b"/>
                        <a:pathLst>
                          <a:path w="1818" h="633">
                            <a:moveTo>
                              <a:pt x="98" y="0"/>
                            </a:moveTo>
                            <a:lnTo>
                              <a:pt x="79" y="84"/>
                            </a:lnTo>
                            <a:lnTo>
                              <a:pt x="73" y="92"/>
                            </a:lnTo>
                            <a:lnTo>
                              <a:pt x="48" y="157"/>
                            </a:lnTo>
                            <a:lnTo>
                              <a:pt x="11" y="207"/>
                            </a:lnTo>
                            <a:lnTo>
                              <a:pt x="0" y="251"/>
                            </a:lnTo>
                            <a:lnTo>
                              <a:pt x="11" y="278"/>
                            </a:lnTo>
                            <a:lnTo>
                              <a:pt x="24" y="292"/>
                            </a:lnTo>
                            <a:lnTo>
                              <a:pt x="48" y="298"/>
                            </a:lnTo>
                            <a:lnTo>
                              <a:pt x="95" y="298"/>
                            </a:lnTo>
                            <a:lnTo>
                              <a:pt x="86" y="298"/>
                            </a:lnTo>
                            <a:lnTo>
                              <a:pt x="204" y="295"/>
                            </a:lnTo>
                            <a:lnTo>
                              <a:pt x="303" y="298"/>
                            </a:lnTo>
                            <a:lnTo>
                              <a:pt x="397" y="310"/>
                            </a:lnTo>
                            <a:lnTo>
                              <a:pt x="462" y="330"/>
                            </a:lnTo>
                            <a:lnTo>
                              <a:pt x="545" y="357"/>
                            </a:lnTo>
                            <a:lnTo>
                              <a:pt x="627" y="384"/>
                            </a:lnTo>
                            <a:lnTo>
                              <a:pt x="706" y="414"/>
                            </a:lnTo>
                            <a:lnTo>
                              <a:pt x="788" y="439"/>
                            </a:lnTo>
                            <a:lnTo>
                              <a:pt x="885" y="455"/>
                            </a:lnTo>
                            <a:lnTo>
                              <a:pt x="989" y="472"/>
                            </a:lnTo>
                            <a:lnTo>
                              <a:pt x="1082" y="477"/>
                            </a:lnTo>
                            <a:lnTo>
                              <a:pt x="1194" y="477"/>
                            </a:lnTo>
                            <a:lnTo>
                              <a:pt x="1300" y="474"/>
                            </a:lnTo>
                            <a:lnTo>
                              <a:pt x="1422" y="480"/>
                            </a:lnTo>
                            <a:lnTo>
                              <a:pt x="1512" y="507"/>
                            </a:lnTo>
                            <a:lnTo>
                              <a:pt x="1621" y="542"/>
                            </a:lnTo>
                            <a:lnTo>
                              <a:pt x="1717" y="595"/>
                            </a:lnTo>
                            <a:lnTo>
                              <a:pt x="1788" y="633"/>
                            </a:lnTo>
                            <a:lnTo>
                              <a:pt x="1818" y="622"/>
                            </a:lnTo>
                            <a:lnTo>
                              <a:pt x="1818" y="596"/>
                            </a:lnTo>
                            <a:lnTo>
                              <a:pt x="1780" y="578"/>
                            </a:lnTo>
                            <a:lnTo>
                              <a:pt x="1673" y="542"/>
                            </a:lnTo>
                            <a:lnTo>
                              <a:pt x="1559" y="487"/>
                            </a:lnTo>
                            <a:lnTo>
                              <a:pt x="1460" y="460"/>
                            </a:lnTo>
                            <a:lnTo>
                              <a:pt x="1379" y="449"/>
                            </a:lnTo>
                            <a:lnTo>
                              <a:pt x="1283" y="449"/>
                            </a:lnTo>
                            <a:lnTo>
                              <a:pt x="1171" y="455"/>
                            </a:lnTo>
                            <a:lnTo>
                              <a:pt x="1085" y="449"/>
                            </a:lnTo>
                            <a:lnTo>
                              <a:pt x="980" y="445"/>
                            </a:lnTo>
                            <a:lnTo>
                              <a:pt x="891" y="425"/>
                            </a:lnTo>
                            <a:lnTo>
                              <a:pt x="806" y="411"/>
                            </a:lnTo>
                            <a:lnTo>
                              <a:pt x="714" y="390"/>
                            </a:lnTo>
                            <a:lnTo>
                              <a:pt x="621" y="354"/>
                            </a:lnTo>
                            <a:lnTo>
                              <a:pt x="515" y="310"/>
                            </a:lnTo>
                            <a:lnTo>
                              <a:pt x="430" y="289"/>
                            </a:lnTo>
                            <a:lnTo>
                              <a:pt x="345" y="272"/>
                            </a:lnTo>
                            <a:lnTo>
                              <a:pt x="338" y="275"/>
                            </a:lnTo>
                            <a:lnTo>
                              <a:pt x="256" y="266"/>
                            </a:lnTo>
                            <a:lnTo>
                              <a:pt x="150" y="261"/>
                            </a:lnTo>
                            <a:lnTo>
                              <a:pt x="141" y="264"/>
                            </a:lnTo>
                            <a:lnTo>
                              <a:pt x="59" y="261"/>
                            </a:lnTo>
                            <a:lnTo>
                              <a:pt x="30" y="254"/>
                            </a:lnTo>
                            <a:lnTo>
                              <a:pt x="38" y="257"/>
                            </a:lnTo>
                            <a:lnTo>
                              <a:pt x="38" y="237"/>
                            </a:lnTo>
                            <a:lnTo>
                              <a:pt x="44" y="207"/>
                            </a:lnTo>
                            <a:lnTo>
                              <a:pt x="79" y="157"/>
                            </a:lnTo>
                            <a:lnTo>
                              <a:pt x="103" y="104"/>
                            </a:lnTo>
                            <a:lnTo>
                              <a:pt x="114" y="60"/>
                            </a:lnTo>
                            <a:lnTo>
                              <a:pt x="106" y="60"/>
                            </a:lnTo>
                            <a:lnTo>
                              <a:pt x="98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31" name="Freeform 26">
                        <a:extLst>
                          <a:ext uri="{FF2B5EF4-FFF2-40B4-BE49-F238E27FC236}">
                            <a16:creationId xmlns:a16="http://schemas.microsoft.com/office/drawing/2014/main" id="{278ECA4D-2234-46F0-8989-150FB027DE37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66" y="2688"/>
                        <a:ext cx="909" cy="871"/>
                      </a:xfrm>
                      <a:custGeom>
                        <a:avLst/>
                        <a:gdLst>
                          <a:gd name="T0" fmla="*/ 868 w 1818"/>
                          <a:gd name="T1" fmla="*/ 842 h 1742"/>
                          <a:gd name="T2" fmla="*/ 855 w 1818"/>
                          <a:gd name="T3" fmla="*/ 755 h 1742"/>
                          <a:gd name="T4" fmla="*/ 838 w 1818"/>
                          <a:gd name="T5" fmla="*/ 675 h 1742"/>
                          <a:gd name="T6" fmla="*/ 852 w 1818"/>
                          <a:gd name="T7" fmla="*/ 612 h 1742"/>
                          <a:gd name="T8" fmla="*/ 871 w 1818"/>
                          <a:gd name="T9" fmla="*/ 542 h 1742"/>
                          <a:gd name="T10" fmla="*/ 871 w 1818"/>
                          <a:gd name="T11" fmla="*/ 413 h 1742"/>
                          <a:gd name="T12" fmla="*/ 855 w 1818"/>
                          <a:gd name="T13" fmla="*/ 251 h 1742"/>
                          <a:gd name="T14" fmla="*/ 845 w 1818"/>
                          <a:gd name="T15" fmla="*/ 162 h 1742"/>
                          <a:gd name="T16" fmla="*/ 856 w 1818"/>
                          <a:gd name="T17" fmla="*/ 120 h 1742"/>
                          <a:gd name="T18" fmla="*/ 890 w 1818"/>
                          <a:gd name="T19" fmla="*/ 68 h 1742"/>
                          <a:gd name="T20" fmla="*/ 909 w 1818"/>
                          <a:gd name="T21" fmla="*/ 45 h 1742"/>
                          <a:gd name="T22" fmla="*/ 894 w 1818"/>
                          <a:gd name="T23" fmla="*/ 24 h 1742"/>
                          <a:gd name="T24" fmla="*/ 827 w 1818"/>
                          <a:gd name="T25" fmla="*/ 6 h 1742"/>
                          <a:gd name="T26" fmla="*/ 733 w 1818"/>
                          <a:gd name="T27" fmla="*/ 0 h 1742"/>
                          <a:gd name="T28" fmla="*/ 646 w 1818"/>
                          <a:gd name="T29" fmla="*/ 21 h 1742"/>
                          <a:gd name="T30" fmla="*/ 570 w 1818"/>
                          <a:gd name="T31" fmla="*/ 48 h 1742"/>
                          <a:gd name="T32" fmla="*/ 506 w 1818"/>
                          <a:gd name="T33" fmla="*/ 86 h 1742"/>
                          <a:gd name="T34" fmla="*/ 444 w 1818"/>
                          <a:gd name="T35" fmla="*/ 104 h 1742"/>
                          <a:gd name="T36" fmla="*/ 345 w 1818"/>
                          <a:gd name="T37" fmla="*/ 109 h 1742"/>
                          <a:gd name="T38" fmla="*/ 258 w 1818"/>
                          <a:gd name="T39" fmla="*/ 99 h 1742"/>
                          <a:gd name="T40" fmla="*/ 156 w 1818"/>
                          <a:gd name="T41" fmla="*/ 92 h 1742"/>
                          <a:gd name="T42" fmla="*/ 98 w 1818"/>
                          <a:gd name="T43" fmla="*/ 96 h 1742"/>
                          <a:gd name="T44" fmla="*/ 15 w 1818"/>
                          <a:gd name="T45" fmla="*/ 121 h 1742"/>
                          <a:gd name="T46" fmla="*/ 2 w 1818"/>
                          <a:gd name="T47" fmla="*/ 161 h 1742"/>
                          <a:gd name="T48" fmla="*/ 15 w 1818"/>
                          <a:gd name="T49" fmla="*/ 150 h 1742"/>
                          <a:gd name="T50" fmla="*/ 62 w 1818"/>
                          <a:gd name="T51" fmla="*/ 121 h 1742"/>
                          <a:gd name="T52" fmla="*/ 124 w 1818"/>
                          <a:gd name="T53" fmla="*/ 112 h 1742"/>
                          <a:gd name="T54" fmla="*/ 209 w 1818"/>
                          <a:gd name="T55" fmla="*/ 112 h 1742"/>
                          <a:gd name="T56" fmla="*/ 304 w 1818"/>
                          <a:gd name="T57" fmla="*/ 125 h 1742"/>
                          <a:gd name="T58" fmla="*/ 384 w 1818"/>
                          <a:gd name="T59" fmla="*/ 127 h 1742"/>
                          <a:gd name="T60" fmla="*/ 466 w 1818"/>
                          <a:gd name="T61" fmla="*/ 117 h 1742"/>
                          <a:gd name="T62" fmla="*/ 559 w 1818"/>
                          <a:gd name="T63" fmla="*/ 75 h 1742"/>
                          <a:gd name="T64" fmla="*/ 647 w 1818"/>
                          <a:gd name="T65" fmla="*/ 36 h 1742"/>
                          <a:gd name="T66" fmla="*/ 737 w 1818"/>
                          <a:gd name="T67" fmla="*/ 18 h 1742"/>
                          <a:gd name="T68" fmla="*/ 831 w 1818"/>
                          <a:gd name="T69" fmla="*/ 24 h 1742"/>
                          <a:gd name="T70" fmla="*/ 884 w 1818"/>
                          <a:gd name="T71" fmla="*/ 43 h 1742"/>
                          <a:gd name="T72" fmla="*/ 860 w 1818"/>
                          <a:gd name="T73" fmla="*/ 74 h 1742"/>
                          <a:gd name="T74" fmla="*/ 834 w 1818"/>
                          <a:gd name="T75" fmla="*/ 130 h 1742"/>
                          <a:gd name="T76" fmla="*/ 828 w 1818"/>
                          <a:gd name="T77" fmla="*/ 188 h 1742"/>
                          <a:gd name="T78" fmla="*/ 842 w 1818"/>
                          <a:gd name="T79" fmla="*/ 265 h 1742"/>
                          <a:gd name="T80" fmla="*/ 853 w 1818"/>
                          <a:gd name="T81" fmla="*/ 360 h 1742"/>
                          <a:gd name="T82" fmla="*/ 859 w 1818"/>
                          <a:gd name="T83" fmla="*/ 483 h 1742"/>
                          <a:gd name="T84" fmla="*/ 855 w 1818"/>
                          <a:gd name="T85" fmla="*/ 540 h 1742"/>
                          <a:gd name="T86" fmla="*/ 831 w 1818"/>
                          <a:gd name="T87" fmla="*/ 622 h 1742"/>
                          <a:gd name="T88" fmla="*/ 822 w 1818"/>
                          <a:gd name="T89" fmla="*/ 695 h 1742"/>
                          <a:gd name="T90" fmla="*/ 840 w 1818"/>
                          <a:gd name="T91" fmla="*/ 757 h 1742"/>
                          <a:gd name="T92" fmla="*/ 849 w 1818"/>
                          <a:gd name="T93" fmla="*/ 826 h 1742"/>
                          <a:gd name="T94" fmla="*/ 850 w 1818"/>
                          <a:gd name="T95" fmla="*/ 871 h 1742"/>
                          <a:gd name="T96" fmla="*/ 0 60000 65536"/>
                          <a:gd name="T97" fmla="*/ 0 60000 65536"/>
                          <a:gd name="T98" fmla="*/ 0 60000 65536"/>
                          <a:gd name="T99" fmla="*/ 0 60000 65536"/>
                          <a:gd name="T100" fmla="*/ 0 60000 65536"/>
                          <a:gd name="T101" fmla="*/ 0 60000 65536"/>
                          <a:gd name="T102" fmla="*/ 0 60000 65536"/>
                          <a:gd name="T103" fmla="*/ 0 60000 65536"/>
                          <a:gd name="T104" fmla="*/ 0 60000 65536"/>
                          <a:gd name="T105" fmla="*/ 0 60000 65536"/>
                          <a:gd name="T106" fmla="*/ 0 60000 65536"/>
                          <a:gd name="T107" fmla="*/ 0 60000 65536"/>
                          <a:gd name="T108" fmla="*/ 0 60000 65536"/>
                          <a:gd name="T109" fmla="*/ 0 60000 65536"/>
                          <a:gd name="T110" fmla="*/ 0 60000 65536"/>
                          <a:gd name="T111" fmla="*/ 0 60000 65536"/>
                          <a:gd name="T112" fmla="*/ 0 60000 65536"/>
                          <a:gd name="T113" fmla="*/ 0 60000 65536"/>
                          <a:gd name="T114" fmla="*/ 0 60000 65536"/>
                          <a:gd name="T115" fmla="*/ 0 60000 65536"/>
                          <a:gd name="T116" fmla="*/ 0 60000 65536"/>
                          <a:gd name="T117" fmla="*/ 0 60000 65536"/>
                          <a:gd name="T118" fmla="*/ 0 60000 65536"/>
                          <a:gd name="T119" fmla="*/ 0 60000 65536"/>
                          <a:gd name="T120" fmla="*/ 0 60000 65536"/>
                          <a:gd name="T121" fmla="*/ 0 60000 65536"/>
                          <a:gd name="T122" fmla="*/ 0 60000 65536"/>
                          <a:gd name="T123" fmla="*/ 0 60000 65536"/>
                          <a:gd name="T124" fmla="*/ 0 60000 65536"/>
                          <a:gd name="T125" fmla="*/ 0 60000 65536"/>
                          <a:gd name="T126" fmla="*/ 0 60000 65536"/>
                          <a:gd name="T127" fmla="*/ 0 60000 65536"/>
                          <a:gd name="T128" fmla="*/ 0 60000 65536"/>
                          <a:gd name="T129" fmla="*/ 0 60000 65536"/>
                          <a:gd name="T130" fmla="*/ 0 60000 65536"/>
                          <a:gd name="T131" fmla="*/ 0 60000 65536"/>
                          <a:gd name="T132" fmla="*/ 0 60000 65536"/>
                          <a:gd name="T133" fmla="*/ 0 60000 65536"/>
                          <a:gd name="T134" fmla="*/ 0 60000 65536"/>
                          <a:gd name="T135" fmla="*/ 0 60000 65536"/>
                          <a:gd name="T136" fmla="*/ 0 60000 65536"/>
                          <a:gd name="T137" fmla="*/ 0 60000 65536"/>
                          <a:gd name="T138" fmla="*/ 0 60000 65536"/>
                          <a:gd name="T139" fmla="*/ 0 60000 65536"/>
                          <a:gd name="T140" fmla="*/ 0 60000 65536"/>
                          <a:gd name="T141" fmla="*/ 0 60000 65536"/>
                          <a:gd name="T142" fmla="*/ 0 60000 65536"/>
                          <a:gd name="T143" fmla="*/ 0 60000 65536"/>
                        </a:gdLst>
                        <a:ahLst/>
                        <a:cxnLst>
                          <a:cxn ang="T96">
                            <a:pos x="T0" y="T1"/>
                          </a:cxn>
                          <a:cxn ang="T97">
                            <a:pos x="T2" y="T3"/>
                          </a:cxn>
                          <a:cxn ang="T98">
                            <a:pos x="T4" y="T5"/>
                          </a:cxn>
                          <a:cxn ang="T99">
                            <a:pos x="T6" y="T7"/>
                          </a:cxn>
                          <a:cxn ang="T100">
                            <a:pos x="T8" y="T9"/>
                          </a:cxn>
                          <a:cxn ang="T101">
                            <a:pos x="T10" y="T11"/>
                          </a:cxn>
                          <a:cxn ang="T102">
                            <a:pos x="T12" y="T13"/>
                          </a:cxn>
                          <a:cxn ang="T103">
                            <a:pos x="T14" y="T15"/>
                          </a:cxn>
                          <a:cxn ang="T104">
                            <a:pos x="T16" y="T17"/>
                          </a:cxn>
                          <a:cxn ang="T105">
                            <a:pos x="T18" y="T19"/>
                          </a:cxn>
                          <a:cxn ang="T106">
                            <a:pos x="T20" y="T21"/>
                          </a:cxn>
                          <a:cxn ang="T107">
                            <a:pos x="T22" y="T23"/>
                          </a:cxn>
                          <a:cxn ang="T108">
                            <a:pos x="T24" y="T25"/>
                          </a:cxn>
                          <a:cxn ang="T109">
                            <a:pos x="T26" y="T27"/>
                          </a:cxn>
                          <a:cxn ang="T110">
                            <a:pos x="T28" y="T29"/>
                          </a:cxn>
                          <a:cxn ang="T111">
                            <a:pos x="T30" y="T31"/>
                          </a:cxn>
                          <a:cxn ang="T112">
                            <a:pos x="T32" y="T33"/>
                          </a:cxn>
                          <a:cxn ang="T113">
                            <a:pos x="T34" y="T35"/>
                          </a:cxn>
                          <a:cxn ang="T114">
                            <a:pos x="T36" y="T37"/>
                          </a:cxn>
                          <a:cxn ang="T115">
                            <a:pos x="T38" y="T39"/>
                          </a:cxn>
                          <a:cxn ang="T116">
                            <a:pos x="T40" y="T41"/>
                          </a:cxn>
                          <a:cxn ang="T117">
                            <a:pos x="T42" y="T43"/>
                          </a:cxn>
                          <a:cxn ang="T118">
                            <a:pos x="T44" y="T45"/>
                          </a:cxn>
                          <a:cxn ang="T119">
                            <a:pos x="T46" y="T47"/>
                          </a:cxn>
                          <a:cxn ang="T120">
                            <a:pos x="T48" y="T49"/>
                          </a:cxn>
                          <a:cxn ang="T121">
                            <a:pos x="T50" y="T51"/>
                          </a:cxn>
                          <a:cxn ang="T122">
                            <a:pos x="T52" y="T53"/>
                          </a:cxn>
                          <a:cxn ang="T123">
                            <a:pos x="T54" y="T55"/>
                          </a:cxn>
                          <a:cxn ang="T124">
                            <a:pos x="T56" y="T57"/>
                          </a:cxn>
                          <a:cxn ang="T125">
                            <a:pos x="T58" y="T59"/>
                          </a:cxn>
                          <a:cxn ang="T126">
                            <a:pos x="T60" y="T61"/>
                          </a:cxn>
                          <a:cxn ang="T127">
                            <a:pos x="T62" y="T63"/>
                          </a:cxn>
                          <a:cxn ang="T128">
                            <a:pos x="T64" y="T65"/>
                          </a:cxn>
                          <a:cxn ang="T129">
                            <a:pos x="T66" y="T67"/>
                          </a:cxn>
                          <a:cxn ang="T130">
                            <a:pos x="T68" y="T69"/>
                          </a:cxn>
                          <a:cxn ang="T131">
                            <a:pos x="T70" y="T71"/>
                          </a:cxn>
                          <a:cxn ang="T132">
                            <a:pos x="T72" y="T73"/>
                          </a:cxn>
                          <a:cxn ang="T133">
                            <a:pos x="T74" y="T75"/>
                          </a:cxn>
                          <a:cxn ang="T134">
                            <a:pos x="T76" y="T77"/>
                          </a:cxn>
                          <a:cxn ang="T135">
                            <a:pos x="T78" y="T79"/>
                          </a:cxn>
                          <a:cxn ang="T136">
                            <a:pos x="T80" y="T81"/>
                          </a:cxn>
                          <a:cxn ang="T137">
                            <a:pos x="T82" y="T83"/>
                          </a:cxn>
                          <a:cxn ang="T138">
                            <a:pos x="T84" y="T85"/>
                          </a:cxn>
                          <a:cxn ang="T139">
                            <a:pos x="T86" y="T87"/>
                          </a:cxn>
                          <a:cxn ang="T140">
                            <a:pos x="T88" y="T89"/>
                          </a:cxn>
                          <a:cxn ang="T141">
                            <a:pos x="T90" y="T91"/>
                          </a:cxn>
                          <a:cxn ang="T142">
                            <a:pos x="T92" y="T93"/>
                          </a:cxn>
                          <a:cxn ang="T143">
                            <a:pos x="T94" y="T95"/>
                          </a:cxn>
                        </a:cxnLst>
                        <a:rect l="0" t="0" r="r" b="b"/>
                        <a:pathLst>
                          <a:path w="1818" h="1742">
                            <a:moveTo>
                              <a:pt x="1724" y="1742"/>
                            </a:moveTo>
                            <a:lnTo>
                              <a:pt x="1736" y="1684"/>
                            </a:lnTo>
                            <a:lnTo>
                              <a:pt x="1730" y="1592"/>
                            </a:lnTo>
                            <a:lnTo>
                              <a:pt x="1709" y="1510"/>
                            </a:lnTo>
                            <a:lnTo>
                              <a:pt x="1683" y="1421"/>
                            </a:lnTo>
                            <a:lnTo>
                              <a:pt x="1676" y="1349"/>
                            </a:lnTo>
                            <a:lnTo>
                              <a:pt x="1680" y="1301"/>
                            </a:lnTo>
                            <a:lnTo>
                              <a:pt x="1703" y="1224"/>
                            </a:lnTo>
                            <a:lnTo>
                              <a:pt x="1727" y="1151"/>
                            </a:lnTo>
                            <a:lnTo>
                              <a:pt x="1741" y="1083"/>
                            </a:lnTo>
                            <a:lnTo>
                              <a:pt x="1750" y="975"/>
                            </a:lnTo>
                            <a:lnTo>
                              <a:pt x="1741" y="826"/>
                            </a:lnTo>
                            <a:lnTo>
                              <a:pt x="1733" y="695"/>
                            </a:lnTo>
                            <a:lnTo>
                              <a:pt x="1709" y="501"/>
                            </a:lnTo>
                            <a:lnTo>
                              <a:pt x="1689" y="389"/>
                            </a:lnTo>
                            <a:lnTo>
                              <a:pt x="1689" y="324"/>
                            </a:lnTo>
                            <a:lnTo>
                              <a:pt x="1697" y="277"/>
                            </a:lnTo>
                            <a:lnTo>
                              <a:pt x="1711" y="239"/>
                            </a:lnTo>
                            <a:lnTo>
                              <a:pt x="1738" y="188"/>
                            </a:lnTo>
                            <a:lnTo>
                              <a:pt x="1779" y="136"/>
                            </a:lnTo>
                            <a:lnTo>
                              <a:pt x="1806" y="109"/>
                            </a:lnTo>
                            <a:lnTo>
                              <a:pt x="1818" y="89"/>
                            </a:lnTo>
                            <a:lnTo>
                              <a:pt x="1815" y="71"/>
                            </a:lnTo>
                            <a:lnTo>
                              <a:pt x="1788" y="47"/>
                            </a:lnTo>
                            <a:lnTo>
                              <a:pt x="1730" y="24"/>
                            </a:lnTo>
                            <a:lnTo>
                              <a:pt x="1653" y="11"/>
                            </a:lnTo>
                            <a:lnTo>
                              <a:pt x="1562" y="3"/>
                            </a:lnTo>
                            <a:lnTo>
                              <a:pt x="1465" y="0"/>
                            </a:lnTo>
                            <a:lnTo>
                              <a:pt x="1376" y="11"/>
                            </a:lnTo>
                            <a:lnTo>
                              <a:pt x="1291" y="41"/>
                            </a:lnTo>
                            <a:lnTo>
                              <a:pt x="1209" y="62"/>
                            </a:lnTo>
                            <a:lnTo>
                              <a:pt x="1139" y="95"/>
                            </a:lnTo>
                            <a:lnTo>
                              <a:pt x="1065" y="142"/>
                            </a:lnTo>
                            <a:lnTo>
                              <a:pt x="1011" y="171"/>
                            </a:lnTo>
                            <a:lnTo>
                              <a:pt x="948" y="197"/>
                            </a:lnTo>
                            <a:lnTo>
                              <a:pt x="888" y="207"/>
                            </a:lnTo>
                            <a:lnTo>
                              <a:pt x="788" y="218"/>
                            </a:lnTo>
                            <a:lnTo>
                              <a:pt x="689" y="218"/>
                            </a:lnTo>
                            <a:lnTo>
                              <a:pt x="588" y="207"/>
                            </a:lnTo>
                            <a:lnTo>
                              <a:pt x="515" y="197"/>
                            </a:lnTo>
                            <a:lnTo>
                              <a:pt x="409" y="188"/>
                            </a:lnTo>
                            <a:lnTo>
                              <a:pt x="312" y="183"/>
                            </a:lnTo>
                            <a:lnTo>
                              <a:pt x="203" y="188"/>
                            </a:lnTo>
                            <a:lnTo>
                              <a:pt x="196" y="191"/>
                            </a:lnTo>
                            <a:lnTo>
                              <a:pt x="117" y="207"/>
                            </a:lnTo>
                            <a:lnTo>
                              <a:pt x="29" y="242"/>
                            </a:lnTo>
                            <a:lnTo>
                              <a:pt x="0" y="289"/>
                            </a:lnTo>
                            <a:lnTo>
                              <a:pt x="3" y="321"/>
                            </a:lnTo>
                            <a:lnTo>
                              <a:pt x="15" y="341"/>
                            </a:lnTo>
                            <a:lnTo>
                              <a:pt x="29" y="300"/>
                            </a:lnTo>
                            <a:lnTo>
                              <a:pt x="68" y="270"/>
                            </a:lnTo>
                            <a:lnTo>
                              <a:pt x="124" y="242"/>
                            </a:lnTo>
                            <a:lnTo>
                              <a:pt x="185" y="226"/>
                            </a:lnTo>
                            <a:lnTo>
                              <a:pt x="247" y="224"/>
                            </a:lnTo>
                            <a:lnTo>
                              <a:pt x="335" y="224"/>
                            </a:lnTo>
                            <a:lnTo>
                              <a:pt x="417" y="224"/>
                            </a:lnTo>
                            <a:lnTo>
                              <a:pt x="536" y="236"/>
                            </a:lnTo>
                            <a:lnTo>
                              <a:pt x="607" y="250"/>
                            </a:lnTo>
                            <a:lnTo>
                              <a:pt x="689" y="256"/>
                            </a:lnTo>
                            <a:lnTo>
                              <a:pt x="768" y="253"/>
                            </a:lnTo>
                            <a:lnTo>
                              <a:pt x="861" y="248"/>
                            </a:lnTo>
                            <a:lnTo>
                              <a:pt x="932" y="234"/>
                            </a:lnTo>
                            <a:lnTo>
                              <a:pt x="1041" y="197"/>
                            </a:lnTo>
                            <a:lnTo>
                              <a:pt x="1117" y="150"/>
                            </a:lnTo>
                            <a:lnTo>
                              <a:pt x="1197" y="100"/>
                            </a:lnTo>
                            <a:lnTo>
                              <a:pt x="1294" y="71"/>
                            </a:lnTo>
                            <a:lnTo>
                              <a:pt x="1376" y="47"/>
                            </a:lnTo>
                            <a:lnTo>
                              <a:pt x="1474" y="35"/>
                            </a:lnTo>
                            <a:lnTo>
                              <a:pt x="1580" y="35"/>
                            </a:lnTo>
                            <a:lnTo>
                              <a:pt x="1662" y="47"/>
                            </a:lnTo>
                            <a:lnTo>
                              <a:pt x="1736" y="65"/>
                            </a:lnTo>
                            <a:lnTo>
                              <a:pt x="1768" y="85"/>
                            </a:lnTo>
                            <a:lnTo>
                              <a:pt x="1765" y="103"/>
                            </a:lnTo>
                            <a:lnTo>
                              <a:pt x="1719" y="147"/>
                            </a:lnTo>
                            <a:lnTo>
                              <a:pt x="1689" y="198"/>
                            </a:lnTo>
                            <a:lnTo>
                              <a:pt x="1668" y="259"/>
                            </a:lnTo>
                            <a:lnTo>
                              <a:pt x="1656" y="313"/>
                            </a:lnTo>
                            <a:lnTo>
                              <a:pt x="1656" y="376"/>
                            </a:lnTo>
                            <a:lnTo>
                              <a:pt x="1665" y="447"/>
                            </a:lnTo>
                            <a:lnTo>
                              <a:pt x="1683" y="529"/>
                            </a:lnTo>
                            <a:lnTo>
                              <a:pt x="1697" y="621"/>
                            </a:lnTo>
                            <a:lnTo>
                              <a:pt x="1706" y="719"/>
                            </a:lnTo>
                            <a:lnTo>
                              <a:pt x="1714" y="848"/>
                            </a:lnTo>
                            <a:lnTo>
                              <a:pt x="1717" y="965"/>
                            </a:lnTo>
                            <a:lnTo>
                              <a:pt x="1709" y="1071"/>
                            </a:lnTo>
                            <a:lnTo>
                              <a:pt x="1709" y="1080"/>
                            </a:lnTo>
                            <a:lnTo>
                              <a:pt x="1689" y="1159"/>
                            </a:lnTo>
                            <a:lnTo>
                              <a:pt x="1662" y="1243"/>
                            </a:lnTo>
                            <a:lnTo>
                              <a:pt x="1648" y="1325"/>
                            </a:lnTo>
                            <a:lnTo>
                              <a:pt x="1644" y="1390"/>
                            </a:lnTo>
                            <a:lnTo>
                              <a:pt x="1653" y="1436"/>
                            </a:lnTo>
                            <a:lnTo>
                              <a:pt x="1679" y="1513"/>
                            </a:lnTo>
                            <a:lnTo>
                              <a:pt x="1695" y="1581"/>
                            </a:lnTo>
                            <a:lnTo>
                              <a:pt x="1697" y="1652"/>
                            </a:lnTo>
                            <a:lnTo>
                              <a:pt x="1686" y="1712"/>
                            </a:lnTo>
                            <a:lnTo>
                              <a:pt x="1700" y="1742"/>
                            </a:lnTo>
                            <a:lnTo>
                              <a:pt x="1724" y="1742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4132" name="Freeform 27">
                        <a:extLst>
                          <a:ext uri="{FF2B5EF4-FFF2-40B4-BE49-F238E27FC236}">
                            <a16:creationId xmlns:a16="http://schemas.microsoft.com/office/drawing/2014/main" id="{D09C3DC2-D90F-4751-B341-DC51A82F2A41}"/>
                          </a:ext>
                        </a:extLst>
                      </p:cNvPr>
                      <p:cNvSpPr>
                        <a:spLocks/>
                      </p:cNvSpPr>
                      <p:nvPr/>
                    </p:nvSpPr>
                    <p:spPr bwMode="auto">
                      <a:xfrm>
                        <a:off x="4459" y="2812"/>
                        <a:ext cx="48" cy="475"/>
                      </a:xfrm>
                      <a:custGeom>
                        <a:avLst/>
                        <a:gdLst>
                          <a:gd name="T0" fmla="*/ 25 w 96"/>
                          <a:gd name="T1" fmla="*/ 0 h 951"/>
                          <a:gd name="T2" fmla="*/ 6 w 96"/>
                          <a:gd name="T3" fmla="*/ 23 h 951"/>
                          <a:gd name="T4" fmla="*/ 0 w 96"/>
                          <a:gd name="T5" fmla="*/ 45 h 951"/>
                          <a:gd name="T6" fmla="*/ 9 w 96"/>
                          <a:gd name="T7" fmla="*/ 67 h 951"/>
                          <a:gd name="T8" fmla="*/ 22 w 96"/>
                          <a:gd name="T9" fmla="*/ 101 h 951"/>
                          <a:gd name="T10" fmla="*/ 28 w 96"/>
                          <a:gd name="T11" fmla="*/ 133 h 951"/>
                          <a:gd name="T12" fmla="*/ 29 w 96"/>
                          <a:gd name="T13" fmla="*/ 167 h 951"/>
                          <a:gd name="T14" fmla="*/ 21 w 96"/>
                          <a:gd name="T15" fmla="*/ 218 h 951"/>
                          <a:gd name="T16" fmla="*/ 14 w 96"/>
                          <a:gd name="T17" fmla="*/ 261 h 951"/>
                          <a:gd name="T18" fmla="*/ 6 w 96"/>
                          <a:gd name="T19" fmla="*/ 312 h 951"/>
                          <a:gd name="T20" fmla="*/ 6 w 96"/>
                          <a:gd name="T21" fmla="*/ 358 h 951"/>
                          <a:gd name="T22" fmla="*/ 10 w 96"/>
                          <a:gd name="T23" fmla="*/ 401 h 951"/>
                          <a:gd name="T24" fmla="*/ 11 w 96"/>
                          <a:gd name="T25" fmla="*/ 457 h 951"/>
                          <a:gd name="T26" fmla="*/ 14 w 96"/>
                          <a:gd name="T27" fmla="*/ 475 h 951"/>
                          <a:gd name="T28" fmla="*/ 25 w 96"/>
                          <a:gd name="T29" fmla="*/ 464 h 951"/>
                          <a:gd name="T30" fmla="*/ 30 w 96"/>
                          <a:gd name="T31" fmla="*/ 423 h 951"/>
                          <a:gd name="T32" fmla="*/ 30 w 96"/>
                          <a:gd name="T33" fmla="*/ 377 h 951"/>
                          <a:gd name="T34" fmla="*/ 23 w 96"/>
                          <a:gd name="T35" fmla="*/ 338 h 951"/>
                          <a:gd name="T36" fmla="*/ 23 w 96"/>
                          <a:gd name="T37" fmla="*/ 310 h 951"/>
                          <a:gd name="T38" fmla="*/ 30 w 96"/>
                          <a:gd name="T39" fmla="*/ 275 h 951"/>
                          <a:gd name="T40" fmla="*/ 40 w 96"/>
                          <a:gd name="T41" fmla="*/ 226 h 951"/>
                          <a:gd name="T42" fmla="*/ 48 w 96"/>
                          <a:gd name="T43" fmla="*/ 181 h 951"/>
                          <a:gd name="T44" fmla="*/ 45 w 96"/>
                          <a:gd name="T45" fmla="*/ 140 h 951"/>
                          <a:gd name="T46" fmla="*/ 44 w 96"/>
                          <a:gd name="T47" fmla="*/ 118 h 951"/>
                          <a:gd name="T48" fmla="*/ 36 w 96"/>
                          <a:gd name="T49" fmla="*/ 82 h 951"/>
                          <a:gd name="T50" fmla="*/ 22 w 96"/>
                          <a:gd name="T51" fmla="*/ 46 h 951"/>
                          <a:gd name="T52" fmla="*/ 17 w 96"/>
                          <a:gd name="T53" fmla="*/ 19 h 951"/>
                          <a:gd name="T54" fmla="*/ 25 w 96"/>
                          <a:gd name="T55" fmla="*/ 0 h 951"/>
                          <a:gd name="T56" fmla="*/ 0 60000 65536"/>
                          <a:gd name="T57" fmla="*/ 0 60000 65536"/>
                          <a:gd name="T58" fmla="*/ 0 60000 65536"/>
                          <a:gd name="T59" fmla="*/ 0 60000 65536"/>
                          <a:gd name="T60" fmla="*/ 0 60000 65536"/>
                          <a:gd name="T61" fmla="*/ 0 60000 65536"/>
                          <a:gd name="T62" fmla="*/ 0 60000 65536"/>
                          <a:gd name="T63" fmla="*/ 0 60000 65536"/>
                          <a:gd name="T64" fmla="*/ 0 60000 65536"/>
                          <a:gd name="T65" fmla="*/ 0 60000 65536"/>
                          <a:gd name="T66" fmla="*/ 0 60000 65536"/>
                          <a:gd name="T67" fmla="*/ 0 60000 65536"/>
                          <a:gd name="T68" fmla="*/ 0 60000 65536"/>
                          <a:gd name="T69" fmla="*/ 0 60000 65536"/>
                          <a:gd name="T70" fmla="*/ 0 60000 65536"/>
                          <a:gd name="T71" fmla="*/ 0 60000 65536"/>
                          <a:gd name="T72" fmla="*/ 0 60000 65536"/>
                          <a:gd name="T73" fmla="*/ 0 60000 65536"/>
                          <a:gd name="T74" fmla="*/ 0 60000 65536"/>
                          <a:gd name="T75" fmla="*/ 0 60000 65536"/>
                          <a:gd name="T76" fmla="*/ 0 60000 65536"/>
                          <a:gd name="T77" fmla="*/ 0 60000 65536"/>
                          <a:gd name="T78" fmla="*/ 0 60000 65536"/>
                          <a:gd name="T79" fmla="*/ 0 60000 65536"/>
                          <a:gd name="T80" fmla="*/ 0 60000 65536"/>
                          <a:gd name="T81" fmla="*/ 0 60000 65536"/>
                          <a:gd name="T82" fmla="*/ 0 60000 65536"/>
                          <a:gd name="T83" fmla="*/ 0 60000 65536"/>
                        </a:gdLst>
                        <a:ahLst/>
                        <a:cxnLst>
                          <a:cxn ang="T56">
                            <a:pos x="T0" y="T1"/>
                          </a:cxn>
                          <a:cxn ang="T57">
                            <a:pos x="T2" y="T3"/>
                          </a:cxn>
                          <a:cxn ang="T58">
                            <a:pos x="T4" y="T5"/>
                          </a:cxn>
                          <a:cxn ang="T59">
                            <a:pos x="T6" y="T7"/>
                          </a:cxn>
                          <a:cxn ang="T60">
                            <a:pos x="T8" y="T9"/>
                          </a:cxn>
                          <a:cxn ang="T61">
                            <a:pos x="T10" y="T11"/>
                          </a:cxn>
                          <a:cxn ang="T62">
                            <a:pos x="T12" y="T13"/>
                          </a:cxn>
                          <a:cxn ang="T63">
                            <a:pos x="T14" y="T15"/>
                          </a:cxn>
                          <a:cxn ang="T64">
                            <a:pos x="T16" y="T17"/>
                          </a:cxn>
                          <a:cxn ang="T65">
                            <a:pos x="T18" y="T19"/>
                          </a:cxn>
                          <a:cxn ang="T66">
                            <a:pos x="T20" y="T21"/>
                          </a:cxn>
                          <a:cxn ang="T67">
                            <a:pos x="T22" y="T23"/>
                          </a:cxn>
                          <a:cxn ang="T68">
                            <a:pos x="T24" y="T25"/>
                          </a:cxn>
                          <a:cxn ang="T69">
                            <a:pos x="T26" y="T27"/>
                          </a:cxn>
                          <a:cxn ang="T70">
                            <a:pos x="T28" y="T29"/>
                          </a:cxn>
                          <a:cxn ang="T71">
                            <a:pos x="T30" y="T31"/>
                          </a:cxn>
                          <a:cxn ang="T72">
                            <a:pos x="T32" y="T33"/>
                          </a:cxn>
                          <a:cxn ang="T73">
                            <a:pos x="T34" y="T35"/>
                          </a:cxn>
                          <a:cxn ang="T74">
                            <a:pos x="T36" y="T37"/>
                          </a:cxn>
                          <a:cxn ang="T75">
                            <a:pos x="T38" y="T39"/>
                          </a:cxn>
                          <a:cxn ang="T76">
                            <a:pos x="T40" y="T41"/>
                          </a:cxn>
                          <a:cxn ang="T77">
                            <a:pos x="T42" y="T43"/>
                          </a:cxn>
                          <a:cxn ang="T78">
                            <a:pos x="T44" y="T45"/>
                          </a:cxn>
                          <a:cxn ang="T79">
                            <a:pos x="T46" y="T47"/>
                          </a:cxn>
                          <a:cxn ang="T80">
                            <a:pos x="T48" y="T49"/>
                          </a:cxn>
                          <a:cxn ang="T81">
                            <a:pos x="T50" y="T51"/>
                          </a:cxn>
                          <a:cxn ang="T82">
                            <a:pos x="T52" y="T53"/>
                          </a:cxn>
                          <a:cxn ang="T83">
                            <a:pos x="T54" y="T55"/>
                          </a:cxn>
                        </a:cxnLst>
                        <a:rect l="0" t="0" r="r" b="b"/>
                        <a:pathLst>
                          <a:path w="96" h="951">
                            <a:moveTo>
                              <a:pt x="49" y="0"/>
                            </a:moveTo>
                            <a:lnTo>
                              <a:pt x="11" y="46"/>
                            </a:lnTo>
                            <a:lnTo>
                              <a:pt x="0" y="90"/>
                            </a:lnTo>
                            <a:lnTo>
                              <a:pt x="17" y="134"/>
                            </a:lnTo>
                            <a:lnTo>
                              <a:pt x="43" y="202"/>
                            </a:lnTo>
                            <a:lnTo>
                              <a:pt x="55" y="267"/>
                            </a:lnTo>
                            <a:lnTo>
                              <a:pt x="58" y="335"/>
                            </a:lnTo>
                            <a:lnTo>
                              <a:pt x="41" y="436"/>
                            </a:lnTo>
                            <a:lnTo>
                              <a:pt x="28" y="523"/>
                            </a:lnTo>
                            <a:lnTo>
                              <a:pt x="11" y="624"/>
                            </a:lnTo>
                            <a:lnTo>
                              <a:pt x="11" y="717"/>
                            </a:lnTo>
                            <a:lnTo>
                              <a:pt x="19" y="803"/>
                            </a:lnTo>
                            <a:lnTo>
                              <a:pt x="22" y="915"/>
                            </a:lnTo>
                            <a:lnTo>
                              <a:pt x="28" y="951"/>
                            </a:lnTo>
                            <a:lnTo>
                              <a:pt x="49" y="929"/>
                            </a:lnTo>
                            <a:lnTo>
                              <a:pt x="60" y="847"/>
                            </a:lnTo>
                            <a:lnTo>
                              <a:pt x="60" y="755"/>
                            </a:lnTo>
                            <a:lnTo>
                              <a:pt x="46" y="676"/>
                            </a:lnTo>
                            <a:lnTo>
                              <a:pt x="46" y="621"/>
                            </a:lnTo>
                            <a:lnTo>
                              <a:pt x="60" y="550"/>
                            </a:lnTo>
                            <a:lnTo>
                              <a:pt x="80" y="453"/>
                            </a:lnTo>
                            <a:lnTo>
                              <a:pt x="96" y="362"/>
                            </a:lnTo>
                            <a:lnTo>
                              <a:pt x="90" y="281"/>
                            </a:lnTo>
                            <a:lnTo>
                              <a:pt x="87" y="237"/>
                            </a:lnTo>
                            <a:lnTo>
                              <a:pt x="72" y="164"/>
                            </a:lnTo>
                            <a:lnTo>
                              <a:pt x="43" y="93"/>
                            </a:lnTo>
                            <a:lnTo>
                              <a:pt x="34" y="38"/>
                            </a:lnTo>
                            <a:lnTo>
                              <a:pt x="49" y="0"/>
                            </a:lnTo>
                            <a:close/>
                          </a:path>
                        </a:pathLst>
                      </a:custGeom>
                      <a:solidFill>
                        <a:srgbClr val="0000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round/>
                            <a:headEnd/>
                            <a:tailEnd/>
                          </a14:hiddenLine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  <p:sp>
                  <p:nvSpPr>
                    <p:cNvPr id="4124" name="Freeform 28">
                      <a:extLst>
                        <a:ext uri="{FF2B5EF4-FFF2-40B4-BE49-F238E27FC236}">
                          <a16:creationId xmlns:a16="http://schemas.microsoft.com/office/drawing/2014/main" id="{633E257A-D265-4BD7-AE3A-5BD02D616C6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119" y="3112"/>
                      <a:ext cx="43" cy="43"/>
                    </a:xfrm>
                    <a:custGeom>
                      <a:avLst/>
                      <a:gdLst>
                        <a:gd name="T0" fmla="*/ 22 w 86"/>
                        <a:gd name="T1" fmla="*/ 0 h 86"/>
                        <a:gd name="T2" fmla="*/ 17 w 86"/>
                        <a:gd name="T3" fmla="*/ 16 h 86"/>
                        <a:gd name="T4" fmla="*/ 0 w 86"/>
                        <a:gd name="T5" fmla="*/ 16 h 86"/>
                        <a:gd name="T6" fmla="*/ 14 w 86"/>
                        <a:gd name="T7" fmla="*/ 27 h 86"/>
                        <a:gd name="T8" fmla="*/ 9 w 86"/>
                        <a:gd name="T9" fmla="*/ 43 h 86"/>
                        <a:gd name="T10" fmla="*/ 22 w 86"/>
                        <a:gd name="T11" fmla="*/ 33 h 86"/>
                        <a:gd name="T12" fmla="*/ 35 w 86"/>
                        <a:gd name="T13" fmla="*/ 43 h 86"/>
                        <a:gd name="T14" fmla="*/ 30 w 86"/>
                        <a:gd name="T15" fmla="*/ 27 h 86"/>
                        <a:gd name="T16" fmla="*/ 43 w 86"/>
                        <a:gd name="T17" fmla="*/ 16 h 86"/>
                        <a:gd name="T18" fmla="*/ 27 w 86"/>
                        <a:gd name="T19" fmla="*/ 16 h 86"/>
                        <a:gd name="T20" fmla="*/ 22 w 86"/>
                        <a:gd name="T21" fmla="*/ 0 h 86"/>
                        <a:gd name="T22" fmla="*/ 0 60000 65536"/>
                        <a:gd name="T23" fmla="*/ 0 60000 65536"/>
                        <a:gd name="T24" fmla="*/ 0 60000 65536"/>
                        <a:gd name="T25" fmla="*/ 0 60000 65536"/>
                        <a:gd name="T26" fmla="*/ 0 60000 65536"/>
                        <a:gd name="T27" fmla="*/ 0 60000 65536"/>
                        <a:gd name="T28" fmla="*/ 0 60000 65536"/>
                        <a:gd name="T29" fmla="*/ 0 60000 65536"/>
                        <a:gd name="T30" fmla="*/ 0 60000 65536"/>
                        <a:gd name="T31" fmla="*/ 0 60000 65536"/>
                        <a:gd name="T32" fmla="*/ 0 60000 65536"/>
                      </a:gdLst>
                      <a:ahLst/>
                      <a:cxnLst>
                        <a:cxn ang="T22">
                          <a:pos x="T0" y="T1"/>
                        </a:cxn>
                        <a:cxn ang="T23">
                          <a:pos x="T2" y="T3"/>
                        </a:cxn>
                        <a:cxn ang="T24">
                          <a:pos x="T4" y="T5"/>
                        </a:cxn>
                        <a:cxn ang="T25">
                          <a:pos x="T6" y="T7"/>
                        </a:cxn>
                        <a:cxn ang="T26">
                          <a:pos x="T8" y="T9"/>
                        </a:cxn>
                        <a:cxn ang="T27">
                          <a:pos x="T10" y="T11"/>
                        </a:cxn>
                        <a:cxn ang="T28">
                          <a:pos x="T12" y="T13"/>
                        </a:cxn>
                        <a:cxn ang="T29">
                          <a:pos x="T14" y="T15"/>
                        </a:cxn>
                        <a:cxn ang="T30">
                          <a:pos x="T16" y="T17"/>
                        </a:cxn>
                        <a:cxn ang="T31">
                          <a:pos x="T18" y="T19"/>
                        </a:cxn>
                        <a:cxn ang="T32">
                          <a:pos x="T20" y="T21"/>
                        </a:cxn>
                      </a:cxnLst>
                      <a:rect l="0" t="0" r="r" b="b"/>
                      <a:pathLst>
                        <a:path w="86" h="86">
                          <a:moveTo>
                            <a:pt x="44" y="0"/>
                          </a:moveTo>
                          <a:lnTo>
                            <a:pt x="33" y="32"/>
                          </a:lnTo>
                          <a:lnTo>
                            <a:pt x="0" y="32"/>
                          </a:lnTo>
                          <a:lnTo>
                            <a:pt x="27" y="53"/>
                          </a:lnTo>
                          <a:lnTo>
                            <a:pt x="17" y="86"/>
                          </a:lnTo>
                          <a:lnTo>
                            <a:pt x="44" y="66"/>
                          </a:lnTo>
                          <a:lnTo>
                            <a:pt x="69" y="86"/>
                          </a:lnTo>
                          <a:lnTo>
                            <a:pt x="59" y="53"/>
                          </a:lnTo>
                          <a:lnTo>
                            <a:pt x="86" y="32"/>
                          </a:lnTo>
                          <a:lnTo>
                            <a:pt x="54" y="32"/>
                          </a:lnTo>
                          <a:lnTo>
                            <a:pt x="44" y="0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5" name="Freeform 29">
                      <a:extLst>
                        <a:ext uri="{FF2B5EF4-FFF2-40B4-BE49-F238E27FC236}">
                          <a16:creationId xmlns:a16="http://schemas.microsoft.com/office/drawing/2014/main" id="{FE2823E4-80FF-486E-8DFB-CB57A5DFD3AA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655" y="3198"/>
                      <a:ext cx="147" cy="147"/>
                    </a:xfrm>
                    <a:custGeom>
                      <a:avLst/>
                      <a:gdLst>
                        <a:gd name="T0" fmla="*/ 57 w 294"/>
                        <a:gd name="T1" fmla="*/ 39 h 295"/>
                        <a:gd name="T2" fmla="*/ 72 w 294"/>
                        <a:gd name="T3" fmla="*/ 0 h 295"/>
                        <a:gd name="T4" fmla="*/ 92 w 294"/>
                        <a:gd name="T5" fmla="*/ 39 h 295"/>
                        <a:gd name="T6" fmla="*/ 138 w 294"/>
                        <a:gd name="T7" fmla="*/ 35 h 295"/>
                        <a:gd name="T8" fmla="*/ 115 w 294"/>
                        <a:gd name="T9" fmla="*/ 69 h 295"/>
                        <a:gd name="T10" fmla="*/ 147 w 294"/>
                        <a:gd name="T11" fmla="*/ 101 h 295"/>
                        <a:gd name="T12" fmla="*/ 105 w 294"/>
                        <a:gd name="T13" fmla="*/ 105 h 295"/>
                        <a:gd name="T14" fmla="*/ 102 w 294"/>
                        <a:gd name="T15" fmla="*/ 147 h 295"/>
                        <a:gd name="T16" fmla="*/ 70 w 294"/>
                        <a:gd name="T17" fmla="*/ 120 h 295"/>
                        <a:gd name="T18" fmla="*/ 33 w 294"/>
                        <a:gd name="T19" fmla="*/ 144 h 295"/>
                        <a:gd name="T20" fmla="*/ 38 w 294"/>
                        <a:gd name="T21" fmla="*/ 103 h 295"/>
                        <a:gd name="T22" fmla="*/ 0 w 294"/>
                        <a:gd name="T23" fmla="*/ 98 h 295"/>
                        <a:gd name="T24" fmla="*/ 32 w 294"/>
                        <a:gd name="T25" fmla="*/ 66 h 295"/>
                        <a:gd name="T26" fmla="*/ 15 w 294"/>
                        <a:gd name="T27" fmla="*/ 31 h 295"/>
                        <a:gd name="T28" fmla="*/ 57 w 294"/>
                        <a:gd name="T29" fmla="*/ 39 h 295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294" h="295">
                          <a:moveTo>
                            <a:pt x="113" y="78"/>
                          </a:moveTo>
                          <a:lnTo>
                            <a:pt x="144" y="0"/>
                          </a:lnTo>
                          <a:lnTo>
                            <a:pt x="183" y="78"/>
                          </a:lnTo>
                          <a:lnTo>
                            <a:pt x="275" y="70"/>
                          </a:lnTo>
                          <a:lnTo>
                            <a:pt x="229" y="139"/>
                          </a:lnTo>
                          <a:lnTo>
                            <a:pt x="294" y="203"/>
                          </a:lnTo>
                          <a:lnTo>
                            <a:pt x="209" y="211"/>
                          </a:lnTo>
                          <a:lnTo>
                            <a:pt x="204" y="295"/>
                          </a:lnTo>
                          <a:lnTo>
                            <a:pt x="140" y="241"/>
                          </a:lnTo>
                          <a:lnTo>
                            <a:pt x="65" y="288"/>
                          </a:lnTo>
                          <a:lnTo>
                            <a:pt x="75" y="207"/>
                          </a:lnTo>
                          <a:lnTo>
                            <a:pt x="0" y="197"/>
                          </a:lnTo>
                          <a:lnTo>
                            <a:pt x="64" y="133"/>
                          </a:lnTo>
                          <a:lnTo>
                            <a:pt x="30" y="63"/>
                          </a:lnTo>
                          <a:lnTo>
                            <a:pt x="113" y="78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6" name="Freeform 30">
                      <a:extLst>
                        <a:ext uri="{FF2B5EF4-FFF2-40B4-BE49-F238E27FC236}">
                          <a16:creationId xmlns:a16="http://schemas.microsoft.com/office/drawing/2014/main" id="{E1CFF97F-EA79-4F67-B8FD-4C9DB83697D7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53" y="2825"/>
                      <a:ext cx="88" cy="87"/>
                    </a:xfrm>
                    <a:custGeom>
                      <a:avLst/>
                      <a:gdLst>
                        <a:gd name="T0" fmla="*/ 34 w 175"/>
                        <a:gd name="T1" fmla="*/ 23 h 176"/>
                        <a:gd name="T2" fmla="*/ 43 w 175"/>
                        <a:gd name="T3" fmla="*/ 0 h 176"/>
                        <a:gd name="T4" fmla="*/ 55 w 175"/>
                        <a:gd name="T5" fmla="*/ 23 h 176"/>
                        <a:gd name="T6" fmla="*/ 82 w 175"/>
                        <a:gd name="T7" fmla="*/ 20 h 176"/>
                        <a:gd name="T8" fmla="*/ 68 w 175"/>
                        <a:gd name="T9" fmla="*/ 42 h 176"/>
                        <a:gd name="T10" fmla="*/ 88 w 175"/>
                        <a:gd name="T11" fmla="*/ 59 h 176"/>
                        <a:gd name="T12" fmla="*/ 62 w 175"/>
                        <a:gd name="T13" fmla="*/ 62 h 176"/>
                        <a:gd name="T14" fmla="*/ 61 w 175"/>
                        <a:gd name="T15" fmla="*/ 87 h 176"/>
                        <a:gd name="T16" fmla="*/ 42 w 175"/>
                        <a:gd name="T17" fmla="*/ 71 h 176"/>
                        <a:gd name="T18" fmla="*/ 20 w 175"/>
                        <a:gd name="T19" fmla="*/ 85 h 176"/>
                        <a:gd name="T20" fmla="*/ 23 w 175"/>
                        <a:gd name="T21" fmla="*/ 61 h 176"/>
                        <a:gd name="T22" fmla="*/ 0 w 175"/>
                        <a:gd name="T23" fmla="*/ 58 h 176"/>
                        <a:gd name="T24" fmla="*/ 19 w 175"/>
                        <a:gd name="T25" fmla="*/ 39 h 176"/>
                        <a:gd name="T26" fmla="*/ 9 w 175"/>
                        <a:gd name="T27" fmla="*/ 18 h 176"/>
                        <a:gd name="T28" fmla="*/ 34 w 175"/>
                        <a:gd name="T29" fmla="*/ 23 h 17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175" h="176">
                          <a:moveTo>
                            <a:pt x="68" y="47"/>
                          </a:moveTo>
                          <a:lnTo>
                            <a:pt x="86" y="0"/>
                          </a:lnTo>
                          <a:lnTo>
                            <a:pt x="109" y="47"/>
                          </a:lnTo>
                          <a:lnTo>
                            <a:pt x="164" y="41"/>
                          </a:lnTo>
                          <a:lnTo>
                            <a:pt x="136" y="84"/>
                          </a:lnTo>
                          <a:lnTo>
                            <a:pt x="175" y="120"/>
                          </a:lnTo>
                          <a:lnTo>
                            <a:pt x="124" y="126"/>
                          </a:lnTo>
                          <a:lnTo>
                            <a:pt x="122" y="176"/>
                          </a:lnTo>
                          <a:lnTo>
                            <a:pt x="83" y="143"/>
                          </a:lnTo>
                          <a:lnTo>
                            <a:pt x="40" y="171"/>
                          </a:lnTo>
                          <a:lnTo>
                            <a:pt x="45" y="123"/>
                          </a:lnTo>
                          <a:lnTo>
                            <a:pt x="0" y="118"/>
                          </a:lnTo>
                          <a:lnTo>
                            <a:pt x="38" y="79"/>
                          </a:lnTo>
                          <a:lnTo>
                            <a:pt x="17" y="37"/>
                          </a:lnTo>
                          <a:lnTo>
                            <a:pt x="68" y="47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7" name="Freeform 31">
                      <a:extLst>
                        <a:ext uri="{FF2B5EF4-FFF2-40B4-BE49-F238E27FC236}">
                          <a16:creationId xmlns:a16="http://schemas.microsoft.com/office/drawing/2014/main" id="{2E7347C5-1B93-4BD9-AA88-0B9204A5DF7F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177" y="2931"/>
                      <a:ext cx="87" cy="87"/>
                    </a:xfrm>
                    <a:custGeom>
                      <a:avLst/>
                      <a:gdLst>
                        <a:gd name="T0" fmla="*/ 34 w 175"/>
                        <a:gd name="T1" fmla="*/ 23 h 176"/>
                        <a:gd name="T2" fmla="*/ 43 w 175"/>
                        <a:gd name="T3" fmla="*/ 0 h 176"/>
                        <a:gd name="T4" fmla="*/ 54 w 175"/>
                        <a:gd name="T5" fmla="*/ 23 h 176"/>
                        <a:gd name="T6" fmla="*/ 82 w 175"/>
                        <a:gd name="T7" fmla="*/ 20 h 176"/>
                        <a:gd name="T8" fmla="*/ 68 w 175"/>
                        <a:gd name="T9" fmla="*/ 42 h 176"/>
                        <a:gd name="T10" fmla="*/ 87 w 175"/>
                        <a:gd name="T11" fmla="*/ 60 h 176"/>
                        <a:gd name="T12" fmla="*/ 62 w 175"/>
                        <a:gd name="T13" fmla="*/ 62 h 176"/>
                        <a:gd name="T14" fmla="*/ 61 w 175"/>
                        <a:gd name="T15" fmla="*/ 87 h 176"/>
                        <a:gd name="T16" fmla="*/ 42 w 175"/>
                        <a:gd name="T17" fmla="*/ 71 h 176"/>
                        <a:gd name="T18" fmla="*/ 20 w 175"/>
                        <a:gd name="T19" fmla="*/ 85 h 176"/>
                        <a:gd name="T20" fmla="*/ 22 w 175"/>
                        <a:gd name="T21" fmla="*/ 61 h 176"/>
                        <a:gd name="T22" fmla="*/ 0 w 175"/>
                        <a:gd name="T23" fmla="*/ 58 h 176"/>
                        <a:gd name="T24" fmla="*/ 19 w 175"/>
                        <a:gd name="T25" fmla="*/ 40 h 176"/>
                        <a:gd name="T26" fmla="*/ 8 w 175"/>
                        <a:gd name="T27" fmla="*/ 18 h 176"/>
                        <a:gd name="T28" fmla="*/ 34 w 175"/>
                        <a:gd name="T29" fmla="*/ 23 h 17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175" h="176">
                          <a:moveTo>
                            <a:pt x="68" y="47"/>
                          </a:moveTo>
                          <a:lnTo>
                            <a:pt x="86" y="0"/>
                          </a:lnTo>
                          <a:lnTo>
                            <a:pt x="109" y="47"/>
                          </a:lnTo>
                          <a:lnTo>
                            <a:pt x="164" y="41"/>
                          </a:lnTo>
                          <a:lnTo>
                            <a:pt x="136" y="84"/>
                          </a:lnTo>
                          <a:lnTo>
                            <a:pt x="175" y="121"/>
                          </a:lnTo>
                          <a:lnTo>
                            <a:pt x="125" y="126"/>
                          </a:lnTo>
                          <a:lnTo>
                            <a:pt x="122" y="176"/>
                          </a:lnTo>
                          <a:lnTo>
                            <a:pt x="84" y="143"/>
                          </a:lnTo>
                          <a:lnTo>
                            <a:pt x="40" y="172"/>
                          </a:lnTo>
                          <a:lnTo>
                            <a:pt x="45" y="124"/>
                          </a:lnTo>
                          <a:lnTo>
                            <a:pt x="0" y="118"/>
                          </a:lnTo>
                          <a:lnTo>
                            <a:pt x="38" y="80"/>
                          </a:lnTo>
                          <a:lnTo>
                            <a:pt x="17" y="37"/>
                          </a:lnTo>
                          <a:lnTo>
                            <a:pt x="68" y="47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8" name="Freeform 32">
                      <a:extLst>
                        <a:ext uri="{FF2B5EF4-FFF2-40B4-BE49-F238E27FC236}">
                          <a16:creationId xmlns:a16="http://schemas.microsoft.com/office/drawing/2014/main" id="{12AD9F3C-83BA-4D34-8F75-47E5BFC80BB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939" y="2982"/>
                      <a:ext cx="88" cy="87"/>
                    </a:xfrm>
                    <a:custGeom>
                      <a:avLst/>
                      <a:gdLst>
                        <a:gd name="T0" fmla="*/ 34 w 175"/>
                        <a:gd name="T1" fmla="*/ 23 h 176"/>
                        <a:gd name="T2" fmla="*/ 43 w 175"/>
                        <a:gd name="T3" fmla="*/ 0 h 176"/>
                        <a:gd name="T4" fmla="*/ 55 w 175"/>
                        <a:gd name="T5" fmla="*/ 23 h 176"/>
                        <a:gd name="T6" fmla="*/ 82 w 175"/>
                        <a:gd name="T7" fmla="*/ 20 h 176"/>
                        <a:gd name="T8" fmla="*/ 68 w 175"/>
                        <a:gd name="T9" fmla="*/ 42 h 176"/>
                        <a:gd name="T10" fmla="*/ 88 w 175"/>
                        <a:gd name="T11" fmla="*/ 60 h 176"/>
                        <a:gd name="T12" fmla="*/ 62 w 175"/>
                        <a:gd name="T13" fmla="*/ 62 h 176"/>
                        <a:gd name="T14" fmla="*/ 61 w 175"/>
                        <a:gd name="T15" fmla="*/ 87 h 176"/>
                        <a:gd name="T16" fmla="*/ 42 w 175"/>
                        <a:gd name="T17" fmla="*/ 71 h 176"/>
                        <a:gd name="T18" fmla="*/ 20 w 175"/>
                        <a:gd name="T19" fmla="*/ 85 h 176"/>
                        <a:gd name="T20" fmla="*/ 23 w 175"/>
                        <a:gd name="T21" fmla="*/ 61 h 176"/>
                        <a:gd name="T22" fmla="*/ 0 w 175"/>
                        <a:gd name="T23" fmla="*/ 58 h 176"/>
                        <a:gd name="T24" fmla="*/ 19 w 175"/>
                        <a:gd name="T25" fmla="*/ 40 h 176"/>
                        <a:gd name="T26" fmla="*/ 9 w 175"/>
                        <a:gd name="T27" fmla="*/ 18 h 176"/>
                        <a:gd name="T28" fmla="*/ 34 w 175"/>
                        <a:gd name="T29" fmla="*/ 23 h 17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175" h="176">
                          <a:moveTo>
                            <a:pt x="68" y="47"/>
                          </a:moveTo>
                          <a:lnTo>
                            <a:pt x="86" y="0"/>
                          </a:lnTo>
                          <a:lnTo>
                            <a:pt x="109" y="47"/>
                          </a:lnTo>
                          <a:lnTo>
                            <a:pt x="164" y="41"/>
                          </a:lnTo>
                          <a:lnTo>
                            <a:pt x="136" y="84"/>
                          </a:lnTo>
                          <a:lnTo>
                            <a:pt x="175" y="121"/>
                          </a:lnTo>
                          <a:lnTo>
                            <a:pt x="124" y="126"/>
                          </a:lnTo>
                          <a:lnTo>
                            <a:pt x="121" y="176"/>
                          </a:lnTo>
                          <a:lnTo>
                            <a:pt x="83" y="143"/>
                          </a:lnTo>
                          <a:lnTo>
                            <a:pt x="39" y="172"/>
                          </a:lnTo>
                          <a:lnTo>
                            <a:pt x="45" y="123"/>
                          </a:lnTo>
                          <a:lnTo>
                            <a:pt x="0" y="118"/>
                          </a:lnTo>
                          <a:lnTo>
                            <a:pt x="38" y="80"/>
                          </a:lnTo>
                          <a:lnTo>
                            <a:pt x="17" y="37"/>
                          </a:lnTo>
                          <a:lnTo>
                            <a:pt x="68" y="47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29" name="Freeform 33">
                      <a:extLst>
                        <a:ext uri="{FF2B5EF4-FFF2-40B4-BE49-F238E27FC236}">
                          <a16:creationId xmlns:a16="http://schemas.microsoft.com/office/drawing/2014/main" id="{55F7089D-4B79-4195-8A22-768463C60319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5062" y="3249"/>
                      <a:ext cx="88" cy="88"/>
                    </a:xfrm>
                    <a:custGeom>
                      <a:avLst/>
                      <a:gdLst>
                        <a:gd name="T0" fmla="*/ 34 w 175"/>
                        <a:gd name="T1" fmla="*/ 24 h 176"/>
                        <a:gd name="T2" fmla="*/ 43 w 175"/>
                        <a:gd name="T3" fmla="*/ 0 h 176"/>
                        <a:gd name="T4" fmla="*/ 55 w 175"/>
                        <a:gd name="T5" fmla="*/ 24 h 176"/>
                        <a:gd name="T6" fmla="*/ 82 w 175"/>
                        <a:gd name="T7" fmla="*/ 21 h 176"/>
                        <a:gd name="T8" fmla="*/ 68 w 175"/>
                        <a:gd name="T9" fmla="*/ 42 h 176"/>
                        <a:gd name="T10" fmla="*/ 88 w 175"/>
                        <a:gd name="T11" fmla="*/ 61 h 176"/>
                        <a:gd name="T12" fmla="*/ 62 w 175"/>
                        <a:gd name="T13" fmla="*/ 63 h 176"/>
                        <a:gd name="T14" fmla="*/ 61 w 175"/>
                        <a:gd name="T15" fmla="*/ 88 h 176"/>
                        <a:gd name="T16" fmla="*/ 42 w 175"/>
                        <a:gd name="T17" fmla="*/ 72 h 176"/>
                        <a:gd name="T18" fmla="*/ 20 w 175"/>
                        <a:gd name="T19" fmla="*/ 86 h 176"/>
                        <a:gd name="T20" fmla="*/ 23 w 175"/>
                        <a:gd name="T21" fmla="*/ 62 h 176"/>
                        <a:gd name="T22" fmla="*/ 0 w 175"/>
                        <a:gd name="T23" fmla="*/ 59 h 176"/>
                        <a:gd name="T24" fmla="*/ 19 w 175"/>
                        <a:gd name="T25" fmla="*/ 40 h 176"/>
                        <a:gd name="T26" fmla="*/ 9 w 175"/>
                        <a:gd name="T27" fmla="*/ 19 h 176"/>
                        <a:gd name="T28" fmla="*/ 34 w 175"/>
                        <a:gd name="T29" fmla="*/ 24 h 176"/>
                        <a:gd name="T30" fmla="*/ 0 60000 65536"/>
                        <a:gd name="T31" fmla="*/ 0 60000 65536"/>
                        <a:gd name="T32" fmla="*/ 0 60000 65536"/>
                        <a:gd name="T33" fmla="*/ 0 60000 65536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</a:gdLst>
                      <a:ahLst/>
                      <a:cxnLst>
                        <a:cxn ang="T30">
                          <a:pos x="T0" y="T1"/>
                        </a:cxn>
                        <a:cxn ang="T31">
                          <a:pos x="T2" y="T3"/>
                        </a:cxn>
                        <a:cxn ang="T32">
                          <a:pos x="T4" y="T5"/>
                        </a:cxn>
                        <a:cxn ang="T33">
                          <a:pos x="T6" y="T7"/>
                        </a:cxn>
                        <a:cxn ang="T34">
                          <a:pos x="T8" y="T9"/>
                        </a:cxn>
                        <a:cxn ang="T35">
                          <a:pos x="T10" y="T11"/>
                        </a:cxn>
                        <a:cxn ang="T36">
                          <a:pos x="T12" y="T13"/>
                        </a:cxn>
                        <a:cxn ang="T37">
                          <a:pos x="T14" y="T15"/>
                        </a:cxn>
                        <a:cxn ang="T38">
                          <a:pos x="T16" y="T17"/>
                        </a:cxn>
                        <a:cxn ang="T39">
                          <a:pos x="T18" y="T19"/>
                        </a:cxn>
                        <a:cxn ang="T40">
                          <a:pos x="T20" y="T21"/>
                        </a:cxn>
                        <a:cxn ang="T41">
                          <a:pos x="T22" y="T23"/>
                        </a:cxn>
                        <a:cxn ang="T42">
                          <a:pos x="T24" y="T25"/>
                        </a:cxn>
                        <a:cxn ang="T43">
                          <a:pos x="T26" y="T27"/>
                        </a:cxn>
                        <a:cxn ang="T44">
                          <a:pos x="T28" y="T29"/>
                        </a:cxn>
                      </a:cxnLst>
                      <a:rect l="0" t="0" r="r" b="b"/>
                      <a:pathLst>
                        <a:path w="175" h="176">
                          <a:moveTo>
                            <a:pt x="68" y="47"/>
                          </a:moveTo>
                          <a:lnTo>
                            <a:pt x="86" y="0"/>
                          </a:lnTo>
                          <a:lnTo>
                            <a:pt x="109" y="47"/>
                          </a:lnTo>
                          <a:lnTo>
                            <a:pt x="164" y="41"/>
                          </a:lnTo>
                          <a:lnTo>
                            <a:pt x="136" y="84"/>
                          </a:lnTo>
                          <a:lnTo>
                            <a:pt x="175" y="121"/>
                          </a:lnTo>
                          <a:lnTo>
                            <a:pt x="124" y="126"/>
                          </a:lnTo>
                          <a:lnTo>
                            <a:pt x="122" y="176"/>
                          </a:lnTo>
                          <a:lnTo>
                            <a:pt x="83" y="143"/>
                          </a:lnTo>
                          <a:lnTo>
                            <a:pt x="40" y="171"/>
                          </a:lnTo>
                          <a:lnTo>
                            <a:pt x="45" y="123"/>
                          </a:lnTo>
                          <a:lnTo>
                            <a:pt x="0" y="118"/>
                          </a:lnTo>
                          <a:lnTo>
                            <a:pt x="38" y="79"/>
                          </a:lnTo>
                          <a:lnTo>
                            <a:pt x="17" y="37"/>
                          </a:lnTo>
                          <a:lnTo>
                            <a:pt x="68" y="47"/>
                          </a:lnTo>
                          <a:close/>
                        </a:path>
                      </a:pathLst>
                    </a:custGeom>
                    <a:solidFill>
                      <a:srgbClr val="F8F8F8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113" name="Freeform 34">
                    <a:extLst>
                      <a:ext uri="{FF2B5EF4-FFF2-40B4-BE49-F238E27FC236}">
                        <a16:creationId xmlns:a16="http://schemas.microsoft.com/office/drawing/2014/main" id="{A7A65F6A-3EA6-4015-B737-7BB3A07CD90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552" y="2424"/>
                    <a:ext cx="2370" cy="844"/>
                  </a:xfrm>
                  <a:custGeom>
                    <a:avLst/>
                    <a:gdLst>
                      <a:gd name="T0" fmla="*/ 1205 w 2370"/>
                      <a:gd name="T1" fmla="*/ 10 h 844"/>
                      <a:gd name="T2" fmla="*/ 1669 w 2370"/>
                      <a:gd name="T3" fmla="*/ 20 h 844"/>
                      <a:gd name="T4" fmla="*/ 2257 w 2370"/>
                      <a:gd name="T5" fmla="*/ 175 h 844"/>
                      <a:gd name="T6" fmla="*/ 2308 w 2370"/>
                      <a:gd name="T7" fmla="*/ 216 h 844"/>
                      <a:gd name="T8" fmla="*/ 2277 w 2370"/>
                      <a:gd name="T9" fmla="*/ 268 h 844"/>
                      <a:gd name="T10" fmla="*/ 2226 w 2370"/>
                      <a:gd name="T11" fmla="*/ 298 h 844"/>
                      <a:gd name="T12" fmla="*/ 2175 w 2370"/>
                      <a:gd name="T13" fmla="*/ 339 h 844"/>
                      <a:gd name="T14" fmla="*/ 2154 w 2370"/>
                      <a:gd name="T15" fmla="*/ 381 h 844"/>
                      <a:gd name="T16" fmla="*/ 2205 w 2370"/>
                      <a:gd name="T17" fmla="*/ 401 h 844"/>
                      <a:gd name="T18" fmla="*/ 2267 w 2370"/>
                      <a:gd name="T19" fmla="*/ 422 h 844"/>
                      <a:gd name="T20" fmla="*/ 2329 w 2370"/>
                      <a:gd name="T21" fmla="*/ 463 h 844"/>
                      <a:gd name="T22" fmla="*/ 2360 w 2370"/>
                      <a:gd name="T23" fmla="*/ 515 h 844"/>
                      <a:gd name="T24" fmla="*/ 2370 w 2370"/>
                      <a:gd name="T25" fmla="*/ 576 h 844"/>
                      <a:gd name="T26" fmla="*/ 2319 w 2370"/>
                      <a:gd name="T27" fmla="*/ 628 h 844"/>
                      <a:gd name="T28" fmla="*/ 2246 w 2370"/>
                      <a:gd name="T29" fmla="*/ 659 h 844"/>
                      <a:gd name="T30" fmla="*/ 2184 w 2370"/>
                      <a:gd name="T31" fmla="*/ 659 h 844"/>
                      <a:gd name="T32" fmla="*/ 2113 w 2370"/>
                      <a:gd name="T33" fmla="*/ 659 h 844"/>
                      <a:gd name="T34" fmla="*/ 2061 w 2370"/>
                      <a:gd name="T35" fmla="*/ 659 h 844"/>
                      <a:gd name="T36" fmla="*/ 1979 w 2370"/>
                      <a:gd name="T37" fmla="*/ 659 h 844"/>
                      <a:gd name="T38" fmla="*/ 1917 w 2370"/>
                      <a:gd name="T39" fmla="*/ 669 h 844"/>
                      <a:gd name="T40" fmla="*/ 1855 w 2370"/>
                      <a:gd name="T41" fmla="*/ 710 h 844"/>
                      <a:gd name="T42" fmla="*/ 1844 w 2370"/>
                      <a:gd name="T43" fmla="*/ 751 h 844"/>
                      <a:gd name="T44" fmla="*/ 1782 w 2370"/>
                      <a:gd name="T45" fmla="*/ 772 h 844"/>
                      <a:gd name="T46" fmla="*/ 1680 w 2370"/>
                      <a:gd name="T47" fmla="*/ 803 h 844"/>
                      <a:gd name="T48" fmla="*/ 1628 w 2370"/>
                      <a:gd name="T49" fmla="*/ 813 h 844"/>
                      <a:gd name="T50" fmla="*/ 1546 w 2370"/>
                      <a:gd name="T51" fmla="*/ 823 h 844"/>
                      <a:gd name="T52" fmla="*/ 1474 w 2370"/>
                      <a:gd name="T53" fmla="*/ 833 h 844"/>
                      <a:gd name="T54" fmla="*/ 1422 w 2370"/>
                      <a:gd name="T55" fmla="*/ 844 h 844"/>
                      <a:gd name="T56" fmla="*/ 1350 w 2370"/>
                      <a:gd name="T57" fmla="*/ 844 h 844"/>
                      <a:gd name="T58" fmla="*/ 1288 w 2370"/>
                      <a:gd name="T59" fmla="*/ 844 h 844"/>
                      <a:gd name="T60" fmla="*/ 1236 w 2370"/>
                      <a:gd name="T61" fmla="*/ 844 h 844"/>
                      <a:gd name="T62" fmla="*/ 1165 w 2370"/>
                      <a:gd name="T63" fmla="*/ 844 h 844"/>
                      <a:gd name="T64" fmla="*/ 1092 w 2370"/>
                      <a:gd name="T65" fmla="*/ 844 h 844"/>
                      <a:gd name="T66" fmla="*/ 1020 w 2370"/>
                      <a:gd name="T67" fmla="*/ 833 h 844"/>
                      <a:gd name="T68" fmla="*/ 948 w 2370"/>
                      <a:gd name="T69" fmla="*/ 833 h 844"/>
                      <a:gd name="T70" fmla="*/ 876 w 2370"/>
                      <a:gd name="T71" fmla="*/ 823 h 844"/>
                      <a:gd name="T72" fmla="*/ 794 w 2370"/>
                      <a:gd name="T73" fmla="*/ 813 h 844"/>
                      <a:gd name="T74" fmla="*/ 732 w 2370"/>
                      <a:gd name="T75" fmla="*/ 803 h 844"/>
                      <a:gd name="T76" fmla="*/ 649 w 2370"/>
                      <a:gd name="T77" fmla="*/ 792 h 844"/>
                      <a:gd name="T78" fmla="*/ 587 w 2370"/>
                      <a:gd name="T79" fmla="*/ 792 h 844"/>
                      <a:gd name="T80" fmla="*/ 536 w 2370"/>
                      <a:gd name="T81" fmla="*/ 803 h 844"/>
                      <a:gd name="T82" fmla="*/ 474 w 2370"/>
                      <a:gd name="T83" fmla="*/ 813 h 844"/>
                      <a:gd name="T84" fmla="*/ 391 w 2370"/>
                      <a:gd name="T85" fmla="*/ 803 h 844"/>
                      <a:gd name="T86" fmla="*/ 299 w 2370"/>
                      <a:gd name="T87" fmla="*/ 782 h 844"/>
                      <a:gd name="T88" fmla="*/ 237 w 2370"/>
                      <a:gd name="T89" fmla="*/ 751 h 844"/>
                      <a:gd name="T90" fmla="*/ 175 w 2370"/>
                      <a:gd name="T91" fmla="*/ 710 h 844"/>
                      <a:gd name="T92" fmla="*/ 155 w 2370"/>
                      <a:gd name="T93" fmla="*/ 648 h 844"/>
                      <a:gd name="T94" fmla="*/ 216 w 2370"/>
                      <a:gd name="T95" fmla="*/ 597 h 844"/>
                      <a:gd name="T96" fmla="*/ 278 w 2370"/>
                      <a:gd name="T97" fmla="*/ 566 h 844"/>
                      <a:gd name="T98" fmla="*/ 330 w 2370"/>
                      <a:gd name="T99" fmla="*/ 504 h 844"/>
                      <a:gd name="T100" fmla="*/ 309 w 2370"/>
                      <a:gd name="T101" fmla="*/ 442 h 844"/>
                      <a:gd name="T102" fmla="*/ 257 w 2370"/>
                      <a:gd name="T103" fmla="*/ 411 h 844"/>
                      <a:gd name="T104" fmla="*/ 195 w 2370"/>
                      <a:gd name="T105" fmla="*/ 370 h 844"/>
                      <a:gd name="T106" fmla="*/ 124 w 2370"/>
                      <a:gd name="T107" fmla="*/ 350 h 844"/>
                      <a:gd name="T108" fmla="*/ 62 w 2370"/>
                      <a:gd name="T109" fmla="*/ 329 h 844"/>
                      <a:gd name="T110" fmla="*/ 10 w 2370"/>
                      <a:gd name="T111" fmla="*/ 288 h 844"/>
                      <a:gd name="T112" fmla="*/ 0 w 2370"/>
                      <a:gd name="T113" fmla="*/ 226 h 844"/>
                      <a:gd name="T114" fmla="*/ 51 w 2370"/>
                      <a:gd name="T115" fmla="*/ 175 h 844"/>
                      <a:gd name="T116" fmla="*/ 113 w 2370"/>
                      <a:gd name="T117" fmla="*/ 164 h 844"/>
                      <a:gd name="T118" fmla="*/ 175 w 2370"/>
                      <a:gd name="T119" fmla="*/ 164 h 844"/>
                      <a:gd name="T120" fmla="*/ 216 w 2370"/>
                      <a:gd name="T121" fmla="*/ 124 h 844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60000 65536"/>
                      <a:gd name="T166" fmla="*/ 0 60000 65536"/>
                      <a:gd name="T167" fmla="*/ 0 60000 65536"/>
                      <a:gd name="T168" fmla="*/ 0 60000 65536"/>
                      <a:gd name="T169" fmla="*/ 0 60000 65536"/>
                      <a:gd name="T170" fmla="*/ 0 60000 65536"/>
                      <a:gd name="T171" fmla="*/ 0 60000 65536"/>
                      <a:gd name="T172" fmla="*/ 0 60000 65536"/>
                      <a:gd name="T173" fmla="*/ 0 60000 65536"/>
                      <a:gd name="T174" fmla="*/ 0 60000 65536"/>
                      <a:gd name="T175" fmla="*/ 0 60000 65536"/>
                      <a:gd name="T176" fmla="*/ 0 60000 65536"/>
                      <a:gd name="T177" fmla="*/ 0 60000 65536"/>
                      <a:gd name="T178" fmla="*/ 0 60000 65536"/>
                      <a:gd name="T179" fmla="*/ 0 60000 65536"/>
                      <a:gd name="T180" fmla="*/ 0 60000 65536"/>
                      <a:gd name="T181" fmla="*/ 0 60000 65536"/>
                      <a:gd name="T182" fmla="*/ 0 60000 65536"/>
                    </a:gdLst>
                    <a:ahLst/>
                    <a:cxnLst>
                      <a:cxn ang="T122">
                        <a:pos x="T0" y="T1"/>
                      </a:cxn>
                      <a:cxn ang="T123">
                        <a:pos x="T2" y="T3"/>
                      </a:cxn>
                      <a:cxn ang="T124">
                        <a:pos x="T4" y="T5"/>
                      </a:cxn>
                      <a:cxn ang="T125">
                        <a:pos x="T6" y="T7"/>
                      </a:cxn>
                      <a:cxn ang="T126">
                        <a:pos x="T8" y="T9"/>
                      </a:cxn>
                      <a:cxn ang="T127">
                        <a:pos x="T10" y="T11"/>
                      </a:cxn>
                      <a:cxn ang="T128">
                        <a:pos x="T12" y="T13"/>
                      </a:cxn>
                      <a:cxn ang="T129">
                        <a:pos x="T14" y="T15"/>
                      </a:cxn>
                      <a:cxn ang="T130">
                        <a:pos x="T16" y="T17"/>
                      </a:cxn>
                      <a:cxn ang="T131">
                        <a:pos x="T18" y="T19"/>
                      </a:cxn>
                      <a:cxn ang="T132">
                        <a:pos x="T20" y="T21"/>
                      </a:cxn>
                      <a:cxn ang="T133">
                        <a:pos x="T22" y="T23"/>
                      </a:cxn>
                      <a:cxn ang="T134">
                        <a:pos x="T24" y="T25"/>
                      </a:cxn>
                      <a:cxn ang="T135">
                        <a:pos x="T26" y="T27"/>
                      </a:cxn>
                      <a:cxn ang="T136">
                        <a:pos x="T28" y="T29"/>
                      </a:cxn>
                      <a:cxn ang="T137">
                        <a:pos x="T30" y="T31"/>
                      </a:cxn>
                      <a:cxn ang="T138">
                        <a:pos x="T32" y="T33"/>
                      </a:cxn>
                      <a:cxn ang="T139">
                        <a:pos x="T34" y="T35"/>
                      </a:cxn>
                      <a:cxn ang="T140">
                        <a:pos x="T36" y="T37"/>
                      </a:cxn>
                      <a:cxn ang="T141">
                        <a:pos x="T38" y="T39"/>
                      </a:cxn>
                      <a:cxn ang="T142">
                        <a:pos x="T40" y="T41"/>
                      </a:cxn>
                      <a:cxn ang="T143">
                        <a:pos x="T42" y="T43"/>
                      </a:cxn>
                      <a:cxn ang="T144">
                        <a:pos x="T44" y="T45"/>
                      </a:cxn>
                      <a:cxn ang="T145">
                        <a:pos x="T46" y="T47"/>
                      </a:cxn>
                      <a:cxn ang="T146">
                        <a:pos x="T48" y="T49"/>
                      </a:cxn>
                      <a:cxn ang="T147">
                        <a:pos x="T50" y="T51"/>
                      </a:cxn>
                      <a:cxn ang="T148">
                        <a:pos x="T52" y="T53"/>
                      </a:cxn>
                      <a:cxn ang="T149">
                        <a:pos x="T54" y="T55"/>
                      </a:cxn>
                      <a:cxn ang="T150">
                        <a:pos x="T56" y="T57"/>
                      </a:cxn>
                      <a:cxn ang="T151">
                        <a:pos x="T58" y="T59"/>
                      </a:cxn>
                      <a:cxn ang="T152">
                        <a:pos x="T60" y="T61"/>
                      </a:cxn>
                      <a:cxn ang="T153">
                        <a:pos x="T62" y="T63"/>
                      </a:cxn>
                      <a:cxn ang="T154">
                        <a:pos x="T64" y="T65"/>
                      </a:cxn>
                      <a:cxn ang="T155">
                        <a:pos x="T66" y="T67"/>
                      </a:cxn>
                      <a:cxn ang="T156">
                        <a:pos x="T68" y="T69"/>
                      </a:cxn>
                      <a:cxn ang="T157">
                        <a:pos x="T70" y="T71"/>
                      </a:cxn>
                      <a:cxn ang="T158">
                        <a:pos x="T72" y="T73"/>
                      </a:cxn>
                      <a:cxn ang="T159">
                        <a:pos x="T74" y="T75"/>
                      </a:cxn>
                      <a:cxn ang="T160">
                        <a:pos x="T76" y="T77"/>
                      </a:cxn>
                      <a:cxn ang="T161">
                        <a:pos x="T78" y="T79"/>
                      </a:cxn>
                      <a:cxn ang="T162">
                        <a:pos x="T80" y="T81"/>
                      </a:cxn>
                      <a:cxn ang="T163">
                        <a:pos x="T82" y="T83"/>
                      </a:cxn>
                      <a:cxn ang="T164">
                        <a:pos x="T84" y="T85"/>
                      </a:cxn>
                      <a:cxn ang="T165">
                        <a:pos x="T86" y="T87"/>
                      </a:cxn>
                      <a:cxn ang="T166">
                        <a:pos x="T88" y="T89"/>
                      </a:cxn>
                      <a:cxn ang="T167">
                        <a:pos x="T90" y="T91"/>
                      </a:cxn>
                      <a:cxn ang="T168">
                        <a:pos x="T92" y="T93"/>
                      </a:cxn>
                      <a:cxn ang="T169">
                        <a:pos x="T94" y="T95"/>
                      </a:cxn>
                      <a:cxn ang="T170">
                        <a:pos x="T96" y="T97"/>
                      </a:cxn>
                      <a:cxn ang="T171">
                        <a:pos x="T98" y="T99"/>
                      </a:cxn>
                      <a:cxn ang="T172">
                        <a:pos x="T100" y="T101"/>
                      </a:cxn>
                      <a:cxn ang="T173">
                        <a:pos x="T102" y="T103"/>
                      </a:cxn>
                      <a:cxn ang="T174">
                        <a:pos x="T104" y="T105"/>
                      </a:cxn>
                      <a:cxn ang="T175">
                        <a:pos x="T106" y="T107"/>
                      </a:cxn>
                      <a:cxn ang="T176">
                        <a:pos x="T108" y="T109"/>
                      </a:cxn>
                      <a:cxn ang="T177">
                        <a:pos x="T110" y="T111"/>
                      </a:cxn>
                      <a:cxn ang="T178">
                        <a:pos x="T112" y="T113"/>
                      </a:cxn>
                      <a:cxn ang="T179">
                        <a:pos x="T114" y="T115"/>
                      </a:cxn>
                      <a:cxn ang="T180">
                        <a:pos x="T116" y="T117"/>
                      </a:cxn>
                      <a:cxn ang="T181">
                        <a:pos x="T118" y="T119"/>
                      </a:cxn>
                      <a:cxn ang="T182">
                        <a:pos x="T120" y="T121"/>
                      </a:cxn>
                    </a:cxnLst>
                    <a:rect l="0" t="0" r="r" b="b"/>
                    <a:pathLst>
                      <a:path w="2370" h="844">
                        <a:moveTo>
                          <a:pt x="340" y="62"/>
                        </a:moveTo>
                        <a:lnTo>
                          <a:pt x="1205" y="10"/>
                        </a:lnTo>
                        <a:lnTo>
                          <a:pt x="1226" y="0"/>
                        </a:lnTo>
                        <a:lnTo>
                          <a:pt x="1669" y="20"/>
                        </a:lnTo>
                        <a:lnTo>
                          <a:pt x="2123" y="103"/>
                        </a:lnTo>
                        <a:lnTo>
                          <a:pt x="2257" y="175"/>
                        </a:lnTo>
                        <a:lnTo>
                          <a:pt x="2288" y="185"/>
                        </a:lnTo>
                        <a:lnTo>
                          <a:pt x="2308" y="216"/>
                        </a:lnTo>
                        <a:lnTo>
                          <a:pt x="2308" y="247"/>
                        </a:lnTo>
                        <a:lnTo>
                          <a:pt x="2277" y="268"/>
                        </a:lnTo>
                        <a:lnTo>
                          <a:pt x="2257" y="298"/>
                        </a:lnTo>
                        <a:lnTo>
                          <a:pt x="2226" y="298"/>
                        </a:lnTo>
                        <a:lnTo>
                          <a:pt x="2195" y="309"/>
                        </a:lnTo>
                        <a:lnTo>
                          <a:pt x="2175" y="339"/>
                        </a:lnTo>
                        <a:lnTo>
                          <a:pt x="2154" y="350"/>
                        </a:lnTo>
                        <a:lnTo>
                          <a:pt x="2154" y="381"/>
                        </a:lnTo>
                        <a:lnTo>
                          <a:pt x="2175" y="391"/>
                        </a:lnTo>
                        <a:lnTo>
                          <a:pt x="2205" y="401"/>
                        </a:lnTo>
                        <a:lnTo>
                          <a:pt x="2236" y="411"/>
                        </a:lnTo>
                        <a:lnTo>
                          <a:pt x="2267" y="422"/>
                        </a:lnTo>
                        <a:lnTo>
                          <a:pt x="2298" y="442"/>
                        </a:lnTo>
                        <a:lnTo>
                          <a:pt x="2329" y="463"/>
                        </a:lnTo>
                        <a:lnTo>
                          <a:pt x="2350" y="484"/>
                        </a:lnTo>
                        <a:lnTo>
                          <a:pt x="2360" y="515"/>
                        </a:lnTo>
                        <a:lnTo>
                          <a:pt x="2370" y="546"/>
                        </a:lnTo>
                        <a:lnTo>
                          <a:pt x="2370" y="576"/>
                        </a:lnTo>
                        <a:lnTo>
                          <a:pt x="2350" y="607"/>
                        </a:lnTo>
                        <a:lnTo>
                          <a:pt x="2319" y="628"/>
                        </a:lnTo>
                        <a:lnTo>
                          <a:pt x="2277" y="638"/>
                        </a:lnTo>
                        <a:lnTo>
                          <a:pt x="2246" y="659"/>
                        </a:lnTo>
                        <a:lnTo>
                          <a:pt x="2215" y="659"/>
                        </a:lnTo>
                        <a:lnTo>
                          <a:pt x="2184" y="659"/>
                        </a:lnTo>
                        <a:lnTo>
                          <a:pt x="2154" y="659"/>
                        </a:lnTo>
                        <a:lnTo>
                          <a:pt x="2113" y="659"/>
                        </a:lnTo>
                        <a:lnTo>
                          <a:pt x="2082" y="659"/>
                        </a:lnTo>
                        <a:lnTo>
                          <a:pt x="2061" y="659"/>
                        </a:lnTo>
                        <a:lnTo>
                          <a:pt x="2030" y="659"/>
                        </a:lnTo>
                        <a:lnTo>
                          <a:pt x="1979" y="659"/>
                        </a:lnTo>
                        <a:lnTo>
                          <a:pt x="1948" y="659"/>
                        </a:lnTo>
                        <a:lnTo>
                          <a:pt x="1917" y="669"/>
                        </a:lnTo>
                        <a:lnTo>
                          <a:pt x="1886" y="690"/>
                        </a:lnTo>
                        <a:lnTo>
                          <a:pt x="1855" y="710"/>
                        </a:lnTo>
                        <a:lnTo>
                          <a:pt x="1865" y="741"/>
                        </a:lnTo>
                        <a:lnTo>
                          <a:pt x="1844" y="751"/>
                        </a:lnTo>
                        <a:lnTo>
                          <a:pt x="1813" y="761"/>
                        </a:lnTo>
                        <a:lnTo>
                          <a:pt x="1782" y="772"/>
                        </a:lnTo>
                        <a:lnTo>
                          <a:pt x="1731" y="782"/>
                        </a:lnTo>
                        <a:lnTo>
                          <a:pt x="1680" y="803"/>
                        </a:lnTo>
                        <a:lnTo>
                          <a:pt x="1649" y="803"/>
                        </a:lnTo>
                        <a:lnTo>
                          <a:pt x="1628" y="813"/>
                        </a:lnTo>
                        <a:lnTo>
                          <a:pt x="1587" y="813"/>
                        </a:lnTo>
                        <a:lnTo>
                          <a:pt x="1546" y="823"/>
                        </a:lnTo>
                        <a:lnTo>
                          <a:pt x="1515" y="833"/>
                        </a:lnTo>
                        <a:lnTo>
                          <a:pt x="1474" y="833"/>
                        </a:lnTo>
                        <a:lnTo>
                          <a:pt x="1453" y="844"/>
                        </a:lnTo>
                        <a:lnTo>
                          <a:pt x="1422" y="844"/>
                        </a:lnTo>
                        <a:lnTo>
                          <a:pt x="1381" y="844"/>
                        </a:lnTo>
                        <a:lnTo>
                          <a:pt x="1350" y="844"/>
                        </a:lnTo>
                        <a:lnTo>
                          <a:pt x="1319" y="844"/>
                        </a:lnTo>
                        <a:lnTo>
                          <a:pt x="1288" y="844"/>
                        </a:lnTo>
                        <a:lnTo>
                          <a:pt x="1257" y="844"/>
                        </a:lnTo>
                        <a:lnTo>
                          <a:pt x="1236" y="844"/>
                        </a:lnTo>
                        <a:lnTo>
                          <a:pt x="1205" y="844"/>
                        </a:lnTo>
                        <a:lnTo>
                          <a:pt x="1165" y="844"/>
                        </a:lnTo>
                        <a:lnTo>
                          <a:pt x="1134" y="844"/>
                        </a:lnTo>
                        <a:lnTo>
                          <a:pt x="1092" y="844"/>
                        </a:lnTo>
                        <a:lnTo>
                          <a:pt x="1051" y="833"/>
                        </a:lnTo>
                        <a:lnTo>
                          <a:pt x="1020" y="833"/>
                        </a:lnTo>
                        <a:lnTo>
                          <a:pt x="979" y="833"/>
                        </a:lnTo>
                        <a:lnTo>
                          <a:pt x="948" y="833"/>
                        </a:lnTo>
                        <a:lnTo>
                          <a:pt x="917" y="833"/>
                        </a:lnTo>
                        <a:lnTo>
                          <a:pt x="876" y="823"/>
                        </a:lnTo>
                        <a:lnTo>
                          <a:pt x="834" y="823"/>
                        </a:lnTo>
                        <a:lnTo>
                          <a:pt x="794" y="813"/>
                        </a:lnTo>
                        <a:lnTo>
                          <a:pt x="772" y="813"/>
                        </a:lnTo>
                        <a:lnTo>
                          <a:pt x="732" y="803"/>
                        </a:lnTo>
                        <a:lnTo>
                          <a:pt x="690" y="803"/>
                        </a:lnTo>
                        <a:lnTo>
                          <a:pt x="649" y="792"/>
                        </a:lnTo>
                        <a:lnTo>
                          <a:pt x="608" y="792"/>
                        </a:lnTo>
                        <a:lnTo>
                          <a:pt x="587" y="792"/>
                        </a:lnTo>
                        <a:lnTo>
                          <a:pt x="557" y="792"/>
                        </a:lnTo>
                        <a:lnTo>
                          <a:pt x="536" y="803"/>
                        </a:lnTo>
                        <a:lnTo>
                          <a:pt x="495" y="803"/>
                        </a:lnTo>
                        <a:lnTo>
                          <a:pt x="474" y="813"/>
                        </a:lnTo>
                        <a:lnTo>
                          <a:pt x="422" y="813"/>
                        </a:lnTo>
                        <a:lnTo>
                          <a:pt x="391" y="803"/>
                        </a:lnTo>
                        <a:lnTo>
                          <a:pt x="350" y="792"/>
                        </a:lnTo>
                        <a:lnTo>
                          <a:pt x="299" y="782"/>
                        </a:lnTo>
                        <a:lnTo>
                          <a:pt x="268" y="772"/>
                        </a:lnTo>
                        <a:lnTo>
                          <a:pt x="237" y="751"/>
                        </a:lnTo>
                        <a:lnTo>
                          <a:pt x="206" y="730"/>
                        </a:lnTo>
                        <a:lnTo>
                          <a:pt x="175" y="710"/>
                        </a:lnTo>
                        <a:lnTo>
                          <a:pt x="155" y="679"/>
                        </a:lnTo>
                        <a:lnTo>
                          <a:pt x="155" y="648"/>
                        </a:lnTo>
                        <a:lnTo>
                          <a:pt x="186" y="628"/>
                        </a:lnTo>
                        <a:lnTo>
                          <a:pt x="216" y="597"/>
                        </a:lnTo>
                        <a:lnTo>
                          <a:pt x="247" y="586"/>
                        </a:lnTo>
                        <a:lnTo>
                          <a:pt x="278" y="566"/>
                        </a:lnTo>
                        <a:lnTo>
                          <a:pt x="319" y="535"/>
                        </a:lnTo>
                        <a:lnTo>
                          <a:pt x="330" y="504"/>
                        </a:lnTo>
                        <a:lnTo>
                          <a:pt x="330" y="473"/>
                        </a:lnTo>
                        <a:lnTo>
                          <a:pt x="309" y="442"/>
                        </a:lnTo>
                        <a:lnTo>
                          <a:pt x="278" y="422"/>
                        </a:lnTo>
                        <a:lnTo>
                          <a:pt x="257" y="411"/>
                        </a:lnTo>
                        <a:lnTo>
                          <a:pt x="226" y="391"/>
                        </a:lnTo>
                        <a:lnTo>
                          <a:pt x="195" y="370"/>
                        </a:lnTo>
                        <a:lnTo>
                          <a:pt x="165" y="360"/>
                        </a:lnTo>
                        <a:lnTo>
                          <a:pt x="124" y="350"/>
                        </a:lnTo>
                        <a:lnTo>
                          <a:pt x="103" y="339"/>
                        </a:lnTo>
                        <a:lnTo>
                          <a:pt x="62" y="329"/>
                        </a:lnTo>
                        <a:lnTo>
                          <a:pt x="31" y="298"/>
                        </a:lnTo>
                        <a:lnTo>
                          <a:pt x="10" y="288"/>
                        </a:lnTo>
                        <a:lnTo>
                          <a:pt x="0" y="257"/>
                        </a:lnTo>
                        <a:lnTo>
                          <a:pt x="0" y="226"/>
                        </a:lnTo>
                        <a:lnTo>
                          <a:pt x="20" y="195"/>
                        </a:lnTo>
                        <a:lnTo>
                          <a:pt x="51" y="175"/>
                        </a:lnTo>
                        <a:lnTo>
                          <a:pt x="82" y="164"/>
                        </a:lnTo>
                        <a:lnTo>
                          <a:pt x="113" y="164"/>
                        </a:lnTo>
                        <a:lnTo>
                          <a:pt x="144" y="164"/>
                        </a:lnTo>
                        <a:lnTo>
                          <a:pt x="175" y="164"/>
                        </a:lnTo>
                        <a:lnTo>
                          <a:pt x="195" y="133"/>
                        </a:lnTo>
                        <a:lnTo>
                          <a:pt x="216" y="124"/>
                        </a:lnTo>
                        <a:lnTo>
                          <a:pt x="340" y="62"/>
                        </a:lnTo>
                        <a:close/>
                      </a:path>
                    </a:pathLst>
                  </a:custGeom>
                  <a:solidFill>
                    <a:srgbClr val="0099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114" name="Group 35">
                    <a:extLst>
                      <a:ext uri="{FF2B5EF4-FFF2-40B4-BE49-F238E27FC236}">
                        <a16:creationId xmlns:a16="http://schemas.microsoft.com/office/drawing/2014/main" id="{206B4A64-B3BE-4BB4-83C6-A4AB8503BA0C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188" y="2764"/>
                    <a:ext cx="189" cy="106"/>
                    <a:chOff x="4188" y="2764"/>
                    <a:chExt cx="189" cy="106"/>
                  </a:xfrm>
                </p:grpSpPr>
                <p:sp>
                  <p:nvSpPr>
                    <p:cNvPr id="4119" name="Oval 36">
                      <a:extLst>
                        <a:ext uri="{FF2B5EF4-FFF2-40B4-BE49-F238E27FC236}">
                          <a16:creationId xmlns:a16="http://schemas.microsoft.com/office/drawing/2014/main" id="{27B876C8-BEAB-46AF-9EE1-FCD32CD2BEE7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4191" y="2777"/>
                      <a:ext cx="178" cy="93"/>
                    </a:xfrm>
                    <a:prstGeom prst="ellipse">
                      <a:avLst/>
                    </a:prstGeom>
                    <a:solidFill>
                      <a:srgbClr val="0066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>
                      <a:lvl1pPr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 marL="742950" indent="-28575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 marL="11430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 marL="16002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 marL="2057400" indent="-228600"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endParaRPr lang="ru-RU" altLang="ru-RU"/>
                    </a:p>
                  </p:txBody>
                </p:sp>
                <p:sp>
                  <p:nvSpPr>
                    <p:cNvPr id="4120" name="Freeform 37">
                      <a:extLst>
                        <a:ext uri="{FF2B5EF4-FFF2-40B4-BE49-F238E27FC236}">
                          <a16:creationId xmlns:a16="http://schemas.microsoft.com/office/drawing/2014/main" id="{55DDF8AD-29E6-43FF-BC4F-62B22A9F0D13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188" y="2764"/>
                      <a:ext cx="189" cy="104"/>
                    </a:xfrm>
                    <a:custGeom>
                      <a:avLst/>
                      <a:gdLst>
                        <a:gd name="T0" fmla="*/ 0 w 189"/>
                        <a:gd name="T1" fmla="*/ 58 h 104"/>
                        <a:gd name="T2" fmla="*/ 9 w 189"/>
                        <a:gd name="T3" fmla="*/ 36 h 104"/>
                        <a:gd name="T4" fmla="*/ 29 w 189"/>
                        <a:gd name="T5" fmla="*/ 18 h 104"/>
                        <a:gd name="T6" fmla="*/ 60 w 189"/>
                        <a:gd name="T7" fmla="*/ 7 h 104"/>
                        <a:gd name="T8" fmla="*/ 98 w 189"/>
                        <a:gd name="T9" fmla="*/ 0 h 104"/>
                        <a:gd name="T10" fmla="*/ 131 w 189"/>
                        <a:gd name="T11" fmla="*/ 5 h 104"/>
                        <a:gd name="T12" fmla="*/ 160 w 189"/>
                        <a:gd name="T13" fmla="*/ 17 h 104"/>
                        <a:gd name="T14" fmla="*/ 178 w 189"/>
                        <a:gd name="T15" fmla="*/ 33 h 104"/>
                        <a:gd name="T16" fmla="*/ 189 w 189"/>
                        <a:gd name="T17" fmla="*/ 58 h 104"/>
                        <a:gd name="T18" fmla="*/ 185 w 189"/>
                        <a:gd name="T19" fmla="*/ 79 h 104"/>
                        <a:gd name="T20" fmla="*/ 165 w 189"/>
                        <a:gd name="T21" fmla="*/ 96 h 104"/>
                        <a:gd name="T22" fmla="*/ 122 w 189"/>
                        <a:gd name="T23" fmla="*/ 104 h 104"/>
                        <a:gd name="T24" fmla="*/ 150 w 189"/>
                        <a:gd name="T25" fmla="*/ 91 h 104"/>
                        <a:gd name="T26" fmla="*/ 168 w 189"/>
                        <a:gd name="T27" fmla="*/ 73 h 104"/>
                        <a:gd name="T28" fmla="*/ 168 w 189"/>
                        <a:gd name="T29" fmla="*/ 54 h 104"/>
                        <a:gd name="T30" fmla="*/ 155 w 189"/>
                        <a:gd name="T31" fmla="*/ 38 h 104"/>
                        <a:gd name="T32" fmla="*/ 136 w 189"/>
                        <a:gd name="T33" fmla="*/ 30 h 104"/>
                        <a:gd name="T34" fmla="*/ 113 w 189"/>
                        <a:gd name="T35" fmla="*/ 23 h 104"/>
                        <a:gd name="T36" fmla="*/ 78 w 189"/>
                        <a:gd name="T37" fmla="*/ 26 h 104"/>
                        <a:gd name="T38" fmla="*/ 49 w 189"/>
                        <a:gd name="T39" fmla="*/ 31 h 104"/>
                        <a:gd name="T40" fmla="*/ 24 w 189"/>
                        <a:gd name="T41" fmla="*/ 43 h 104"/>
                        <a:gd name="T42" fmla="*/ 9 w 189"/>
                        <a:gd name="T43" fmla="*/ 58 h 104"/>
                        <a:gd name="T44" fmla="*/ 9 w 189"/>
                        <a:gd name="T45" fmla="*/ 76 h 104"/>
                        <a:gd name="T46" fmla="*/ 0 w 189"/>
                        <a:gd name="T47" fmla="*/ 58 h 104"/>
                        <a:gd name="T48" fmla="*/ 0 60000 65536"/>
                        <a:gd name="T49" fmla="*/ 0 60000 65536"/>
                        <a:gd name="T50" fmla="*/ 0 60000 65536"/>
                        <a:gd name="T51" fmla="*/ 0 60000 65536"/>
                        <a:gd name="T52" fmla="*/ 0 60000 65536"/>
                        <a:gd name="T53" fmla="*/ 0 60000 65536"/>
                        <a:gd name="T54" fmla="*/ 0 60000 65536"/>
                        <a:gd name="T55" fmla="*/ 0 60000 65536"/>
                        <a:gd name="T56" fmla="*/ 0 60000 65536"/>
                        <a:gd name="T57" fmla="*/ 0 60000 65536"/>
                        <a:gd name="T58" fmla="*/ 0 60000 65536"/>
                        <a:gd name="T59" fmla="*/ 0 60000 65536"/>
                        <a:gd name="T60" fmla="*/ 0 60000 65536"/>
                        <a:gd name="T61" fmla="*/ 0 60000 65536"/>
                        <a:gd name="T62" fmla="*/ 0 60000 65536"/>
                        <a:gd name="T63" fmla="*/ 0 60000 65536"/>
                        <a:gd name="T64" fmla="*/ 0 60000 65536"/>
                        <a:gd name="T65" fmla="*/ 0 60000 65536"/>
                        <a:gd name="T66" fmla="*/ 0 60000 65536"/>
                        <a:gd name="T67" fmla="*/ 0 60000 65536"/>
                        <a:gd name="T68" fmla="*/ 0 60000 65536"/>
                        <a:gd name="T69" fmla="*/ 0 60000 65536"/>
                        <a:gd name="T70" fmla="*/ 0 60000 65536"/>
                        <a:gd name="T71" fmla="*/ 0 60000 65536"/>
                      </a:gdLst>
                      <a:ahLst/>
                      <a:cxnLst>
                        <a:cxn ang="T48">
                          <a:pos x="T0" y="T1"/>
                        </a:cxn>
                        <a:cxn ang="T49">
                          <a:pos x="T2" y="T3"/>
                        </a:cxn>
                        <a:cxn ang="T50">
                          <a:pos x="T4" y="T5"/>
                        </a:cxn>
                        <a:cxn ang="T51">
                          <a:pos x="T6" y="T7"/>
                        </a:cxn>
                        <a:cxn ang="T52">
                          <a:pos x="T8" y="T9"/>
                        </a:cxn>
                        <a:cxn ang="T53">
                          <a:pos x="T10" y="T11"/>
                        </a:cxn>
                        <a:cxn ang="T54">
                          <a:pos x="T12" y="T13"/>
                        </a:cxn>
                        <a:cxn ang="T55">
                          <a:pos x="T14" y="T15"/>
                        </a:cxn>
                        <a:cxn ang="T56">
                          <a:pos x="T16" y="T17"/>
                        </a:cxn>
                        <a:cxn ang="T57">
                          <a:pos x="T18" y="T19"/>
                        </a:cxn>
                        <a:cxn ang="T58">
                          <a:pos x="T20" y="T21"/>
                        </a:cxn>
                        <a:cxn ang="T59">
                          <a:pos x="T22" y="T23"/>
                        </a:cxn>
                        <a:cxn ang="T60">
                          <a:pos x="T24" y="T25"/>
                        </a:cxn>
                        <a:cxn ang="T61">
                          <a:pos x="T26" y="T27"/>
                        </a:cxn>
                        <a:cxn ang="T62">
                          <a:pos x="T28" y="T29"/>
                        </a:cxn>
                        <a:cxn ang="T63">
                          <a:pos x="T30" y="T31"/>
                        </a:cxn>
                        <a:cxn ang="T64">
                          <a:pos x="T32" y="T33"/>
                        </a:cxn>
                        <a:cxn ang="T65">
                          <a:pos x="T34" y="T35"/>
                        </a:cxn>
                        <a:cxn ang="T66">
                          <a:pos x="T36" y="T37"/>
                        </a:cxn>
                        <a:cxn ang="T67">
                          <a:pos x="T38" y="T39"/>
                        </a:cxn>
                        <a:cxn ang="T68">
                          <a:pos x="T40" y="T41"/>
                        </a:cxn>
                        <a:cxn ang="T69">
                          <a:pos x="T42" y="T43"/>
                        </a:cxn>
                        <a:cxn ang="T70">
                          <a:pos x="T44" y="T45"/>
                        </a:cxn>
                        <a:cxn ang="T71">
                          <a:pos x="T46" y="T47"/>
                        </a:cxn>
                      </a:cxnLst>
                      <a:rect l="0" t="0" r="r" b="b"/>
                      <a:pathLst>
                        <a:path w="189" h="104">
                          <a:moveTo>
                            <a:pt x="0" y="58"/>
                          </a:moveTo>
                          <a:lnTo>
                            <a:pt x="9" y="36"/>
                          </a:lnTo>
                          <a:lnTo>
                            <a:pt x="29" y="18"/>
                          </a:lnTo>
                          <a:lnTo>
                            <a:pt x="60" y="7"/>
                          </a:lnTo>
                          <a:lnTo>
                            <a:pt x="98" y="0"/>
                          </a:lnTo>
                          <a:lnTo>
                            <a:pt x="131" y="5"/>
                          </a:lnTo>
                          <a:lnTo>
                            <a:pt x="160" y="17"/>
                          </a:lnTo>
                          <a:lnTo>
                            <a:pt x="178" y="33"/>
                          </a:lnTo>
                          <a:lnTo>
                            <a:pt x="189" y="58"/>
                          </a:lnTo>
                          <a:lnTo>
                            <a:pt x="185" y="79"/>
                          </a:lnTo>
                          <a:lnTo>
                            <a:pt x="165" y="96"/>
                          </a:lnTo>
                          <a:lnTo>
                            <a:pt x="122" y="104"/>
                          </a:lnTo>
                          <a:lnTo>
                            <a:pt x="150" y="91"/>
                          </a:lnTo>
                          <a:lnTo>
                            <a:pt x="168" y="73"/>
                          </a:lnTo>
                          <a:lnTo>
                            <a:pt x="168" y="54"/>
                          </a:lnTo>
                          <a:lnTo>
                            <a:pt x="155" y="38"/>
                          </a:lnTo>
                          <a:lnTo>
                            <a:pt x="136" y="30"/>
                          </a:lnTo>
                          <a:lnTo>
                            <a:pt x="113" y="23"/>
                          </a:lnTo>
                          <a:lnTo>
                            <a:pt x="78" y="26"/>
                          </a:lnTo>
                          <a:lnTo>
                            <a:pt x="49" y="31"/>
                          </a:lnTo>
                          <a:lnTo>
                            <a:pt x="24" y="43"/>
                          </a:lnTo>
                          <a:lnTo>
                            <a:pt x="9" y="58"/>
                          </a:lnTo>
                          <a:lnTo>
                            <a:pt x="9" y="76"/>
                          </a:lnTo>
                          <a:lnTo>
                            <a:pt x="0" y="58"/>
                          </a:lnTo>
                          <a:close/>
                        </a:path>
                      </a:pathLst>
                    </a:custGeom>
                    <a:solidFill>
                      <a:srgbClr val="0033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115" name="Freeform 38">
                    <a:extLst>
                      <a:ext uri="{FF2B5EF4-FFF2-40B4-BE49-F238E27FC236}">
                        <a16:creationId xmlns:a16="http://schemas.microsoft.com/office/drawing/2014/main" id="{28AA2090-6E79-4FC5-8DA2-FD553B2C27D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234" y="1248"/>
                    <a:ext cx="66" cy="1619"/>
                  </a:xfrm>
                  <a:custGeom>
                    <a:avLst/>
                    <a:gdLst>
                      <a:gd name="T0" fmla="*/ 0 w 66"/>
                      <a:gd name="T1" fmla="*/ 1588 h 1619"/>
                      <a:gd name="T2" fmla="*/ 18 w 66"/>
                      <a:gd name="T3" fmla="*/ 1274 h 1619"/>
                      <a:gd name="T4" fmla="*/ 33 w 66"/>
                      <a:gd name="T5" fmla="*/ 846 h 1619"/>
                      <a:gd name="T6" fmla="*/ 34 w 66"/>
                      <a:gd name="T7" fmla="*/ 397 h 1619"/>
                      <a:gd name="T8" fmla="*/ 31 w 66"/>
                      <a:gd name="T9" fmla="*/ 95 h 1619"/>
                      <a:gd name="T10" fmla="*/ 33 w 66"/>
                      <a:gd name="T11" fmla="*/ 23 h 1619"/>
                      <a:gd name="T12" fmla="*/ 63 w 66"/>
                      <a:gd name="T13" fmla="*/ 0 h 1619"/>
                      <a:gd name="T14" fmla="*/ 66 w 66"/>
                      <a:gd name="T15" fmla="*/ 246 h 1619"/>
                      <a:gd name="T16" fmla="*/ 63 w 66"/>
                      <a:gd name="T17" fmla="*/ 305 h 1619"/>
                      <a:gd name="T18" fmla="*/ 63 w 66"/>
                      <a:gd name="T19" fmla="*/ 543 h 1619"/>
                      <a:gd name="T20" fmla="*/ 66 w 66"/>
                      <a:gd name="T21" fmla="*/ 814 h 1619"/>
                      <a:gd name="T22" fmla="*/ 63 w 66"/>
                      <a:gd name="T23" fmla="*/ 1031 h 1619"/>
                      <a:gd name="T24" fmla="*/ 45 w 66"/>
                      <a:gd name="T25" fmla="*/ 1285 h 1619"/>
                      <a:gd name="T26" fmla="*/ 43 w 66"/>
                      <a:gd name="T27" fmla="*/ 1473 h 1619"/>
                      <a:gd name="T28" fmla="*/ 43 w 66"/>
                      <a:gd name="T29" fmla="*/ 1583 h 1619"/>
                      <a:gd name="T30" fmla="*/ 43 w 66"/>
                      <a:gd name="T31" fmla="*/ 1613 h 1619"/>
                      <a:gd name="T32" fmla="*/ 15 w 66"/>
                      <a:gd name="T33" fmla="*/ 1619 h 1619"/>
                      <a:gd name="T34" fmla="*/ 2 w 66"/>
                      <a:gd name="T35" fmla="*/ 1613 h 1619"/>
                      <a:gd name="T36" fmla="*/ 0 w 66"/>
                      <a:gd name="T37" fmla="*/ 1588 h 1619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66" h="1619">
                        <a:moveTo>
                          <a:pt x="0" y="1588"/>
                        </a:moveTo>
                        <a:lnTo>
                          <a:pt x="18" y="1274"/>
                        </a:lnTo>
                        <a:lnTo>
                          <a:pt x="33" y="846"/>
                        </a:lnTo>
                        <a:lnTo>
                          <a:pt x="34" y="397"/>
                        </a:lnTo>
                        <a:lnTo>
                          <a:pt x="31" y="95"/>
                        </a:lnTo>
                        <a:lnTo>
                          <a:pt x="33" y="23"/>
                        </a:lnTo>
                        <a:lnTo>
                          <a:pt x="63" y="0"/>
                        </a:lnTo>
                        <a:lnTo>
                          <a:pt x="66" y="246"/>
                        </a:lnTo>
                        <a:lnTo>
                          <a:pt x="63" y="305"/>
                        </a:lnTo>
                        <a:lnTo>
                          <a:pt x="63" y="543"/>
                        </a:lnTo>
                        <a:lnTo>
                          <a:pt x="66" y="814"/>
                        </a:lnTo>
                        <a:lnTo>
                          <a:pt x="63" y="1031"/>
                        </a:lnTo>
                        <a:lnTo>
                          <a:pt x="45" y="1285"/>
                        </a:lnTo>
                        <a:lnTo>
                          <a:pt x="43" y="1473"/>
                        </a:lnTo>
                        <a:lnTo>
                          <a:pt x="43" y="1583"/>
                        </a:lnTo>
                        <a:lnTo>
                          <a:pt x="43" y="1613"/>
                        </a:lnTo>
                        <a:lnTo>
                          <a:pt x="15" y="1619"/>
                        </a:lnTo>
                        <a:lnTo>
                          <a:pt x="2" y="1613"/>
                        </a:lnTo>
                        <a:lnTo>
                          <a:pt x="0" y="1588"/>
                        </a:lnTo>
                        <a:close/>
                      </a:path>
                    </a:pathLst>
                  </a:custGeom>
                  <a:solidFill>
                    <a:srgbClr val="000000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4116" name="Group 39">
                    <a:extLst>
                      <a:ext uri="{FF2B5EF4-FFF2-40B4-BE49-F238E27FC236}">
                        <a16:creationId xmlns:a16="http://schemas.microsoft.com/office/drawing/2014/main" id="{1BD0A16F-38CA-4CA9-8B15-11E01C8913F2}"/>
                      </a:ext>
                    </a:extLst>
                  </p:cNvPr>
                  <p:cNvGrpSpPr>
                    <a:grpSpLocks/>
                  </p:cNvGrpSpPr>
                  <p:nvPr/>
                </p:nvGrpSpPr>
                <p:grpSpPr bwMode="auto">
                  <a:xfrm>
                    <a:off x="4416" y="2713"/>
                    <a:ext cx="141" cy="132"/>
                    <a:chOff x="4416" y="2713"/>
                    <a:chExt cx="141" cy="132"/>
                  </a:xfrm>
                </p:grpSpPr>
                <p:sp>
                  <p:nvSpPr>
                    <p:cNvPr id="4117" name="Freeform 40">
                      <a:extLst>
                        <a:ext uri="{FF2B5EF4-FFF2-40B4-BE49-F238E27FC236}">
                          <a16:creationId xmlns:a16="http://schemas.microsoft.com/office/drawing/2014/main" id="{4C192F21-BBFB-4C04-B314-43F3427F5E50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423" y="2716"/>
                      <a:ext cx="124" cy="119"/>
                    </a:xfrm>
                    <a:custGeom>
                      <a:avLst/>
                      <a:gdLst>
                        <a:gd name="T0" fmla="*/ 11 w 124"/>
                        <a:gd name="T1" fmla="*/ 26 h 119"/>
                        <a:gd name="T2" fmla="*/ 28 w 124"/>
                        <a:gd name="T3" fmla="*/ 9 h 119"/>
                        <a:gd name="T4" fmla="*/ 51 w 124"/>
                        <a:gd name="T5" fmla="*/ 0 h 119"/>
                        <a:gd name="T6" fmla="*/ 79 w 124"/>
                        <a:gd name="T7" fmla="*/ 1 h 119"/>
                        <a:gd name="T8" fmla="*/ 101 w 124"/>
                        <a:gd name="T9" fmla="*/ 9 h 119"/>
                        <a:gd name="T10" fmla="*/ 115 w 124"/>
                        <a:gd name="T11" fmla="*/ 21 h 119"/>
                        <a:gd name="T12" fmla="*/ 124 w 124"/>
                        <a:gd name="T13" fmla="*/ 42 h 119"/>
                        <a:gd name="T14" fmla="*/ 124 w 124"/>
                        <a:gd name="T15" fmla="*/ 71 h 119"/>
                        <a:gd name="T16" fmla="*/ 115 w 124"/>
                        <a:gd name="T17" fmla="*/ 95 h 119"/>
                        <a:gd name="T18" fmla="*/ 104 w 124"/>
                        <a:gd name="T19" fmla="*/ 108 h 119"/>
                        <a:gd name="T20" fmla="*/ 80 w 124"/>
                        <a:gd name="T21" fmla="*/ 115 h 119"/>
                        <a:gd name="T22" fmla="*/ 47 w 124"/>
                        <a:gd name="T23" fmla="*/ 119 h 119"/>
                        <a:gd name="T24" fmla="*/ 23 w 124"/>
                        <a:gd name="T25" fmla="*/ 111 h 119"/>
                        <a:gd name="T26" fmla="*/ 8 w 124"/>
                        <a:gd name="T27" fmla="*/ 94 h 119"/>
                        <a:gd name="T28" fmla="*/ 0 w 124"/>
                        <a:gd name="T29" fmla="*/ 71 h 119"/>
                        <a:gd name="T30" fmla="*/ 4 w 124"/>
                        <a:gd name="T31" fmla="*/ 46 h 119"/>
                        <a:gd name="T32" fmla="*/ 11 w 124"/>
                        <a:gd name="T33" fmla="*/ 26 h 119"/>
                        <a:gd name="T34" fmla="*/ 0 60000 65536"/>
                        <a:gd name="T35" fmla="*/ 0 60000 65536"/>
                        <a:gd name="T36" fmla="*/ 0 60000 65536"/>
                        <a:gd name="T37" fmla="*/ 0 60000 65536"/>
                        <a:gd name="T38" fmla="*/ 0 60000 65536"/>
                        <a:gd name="T39" fmla="*/ 0 60000 65536"/>
                        <a:gd name="T40" fmla="*/ 0 60000 65536"/>
                        <a:gd name="T41" fmla="*/ 0 60000 65536"/>
                        <a:gd name="T42" fmla="*/ 0 60000 65536"/>
                        <a:gd name="T43" fmla="*/ 0 60000 65536"/>
                        <a:gd name="T44" fmla="*/ 0 60000 65536"/>
                        <a:gd name="T45" fmla="*/ 0 60000 65536"/>
                        <a:gd name="T46" fmla="*/ 0 60000 65536"/>
                        <a:gd name="T47" fmla="*/ 0 60000 65536"/>
                        <a:gd name="T48" fmla="*/ 0 60000 65536"/>
                        <a:gd name="T49" fmla="*/ 0 60000 65536"/>
                        <a:gd name="T50" fmla="*/ 0 60000 65536"/>
                      </a:gdLst>
                      <a:ahLst/>
                      <a:cxnLst>
                        <a:cxn ang="T34">
                          <a:pos x="T0" y="T1"/>
                        </a:cxn>
                        <a:cxn ang="T35">
                          <a:pos x="T2" y="T3"/>
                        </a:cxn>
                        <a:cxn ang="T36">
                          <a:pos x="T4" y="T5"/>
                        </a:cxn>
                        <a:cxn ang="T37">
                          <a:pos x="T6" y="T7"/>
                        </a:cxn>
                        <a:cxn ang="T38">
                          <a:pos x="T8" y="T9"/>
                        </a:cxn>
                        <a:cxn ang="T39">
                          <a:pos x="T10" y="T11"/>
                        </a:cxn>
                        <a:cxn ang="T40">
                          <a:pos x="T12" y="T13"/>
                        </a:cxn>
                        <a:cxn ang="T41">
                          <a:pos x="T14" y="T15"/>
                        </a:cxn>
                        <a:cxn ang="T42">
                          <a:pos x="T16" y="T17"/>
                        </a:cxn>
                        <a:cxn ang="T43">
                          <a:pos x="T18" y="T19"/>
                        </a:cxn>
                        <a:cxn ang="T44">
                          <a:pos x="T20" y="T21"/>
                        </a:cxn>
                        <a:cxn ang="T45">
                          <a:pos x="T22" y="T23"/>
                        </a:cxn>
                        <a:cxn ang="T46">
                          <a:pos x="T24" y="T25"/>
                        </a:cxn>
                        <a:cxn ang="T47">
                          <a:pos x="T26" y="T27"/>
                        </a:cxn>
                        <a:cxn ang="T48">
                          <a:pos x="T28" y="T29"/>
                        </a:cxn>
                        <a:cxn ang="T49">
                          <a:pos x="T30" y="T31"/>
                        </a:cxn>
                        <a:cxn ang="T50">
                          <a:pos x="T32" y="T33"/>
                        </a:cxn>
                      </a:cxnLst>
                      <a:rect l="0" t="0" r="r" b="b"/>
                      <a:pathLst>
                        <a:path w="124" h="119">
                          <a:moveTo>
                            <a:pt x="11" y="26"/>
                          </a:moveTo>
                          <a:lnTo>
                            <a:pt x="28" y="9"/>
                          </a:lnTo>
                          <a:lnTo>
                            <a:pt x="51" y="0"/>
                          </a:lnTo>
                          <a:lnTo>
                            <a:pt x="79" y="1"/>
                          </a:lnTo>
                          <a:lnTo>
                            <a:pt x="101" y="9"/>
                          </a:lnTo>
                          <a:lnTo>
                            <a:pt x="115" y="21"/>
                          </a:lnTo>
                          <a:lnTo>
                            <a:pt x="124" y="42"/>
                          </a:lnTo>
                          <a:lnTo>
                            <a:pt x="124" y="71"/>
                          </a:lnTo>
                          <a:lnTo>
                            <a:pt x="115" y="95"/>
                          </a:lnTo>
                          <a:lnTo>
                            <a:pt x="104" y="108"/>
                          </a:lnTo>
                          <a:lnTo>
                            <a:pt x="80" y="115"/>
                          </a:lnTo>
                          <a:lnTo>
                            <a:pt x="47" y="119"/>
                          </a:lnTo>
                          <a:lnTo>
                            <a:pt x="23" y="111"/>
                          </a:lnTo>
                          <a:lnTo>
                            <a:pt x="8" y="94"/>
                          </a:lnTo>
                          <a:lnTo>
                            <a:pt x="0" y="71"/>
                          </a:lnTo>
                          <a:lnTo>
                            <a:pt x="4" y="46"/>
                          </a:lnTo>
                          <a:lnTo>
                            <a:pt x="11" y="26"/>
                          </a:lnTo>
                          <a:close/>
                        </a:path>
                      </a:pathLst>
                    </a:custGeom>
                    <a:solidFill>
                      <a:srgbClr val="FFFFFF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118" name="Freeform 41">
                      <a:extLst>
                        <a:ext uri="{FF2B5EF4-FFF2-40B4-BE49-F238E27FC236}">
                          <a16:creationId xmlns:a16="http://schemas.microsoft.com/office/drawing/2014/main" id="{F759FB66-7511-49A6-B09A-F6D38A30AFC1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4416" y="2713"/>
                      <a:ext cx="141" cy="132"/>
                    </a:xfrm>
                    <a:custGeom>
                      <a:avLst/>
                      <a:gdLst>
                        <a:gd name="T0" fmla="*/ 35 w 141"/>
                        <a:gd name="T1" fmla="*/ 10 h 132"/>
                        <a:gd name="T2" fmla="*/ 57 w 141"/>
                        <a:gd name="T3" fmla="*/ 1 h 132"/>
                        <a:gd name="T4" fmla="*/ 86 w 141"/>
                        <a:gd name="T5" fmla="*/ 0 h 132"/>
                        <a:gd name="T6" fmla="*/ 105 w 141"/>
                        <a:gd name="T7" fmla="*/ 5 h 132"/>
                        <a:gd name="T8" fmla="*/ 123 w 141"/>
                        <a:gd name="T9" fmla="*/ 13 h 132"/>
                        <a:gd name="T10" fmla="*/ 133 w 141"/>
                        <a:gd name="T11" fmla="*/ 32 h 132"/>
                        <a:gd name="T12" fmla="*/ 141 w 141"/>
                        <a:gd name="T13" fmla="*/ 55 h 132"/>
                        <a:gd name="T14" fmla="*/ 138 w 141"/>
                        <a:gd name="T15" fmla="*/ 75 h 132"/>
                        <a:gd name="T16" fmla="*/ 131 w 141"/>
                        <a:gd name="T17" fmla="*/ 92 h 132"/>
                        <a:gd name="T18" fmla="*/ 123 w 141"/>
                        <a:gd name="T19" fmla="*/ 107 h 132"/>
                        <a:gd name="T20" fmla="*/ 111 w 141"/>
                        <a:gd name="T21" fmla="*/ 120 h 132"/>
                        <a:gd name="T22" fmla="*/ 98 w 141"/>
                        <a:gd name="T23" fmla="*/ 127 h 132"/>
                        <a:gd name="T24" fmla="*/ 77 w 141"/>
                        <a:gd name="T25" fmla="*/ 132 h 132"/>
                        <a:gd name="T26" fmla="*/ 54 w 141"/>
                        <a:gd name="T27" fmla="*/ 130 h 132"/>
                        <a:gd name="T28" fmla="*/ 32 w 141"/>
                        <a:gd name="T29" fmla="*/ 124 h 132"/>
                        <a:gd name="T30" fmla="*/ 15 w 141"/>
                        <a:gd name="T31" fmla="*/ 107 h 132"/>
                        <a:gd name="T32" fmla="*/ 4 w 141"/>
                        <a:gd name="T33" fmla="*/ 89 h 132"/>
                        <a:gd name="T34" fmla="*/ 0 w 141"/>
                        <a:gd name="T35" fmla="*/ 65 h 132"/>
                        <a:gd name="T36" fmla="*/ 7 w 141"/>
                        <a:gd name="T37" fmla="*/ 45 h 132"/>
                        <a:gd name="T38" fmla="*/ 15 w 141"/>
                        <a:gd name="T39" fmla="*/ 30 h 132"/>
                        <a:gd name="T40" fmla="*/ 27 w 141"/>
                        <a:gd name="T41" fmla="*/ 20 h 132"/>
                        <a:gd name="T42" fmla="*/ 24 w 141"/>
                        <a:gd name="T43" fmla="*/ 35 h 132"/>
                        <a:gd name="T44" fmla="*/ 15 w 141"/>
                        <a:gd name="T45" fmla="*/ 55 h 132"/>
                        <a:gd name="T46" fmla="*/ 15 w 141"/>
                        <a:gd name="T47" fmla="*/ 74 h 132"/>
                        <a:gd name="T48" fmla="*/ 22 w 141"/>
                        <a:gd name="T49" fmla="*/ 97 h 132"/>
                        <a:gd name="T50" fmla="*/ 32 w 141"/>
                        <a:gd name="T51" fmla="*/ 107 h 132"/>
                        <a:gd name="T52" fmla="*/ 47 w 141"/>
                        <a:gd name="T53" fmla="*/ 114 h 132"/>
                        <a:gd name="T54" fmla="*/ 68 w 141"/>
                        <a:gd name="T55" fmla="*/ 117 h 132"/>
                        <a:gd name="T56" fmla="*/ 88 w 141"/>
                        <a:gd name="T57" fmla="*/ 114 h 132"/>
                        <a:gd name="T58" fmla="*/ 104 w 141"/>
                        <a:gd name="T59" fmla="*/ 106 h 132"/>
                        <a:gd name="T60" fmla="*/ 116 w 141"/>
                        <a:gd name="T61" fmla="*/ 92 h 132"/>
                        <a:gd name="T62" fmla="*/ 125 w 141"/>
                        <a:gd name="T63" fmla="*/ 73 h 132"/>
                        <a:gd name="T64" fmla="*/ 126 w 141"/>
                        <a:gd name="T65" fmla="*/ 50 h 132"/>
                        <a:gd name="T66" fmla="*/ 121 w 141"/>
                        <a:gd name="T67" fmla="*/ 35 h 132"/>
                        <a:gd name="T68" fmla="*/ 111 w 141"/>
                        <a:gd name="T69" fmla="*/ 22 h 132"/>
                        <a:gd name="T70" fmla="*/ 98 w 141"/>
                        <a:gd name="T71" fmla="*/ 16 h 132"/>
                        <a:gd name="T72" fmla="*/ 81 w 141"/>
                        <a:gd name="T73" fmla="*/ 11 h 132"/>
                        <a:gd name="T74" fmla="*/ 57 w 141"/>
                        <a:gd name="T75" fmla="*/ 11 h 132"/>
                        <a:gd name="T76" fmla="*/ 44 w 141"/>
                        <a:gd name="T77" fmla="*/ 15 h 132"/>
                        <a:gd name="T78" fmla="*/ 32 w 141"/>
                        <a:gd name="T79" fmla="*/ 23 h 132"/>
                        <a:gd name="T80" fmla="*/ 35 w 141"/>
                        <a:gd name="T81" fmla="*/ 10 h 132"/>
                        <a:gd name="T82" fmla="*/ 0 60000 65536"/>
                        <a:gd name="T83" fmla="*/ 0 60000 65536"/>
                        <a:gd name="T84" fmla="*/ 0 60000 65536"/>
                        <a:gd name="T85" fmla="*/ 0 60000 65536"/>
                        <a:gd name="T86" fmla="*/ 0 60000 65536"/>
                        <a:gd name="T87" fmla="*/ 0 60000 65536"/>
                        <a:gd name="T88" fmla="*/ 0 60000 65536"/>
                        <a:gd name="T89" fmla="*/ 0 60000 65536"/>
                        <a:gd name="T90" fmla="*/ 0 60000 65536"/>
                        <a:gd name="T91" fmla="*/ 0 60000 65536"/>
                        <a:gd name="T92" fmla="*/ 0 60000 65536"/>
                        <a:gd name="T93" fmla="*/ 0 60000 65536"/>
                        <a:gd name="T94" fmla="*/ 0 60000 65536"/>
                        <a:gd name="T95" fmla="*/ 0 60000 65536"/>
                        <a:gd name="T96" fmla="*/ 0 60000 65536"/>
                        <a:gd name="T97" fmla="*/ 0 60000 65536"/>
                        <a:gd name="T98" fmla="*/ 0 60000 65536"/>
                        <a:gd name="T99" fmla="*/ 0 60000 65536"/>
                        <a:gd name="T100" fmla="*/ 0 60000 65536"/>
                        <a:gd name="T101" fmla="*/ 0 60000 65536"/>
                        <a:gd name="T102" fmla="*/ 0 60000 65536"/>
                        <a:gd name="T103" fmla="*/ 0 60000 65536"/>
                        <a:gd name="T104" fmla="*/ 0 60000 65536"/>
                        <a:gd name="T105" fmla="*/ 0 60000 65536"/>
                        <a:gd name="T106" fmla="*/ 0 60000 65536"/>
                        <a:gd name="T107" fmla="*/ 0 60000 65536"/>
                        <a:gd name="T108" fmla="*/ 0 60000 65536"/>
                        <a:gd name="T109" fmla="*/ 0 60000 65536"/>
                        <a:gd name="T110" fmla="*/ 0 60000 65536"/>
                        <a:gd name="T111" fmla="*/ 0 60000 65536"/>
                        <a:gd name="T112" fmla="*/ 0 60000 65536"/>
                        <a:gd name="T113" fmla="*/ 0 60000 65536"/>
                        <a:gd name="T114" fmla="*/ 0 60000 65536"/>
                        <a:gd name="T115" fmla="*/ 0 60000 65536"/>
                        <a:gd name="T116" fmla="*/ 0 60000 65536"/>
                        <a:gd name="T117" fmla="*/ 0 60000 65536"/>
                        <a:gd name="T118" fmla="*/ 0 60000 65536"/>
                        <a:gd name="T119" fmla="*/ 0 60000 65536"/>
                        <a:gd name="T120" fmla="*/ 0 60000 65536"/>
                        <a:gd name="T121" fmla="*/ 0 60000 65536"/>
                        <a:gd name="T122" fmla="*/ 0 60000 65536"/>
                      </a:gdLst>
                      <a:ahLst/>
                      <a:cxnLst>
                        <a:cxn ang="T82">
                          <a:pos x="T0" y="T1"/>
                        </a:cxn>
                        <a:cxn ang="T83">
                          <a:pos x="T2" y="T3"/>
                        </a:cxn>
                        <a:cxn ang="T84">
                          <a:pos x="T4" y="T5"/>
                        </a:cxn>
                        <a:cxn ang="T85">
                          <a:pos x="T6" y="T7"/>
                        </a:cxn>
                        <a:cxn ang="T86">
                          <a:pos x="T8" y="T9"/>
                        </a:cxn>
                        <a:cxn ang="T87">
                          <a:pos x="T10" y="T11"/>
                        </a:cxn>
                        <a:cxn ang="T88">
                          <a:pos x="T12" y="T13"/>
                        </a:cxn>
                        <a:cxn ang="T89">
                          <a:pos x="T14" y="T15"/>
                        </a:cxn>
                        <a:cxn ang="T90">
                          <a:pos x="T16" y="T17"/>
                        </a:cxn>
                        <a:cxn ang="T91">
                          <a:pos x="T18" y="T19"/>
                        </a:cxn>
                        <a:cxn ang="T92">
                          <a:pos x="T20" y="T21"/>
                        </a:cxn>
                        <a:cxn ang="T93">
                          <a:pos x="T22" y="T23"/>
                        </a:cxn>
                        <a:cxn ang="T94">
                          <a:pos x="T24" y="T25"/>
                        </a:cxn>
                        <a:cxn ang="T95">
                          <a:pos x="T26" y="T27"/>
                        </a:cxn>
                        <a:cxn ang="T96">
                          <a:pos x="T28" y="T29"/>
                        </a:cxn>
                        <a:cxn ang="T97">
                          <a:pos x="T30" y="T31"/>
                        </a:cxn>
                        <a:cxn ang="T98">
                          <a:pos x="T32" y="T33"/>
                        </a:cxn>
                        <a:cxn ang="T99">
                          <a:pos x="T34" y="T35"/>
                        </a:cxn>
                        <a:cxn ang="T100">
                          <a:pos x="T36" y="T37"/>
                        </a:cxn>
                        <a:cxn ang="T101">
                          <a:pos x="T38" y="T39"/>
                        </a:cxn>
                        <a:cxn ang="T102">
                          <a:pos x="T40" y="T41"/>
                        </a:cxn>
                        <a:cxn ang="T103">
                          <a:pos x="T42" y="T43"/>
                        </a:cxn>
                        <a:cxn ang="T104">
                          <a:pos x="T44" y="T45"/>
                        </a:cxn>
                        <a:cxn ang="T105">
                          <a:pos x="T46" y="T47"/>
                        </a:cxn>
                        <a:cxn ang="T106">
                          <a:pos x="T48" y="T49"/>
                        </a:cxn>
                        <a:cxn ang="T107">
                          <a:pos x="T50" y="T51"/>
                        </a:cxn>
                        <a:cxn ang="T108">
                          <a:pos x="T52" y="T53"/>
                        </a:cxn>
                        <a:cxn ang="T109">
                          <a:pos x="T54" y="T55"/>
                        </a:cxn>
                        <a:cxn ang="T110">
                          <a:pos x="T56" y="T57"/>
                        </a:cxn>
                        <a:cxn ang="T111">
                          <a:pos x="T58" y="T59"/>
                        </a:cxn>
                        <a:cxn ang="T112">
                          <a:pos x="T60" y="T61"/>
                        </a:cxn>
                        <a:cxn ang="T113">
                          <a:pos x="T62" y="T63"/>
                        </a:cxn>
                        <a:cxn ang="T114">
                          <a:pos x="T64" y="T65"/>
                        </a:cxn>
                        <a:cxn ang="T115">
                          <a:pos x="T66" y="T67"/>
                        </a:cxn>
                        <a:cxn ang="T116">
                          <a:pos x="T68" y="T69"/>
                        </a:cxn>
                        <a:cxn ang="T117">
                          <a:pos x="T70" y="T71"/>
                        </a:cxn>
                        <a:cxn ang="T118">
                          <a:pos x="T72" y="T73"/>
                        </a:cxn>
                        <a:cxn ang="T119">
                          <a:pos x="T74" y="T75"/>
                        </a:cxn>
                        <a:cxn ang="T120">
                          <a:pos x="T76" y="T77"/>
                        </a:cxn>
                        <a:cxn ang="T121">
                          <a:pos x="T78" y="T79"/>
                        </a:cxn>
                        <a:cxn ang="T122">
                          <a:pos x="T80" y="T81"/>
                        </a:cxn>
                      </a:cxnLst>
                      <a:rect l="0" t="0" r="r" b="b"/>
                      <a:pathLst>
                        <a:path w="141" h="132">
                          <a:moveTo>
                            <a:pt x="35" y="10"/>
                          </a:moveTo>
                          <a:lnTo>
                            <a:pt x="57" y="1"/>
                          </a:lnTo>
                          <a:lnTo>
                            <a:pt x="86" y="0"/>
                          </a:lnTo>
                          <a:lnTo>
                            <a:pt x="105" y="5"/>
                          </a:lnTo>
                          <a:lnTo>
                            <a:pt x="123" y="13"/>
                          </a:lnTo>
                          <a:lnTo>
                            <a:pt x="133" y="32"/>
                          </a:lnTo>
                          <a:lnTo>
                            <a:pt x="141" y="55"/>
                          </a:lnTo>
                          <a:lnTo>
                            <a:pt x="138" y="75"/>
                          </a:lnTo>
                          <a:lnTo>
                            <a:pt x="131" y="92"/>
                          </a:lnTo>
                          <a:lnTo>
                            <a:pt x="123" y="107"/>
                          </a:lnTo>
                          <a:lnTo>
                            <a:pt x="111" y="120"/>
                          </a:lnTo>
                          <a:lnTo>
                            <a:pt x="98" y="127"/>
                          </a:lnTo>
                          <a:lnTo>
                            <a:pt x="77" y="132"/>
                          </a:lnTo>
                          <a:lnTo>
                            <a:pt x="54" y="130"/>
                          </a:lnTo>
                          <a:lnTo>
                            <a:pt x="32" y="124"/>
                          </a:lnTo>
                          <a:lnTo>
                            <a:pt x="15" y="107"/>
                          </a:lnTo>
                          <a:lnTo>
                            <a:pt x="4" y="89"/>
                          </a:lnTo>
                          <a:lnTo>
                            <a:pt x="0" y="65"/>
                          </a:lnTo>
                          <a:lnTo>
                            <a:pt x="7" y="45"/>
                          </a:lnTo>
                          <a:lnTo>
                            <a:pt x="15" y="30"/>
                          </a:lnTo>
                          <a:lnTo>
                            <a:pt x="27" y="20"/>
                          </a:lnTo>
                          <a:lnTo>
                            <a:pt x="24" y="35"/>
                          </a:lnTo>
                          <a:lnTo>
                            <a:pt x="15" y="55"/>
                          </a:lnTo>
                          <a:lnTo>
                            <a:pt x="15" y="74"/>
                          </a:lnTo>
                          <a:lnTo>
                            <a:pt x="22" y="97"/>
                          </a:lnTo>
                          <a:lnTo>
                            <a:pt x="32" y="107"/>
                          </a:lnTo>
                          <a:lnTo>
                            <a:pt x="47" y="114"/>
                          </a:lnTo>
                          <a:lnTo>
                            <a:pt x="68" y="117"/>
                          </a:lnTo>
                          <a:lnTo>
                            <a:pt x="88" y="114"/>
                          </a:lnTo>
                          <a:lnTo>
                            <a:pt x="104" y="106"/>
                          </a:lnTo>
                          <a:lnTo>
                            <a:pt x="116" y="92"/>
                          </a:lnTo>
                          <a:lnTo>
                            <a:pt x="125" y="73"/>
                          </a:lnTo>
                          <a:lnTo>
                            <a:pt x="126" y="50"/>
                          </a:lnTo>
                          <a:lnTo>
                            <a:pt x="121" y="35"/>
                          </a:lnTo>
                          <a:lnTo>
                            <a:pt x="111" y="22"/>
                          </a:lnTo>
                          <a:lnTo>
                            <a:pt x="98" y="16"/>
                          </a:lnTo>
                          <a:lnTo>
                            <a:pt x="81" y="11"/>
                          </a:lnTo>
                          <a:lnTo>
                            <a:pt x="57" y="11"/>
                          </a:lnTo>
                          <a:lnTo>
                            <a:pt x="44" y="15"/>
                          </a:lnTo>
                          <a:lnTo>
                            <a:pt x="32" y="23"/>
                          </a:lnTo>
                          <a:lnTo>
                            <a:pt x="35" y="10"/>
                          </a:lnTo>
                          <a:close/>
                        </a:path>
                      </a:pathLst>
                    </a:custGeom>
                    <a:solidFill>
                      <a:srgbClr val="000000"/>
                    </a:solidFill>
                    <a:ln>
                      <a:noFill/>
                    </a:ln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round/>
                          <a:headEnd/>
                          <a:tailEnd/>
                        </a14:hiddenLine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</p:grpSp>
        </p:grpSp>
        <p:cxnSp>
          <p:nvCxnSpPr>
            <p:cNvPr id="4107" name="AutoShape 42">
              <a:extLst>
                <a:ext uri="{FF2B5EF4-FFF2-40B4-BE49-F238E27FC236}">
                  <a16:creationId xmlns:a16="http://schemas.microsoft.com/office/drawing/2014/main" id="{52426846-38B5-45EF-9375-CC723A36C2B0}"/>
                </a:ext>
              </a:extLst>
            </p:cNvPr>
            <p:cNvCxnSpPr>
              <a:cxnSpLocks noChangeShapeType="1"/>
              <a:stCxn id="4098" idx="3"/>
              <a:endCxn id="4108" idx="3"/>
            </p:cNvCxnSpPr>
            <p:nvPr/>
          </p:nvCxnSpPr>
          <p:spPr bwMode="auto">
            <a:xfrm>
              <a:off x="5328" y="648"/>
              <a:ext cx="192" cy="2417"/>
            </a:xfrm>
            <a:prstGeom prst="bentConnector3">
              <a:avLst>
                <a:gd name="adj1" fmla="val 175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139" name="Group 43">
            <a:extLst>
              <a:ext uri="{FF2B5EF4-FFF2-40B4-BE49-F238E27FC236}">
                <a16:creationId xmlns:a16="http://schemas.microsoft.com/office/drawing/2014/main" id="{38D1753E-AB83-4366-A96E-1EB79A7685B9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1295400"/>
            <a:ext cx="3048000" cy="4400550"/>
            <a:chOff x="1872" y="864"/>
            <a:chExt cx="1829" cy="2964"/>
          </a:xfrm>
        </p:grpSpPr>
        <p:grpSp>
          <p:nvGrpSpPr>
            <p:cNvPr id="4102" name="Group 44">
              <a:extLst>
                <a:ext uri="{FF2B5EF4-FFF2-40B4-BE49-F238E27FC236}">
                  <a16:creationId xmlns:a16="http://schemas.microsoft.com/office/drawing/2014/main" id="{15E1F9A6-82BE-4A9E-B99B-C530C88B99C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344"/>
              <a:ext cx="1829" cy="2484"/>
              <a:chOff x="1872" y="1344"/>
              <a:chExt cx="1829" cy="2484"/>
            </a:xfrm>
          </p:grpSpPr>
          <p:sp>
            <p:nvSpPr>
              <p:cNvPr id="3" name="Text Box 45">
                <a:extLst>
                  <a:ext uri="{FF2B5EF4-FFF2-40B4-BE49-F238E27FC236}">
                    <a16:creationId xmlns:a16="http://schemas.microsoft.com/office/drawing/2014/main" id="{8295E682-EB09-4F0C-A0A7-B9211CC792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1344"/>
                <a:ext cx="1680" cy="109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2000" b="1"/>
                  <a:t>Фирмы</a:t>
                </a:r>
                <a:r>
                  <a:rPr lang="ru-RU" altLang="ru-RU" sz="2000"/>
                  <a:t> - обобщенный  субъект рыночной экономики, который производит любые виды товаров и услуг</a:t>
                </a:r>
              </a:p>
            </p:txBody>
          </p:sp>
          <p:graphicFrame>
            <p:nvGraphicFramePr>
              <p:cNvPr id="4105" name="Object 46">
                <a:extLst>
                  <a:ext uri="{FF2B5EF4-FFF2-40B4-BE49-F238E27FC236}">
                    <a16:creationId xmlns:a16="http://schemas.microsoft.com/office/drawing/2014/main" id="{BCCA7192-47B1-4C3F-8712-984E16E4F6AF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872" y="2880"/>
              <a:ext cx="1829" cy="94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4146" name="Clip" r:id="rId7" imgW="5807075" imgH="3009900" progId="MS_ClipArt_Gallery.2">
                      <p:embed/>
                    </p:oleObj>
                  </mc:Choice>
                  <mc:Fallback>
                    <p:oleObj name="Clip" r:id="rId7" imgW="5807075" imgH="3009900" progId="MS_ClipArt_Gallery.2">
                      <p:embed/>
                      <p:pic>
                        <p:nvPicPr>
                          <p:cNvPr id="0" name="Object 4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72" y="2880"/>
                            <a:ext cx="1829" cy="94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4103" name="Line 47">
              <a:extLst>
                <a:ext uri="{FF2B5EF4-FFF2-40B4-BE49-F238E27FC236}">
                  <a16:creationId xmlns:a16="http://schemas.microsoft.com/office/drawing/2014/main" id="{A2183A4E-E39A-4DC2-8939-3C15703D9A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4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1EB89F20-0C03-4A5E-B556-A690430215E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143000"/>
          </a:xfrm>
        </p:spPr>
        <p:txBody>
          <a:bodyPr anchor="ctr"/>
          <a:lstStyle/>
          <a:p>
            <a:r>
              <a:rPr lang="ru-RU" altLang="ru-RU" sz="2800"/>
              <a:t>Упражнение 1. Ответы.</a:t>
            </a:r>
            <a:endParaRPr lang="ru-RU" altLang="ru-RU" sz="440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2582A1F5-0B7A-46BF-855C-E604F8898EF9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86000"/>
            <a:ext cx="6477000" cy="2667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b="1" i="1"/>
              <a:t>Расходы иностранцев на покупку сувениров у местных мастеров.</a:t>
            </a:r>
            <a:endParaRPr lang="ru-RU" altLang="ru-RU" b="1"/>
          </a:p>
          <a:p>
            <a:pPr algn="just"/>
            <a:r>
              <a:rPr lang="ru-RU" altLang="ru-RU" b="1"/>
              <a:t> </a:t>
            </a:r>
          </a:p>
          <a:p>
            <a:pPr algn="just"/>
            <a:r>
              <a:rPr lang="ru-RU" altLang="ru-RU" b="1"/>
              <a:t>Будет учитываться при подсчете ВВП методом расходов как экспорт.</a:t>
            </a:r>
          </a:p>
        </p:txBody>
      </p:sp>
      <p:sp>
        <p:nvSpPr>
          <p:cNvPr id="41988" name="AutoShape 4">
            <a:hlinkClick r:id="rId2" action="ppaction://hlinksldjump" highlightClick="1"/>
            <a:extLst>
              <a:ext uri="{FF2B5EF4-FFF2-40B4-BE49-F238E27FC236}">
                <a16:creationId xmlns:a16="http://schemas.microsoft.com/office/drawing/2014/main" id="{ABA0084F-C003-4F93-86B3-4C1D66A51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791200"/>
            <a:ext cx="685800" cy="5334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FE56ED3-8705-4CB7-8D3A-F359FD7F4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162800" cy="609600"/>
          </a:xfrm>
          <a:noFill/>
        </p:spPr>
        <p:txBody>
          <a:bodyPr/>
          <a:lstStyle/>
          <a:p>
            <a:r>
              <a:rPr lang="ru-RU" altLang="ru-RU" sz="2800"/>
              <a:t>Упражнение 2. Ответ.</a:t>
            </a:r>
            <a:endParaRPr lang="ru-RU" altLang="ru-RU"/>
          </a:p>
        </p:txBody>
      </p:sp>
      <p:graphicFrame>
        <p:nvGraphicFramePr>
          <p:cNvPr id="43011" name="Object 3">
            <a:extLst>
              <a:ext uri="{FF2B5EF4-FFF2-40B4-BE49-F238E27FC236}">
                <a16:creationId xmlns:a16="http://schemas.microsoft.com/office/drawing/2014/main" id="{A49A2AD3-B74E-4071-B156-67AAE25DB5A4}"/>
              </a:ext>
            </a:extLst>
          </p:cNvPr>
          <p:cNvGraphicFramePr>
            <a:graphicFrameLocks noChangeAspect="1"/>
          </p:cNvGraphicFramePr>
          <p:nvPr>
            <p:ph type="tbl" idx="1"/>
          </p:nvPr>
        </p:nvGraphicFramePr>
        <p:xfrm>
          <a:off x="325438" y="609600"/>
          <a:ext cx="8643937" cy="641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14" name="Документ" r:id="rId4" imgW="8666480" imgH="6436360" progId="Word.Document.8">
                  <p:embed/>
                </p:oleObj>
              </mc:Choice>
              <mc:Fallback>
                <p:oleObj name="Документ" r:id="rId4" imgW="8666480" imgH="643636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438" y="609600"/>
                        <a:ext cx="8643937" cy="641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Text Box 4">
            <a:extLst>
              <a:ext uri="{FF2B5EF4-FFF2-40B4-BE49-F238E27FC236}">
                <a16:creationId xmlns:a16="http://schemas.microsoft.com/office/drawing/2014/main" id="{ADAA9437-B070-4679-BAE3-87A2EA6DA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791200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По данным таблицы рассчитайте объем ВВП по потоку расходов.</a:t>
            </a:r>
          </a:p>
        </p:txBody>
      </p:sp>
      <p:sp>
        <p:nvSpPr>
          <p:cNvPr id="43013" name="AutoShape 6">
            <a:hlinkClick r:id="rId6" action="ppaction://hlinksldjump" highlightClick="1"/>
            <a:extLst>
              <a:ext uri="{FF2B5EF4-FFF2-40B4-BE49-F238E27FC236}">
                <a16:creationId xmlns:a16="http://schemas.microsoft.com/office/drawing/2014/main" id="{1789B12E-DE9B-4E3F-B56A-DAB895955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6248400"/>
            <a:ext cx="914400" cy="457200"/>
          </a:xfrm>
          <a:prstGeom prst="actionButtonBackPrevious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</p:spTree>
  </p:cSld>
  <p:clrMapOvr>
    <a:masterClrMapping/>
  </p:clrMapOvr>
  <p:transition>
    <p:pull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>
            <a:extLst>
              <a:ext uri="{FF2B5EF4-FFF2-40B4-BE49-F238E27FC236}">
                <a16:creationId xmlns:a16="http://schemas.microsoft.com/office/drawing/2014/main" id="{863C6099-6F80-43B6-AE15-FCE779FD79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ru-RU" altLang="ru-RU" sz="3600"/>
              <a:t>Экономический кругооборот</a:t>
            </a:r>
            <a:r>
              <a:rPr lang="ru-RU" altLang="ru-RU" sz="3200"/>
              <a:t> (рыночная экономика: двухсекторная модель)</a:t>
            </a:r>
            <a:endParaRPr lang="ru-RU" altLang="ru-RU" sz="3600"/>
          </a:p>
        </p:txBody>
      </p:sp>
      <p:sp>
        <p:nvSpPr>
          <p:cNvPr id="83972" name="Text Box 4">
            <a:extLst>
              <a:ext uri="{FF2B5EF4-FFF2-40B4-BE49-F238E27FC236}">
                <a16:creationId xmlns:a16="http://schemas.microsoft.com/office/drawing/2014/main" id="{F7E6FF4C-F82A-4891-9FCF-68A6217A2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1971675"/>
            <a:ext cx="22098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/>
              <a:t>Домашние хозяйства</a:t>
            </a:r>
          </a:p>
        </p:txBody>
      </p:sp>
      <p:sp>
        <p:nvSpPr>
          <p:cNvPr id="83973" name="Text Box 5">
            <a:extLst>
              <a:ext uri="{FF2B5EF4-FFF2-40B4-BE49-F238E27FC236}">
                <a16:creationId xmlns:a16="http://schemas.microsoft.com/office/drawing/2014/main" id="{DE1414A3-2DB7-4670-BE75-71DD9BC8BE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3886200"/>
            <a:ext cx="22098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/>
              <a:t>Фирмы</a:t>
            </a:r>
          </a:p>
        </p:txBody>
      </p:sp>
      <p:grpSp>
        <p:nvGrpSpPr>
          <p:cNvPr id="83974" name="Group 6">
            <a:extLst>
              <a:ext uri="{FF2B5EF4-FFF2-40B4-BE49-F238E27FC236}">
                <a16:creationId xmlns:a16="http://schemas.microsoft.com/office/drawing/2014/main" id="{86F72453-F7C8-438A-8BBB-C33FB65155BE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6553200" y="2743200"/>
            <a:ext cx="2133600" cy="914400"/>
            <a:chOff x="3984" y="1824"/>
            <a:chExt cx="1344" cy="576"/>
          </a:xfrm>
        </p:grpSpPr>
        <p:sp>
          <p:nvSpPr>
            <p:cNvPr id="5163" name="Oval 7">
              <a:extLst>
                <a:ext uri="{FF2B5EF4-FFF2-40B4-BE49-F238E27FC236}">
                  <a16:creationId xmlns:a16="http://schemas.microsoft.com/office/drawing/2014/main" id="{230CE65F-4FC6-436B-96F5-031D78EBD3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24"/>
              <a:ext cx="134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5164" name="Text Box 8">
              <a:extLst>
                <a:ext uri="{FF2B5EF4-FFF2-40B4-BE49-F238E27FC236}">
                  <a16:creationId xmlns:a16="http://schemas.microsoft.com/office/drawing/2014/main" id="{D3289DCE-F5D9-4782-AD3D-0B815B41C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920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sz="1800"/>
                <a:t>Рынок эконом. ресурсов</a:t>
              </a:r>
            </a:p>
          </p:txBody>
        </p:sp>
      </p:grpSp>
      <p:cxnSp>
        <p:nvCxnSpPr>
          <p:cNvPr id="83977" name="AutoShape 9">
            <a:extLst>
              <a:ext uri="{FF2B5EF4-FFF2-40B4-BE49-F238E27FC236}">
                <a16:creationId xmlns:a16="http://schemas.microsoft.com/office/drawing/2014/main" id="{A1212572-CA8F-497E-B427-8A2B209D38F0}"/>
              </a:ext>
            </a:extLst>
          </p:cNvPr>
          <p:cNvCxnSpPr>
            <a:cxnSpLocks noChangeShapeType="1"/>
          </p:cNvCxnSpPr>
          <p:nvPr/>
        </p:nvCxnSpPr>
        <p:spPr bwMode="auto">
          <a:xfrm rot="10800000" flipV="1">
            <a:off x="6019800" y="3581400"/>
            <a:ext cx="1066800" cy="461963"/>
          </a:xfrm>
          <a:prstGeom prst="bentConnector3">
            <a:avLst>
              <a:gd name="adj1" fmla="val 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3978" name="Group 10">
            <a:extLst>
              <a:ext uri="{FF2B5EF4-FFF2-40B4-BE49-F238E27FC236}">
                <a16:creationId xmlns:a16="http://schemas.microsoft.com/office/drawing/2014/main" id="{65F9D508-8807-4DC2-8D47-AA939803A444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209800"/>
            <a:ext cx="990600" cy="609600"/>
            <a:chOff x="3552" y="1488"/>
            <a:chExt cx="624" cy="384"/>
          </a:xfrm>
        </p:grpSpPr>
        <p:cxnSp>
          <p:nvCxnSpPr>
            <p:cNvPr id="5161" name="AutoShape 11">
              <a:extLst>
                <a:ext uri="{FF2B5EF4-FFF2-40B4-BE49-F238E27FC236}">
                  <a16:creationId xmlns:a16="http://schemas.microsoft.com/office/drawing/2014/main" id="{02B5B3F3-D3C8-4B13-9A1A-DBF13A15DA6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H="1" flipV="1">
              <a:off x="3552" y="1539"/>
              <a:ext cx="624" cy="333"/>
            </a:xfrm>
            <a:prstGeom prst="bentConnector3">
              <a:avLst>
                <a:gd name="adj1" fmla="val 10192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62" name="Text Box 12">
              <a:extLst>
                <a:ext uri="{FF2B5EF4-FFF2-40B4-BE49-F238E27FC236}">
                  <a16:creationId xmlns:a16="http://schemas.microsoft.com/office/drawing/2014/main" id="{505F3F5D-9D18-49BE-A26A-CA38110AA9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0" y="1488"/>
              <a:ext cx="57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1600"/>
                <a:t>Ресурсы</a:t>
              </a:r>
            </a:p>
          </p:txBody>
        </p:sp>
      </p:grpSp>
      <p:grpSp>
        <p:nvGrpSpPr>
          <p:cNvPr id="83981" name="Group 13">
            <a:extLst>
              <a:ext uri="{FF2B5EF4-FFF2-40B4-BE49-F238E27FC236}">
                <a16:creationId xmlns:a16="http://schemas.microsoft.com/office/drawing/2014/main" id="{0754D606-2F05-4DE9-A38B-5C08E921F093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3656013"/>
            <a:ext cx="2057400" cy="1268412"/>
            <a:chOff x="3504" y="2399"/>
            <a:chExt cx="1296" cy="799"/>
          </a:xfrm>
        </p:grpSpPr>
        <p:cxnSp>
          <p:nvCxnSpPr>
            <p:cNvPr id="5159" name="AutoShape 14">
              <a:extLst>
                <a:ext uri="{FF2B5EF4-FFF2-40B4-BE49-F238E27FC236}">
                  <a16:creationId xmlns:a16="http://schemas.microsoft.com/office/drawing/2014/main" id="{0131D7B5-EBFC-4B7E-BA2D-D17E91AFAD2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52" y="2399"/>
              <a:ext cx="960" cy="38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60" name="Text Box 15">
              <a:extLst>
                <a:ext uri="{FF2B5EF4-FFF2-40B4-BE49-F238E27FC236}">
                  <a16:creationId xmlns:a16="http://schemas.microsoft.com/office/drawing/2014/main" id="{09F3A779-8943-41D2-B60F-9E78839EB4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4" y="2832"/>
              <a:ext cx="129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sz="1600"/>
                <a:t>Плата за ресурсы: </a:t>
              </a:r>
              <a:r>
                <a:rPr lang="ru-RU" altLang="ru-RU" sz="1600" b="1">
                  <a:solidFill>
                    <a:srgbClr val="990099"/>
                  </a:solidFill>
                </a:rPr>
                <a:t>расходы</a:t>
              </a:r>
              <a:r>
                <a:rPr lang="ru-RU" altLang="ru-RU" sz="1600"/>
                <a:t> фирм</a:t>
              </a:r>
            </a:p>
          </p:txBody>
        </p:sp>
      </p:grpSp>
      <p:grpSp>
        <p:nvGrpSpPr>
          <p:cNvPr id="83984" name="Group 16">
            <a:extLst>
              <a:ext uri="{FF2B5EF4-FFF2-40B4-BE49-F238E27FC236}">
                <a16:creationId xmlns:a16="http://schemas.microsoft.com/office/drawing/2014/main" id="{62D4EA01-EA03-40D5-85A9-D43C4A0A932F}"/>
              </a:ext>
            </a:extLst>
          </p:cNvPr>
          <p:cNvGrpSpPr>
            <a:grpSpLocks/>
          </p:cNvGrpSpPr>
          <p:nvPr/>
        </p:nvGrpSpPr>
        <p:grpSpPr bwMode="auto">
          <a:xfrm>
            <a:off x="5943600" y="1371600"/>
            <a:ext cx="2590800" cy="1366838"/>
            <a:chOff x="3456" y="960"/>
            <a:chExt cx="1632" cy="861"/>
          </a:xfrm>
        </p:grpSpPr>
        <p:cxnSp>
          <p:nvCxnSpPr>
            <p:cNvPr id="5157" name="AutoShape 17">
              <a:extLst>
                <a:ext uri="{FF2B5EF4-FFF2-40B4-BE49-F238E27FC236}">
                  <a16:creationId xmlns:a16="http://schemas.microsoft.com/office/drawing/2014/main" id="{14738965-7326-4ECE-B98C-5F5E3769895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3552" y="1395"/>
              <a:ext cx="960" cy="426"/>
            </a:xfrm>
            <a:prstGeom prst="bentConnector3">
              <a:avLst>
                <a:gd name="adj1" fmla="val 0"/>
              </a:avLst>
            </a:prstGeom>
            <a:noFill/>
            <a:ln w="9525">
              <a:solidFill>
                <a:schemeClr val="tx1"/>
              </a:solidFill>
              <a:prstDash val="lg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58" name="Text Box 18">
              <a:extLst>
                <a:ext uri="{FF2B5EF4-FFF2-40B4-BE49-F238E27FC236}">
                  <a16:creationId xmlns:a16="http://schemas.microsoft.com/office/drawing/2014/main" id="{C917CE83-F65F-4F19-B712-448AA6B1F2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960"/>
              <a:ext cx="1632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sz="1600"/>
                <a:t>Плата за ресурсы: </a:t>
              </a:r>
              <a:r>
                <a:rPr lang="ru-RU" altLang="ru-RU" sz="1600" b="1">
                  <a:solidFill>
                    <a:srgbClr val="FF0000"/>
                  </a:solidFill>
                </a:rPr>
                <a:t>доходы</a:t>
              </a:r>
              <a:r>
                <a:rPr lang="ru-RU" altLang="ru-RU" sz="1600"/>
                <a:t> домашних хозяйств</a:t>
              </a:r>
            </a:p>
          </p:txBody>
        </p:sp>
      </p:grpSp>
      <p:grpSp>
        <p:nvGrpSpPr>
          <p:cNvPr id="83989" name="Group 21">
            <a:extLst>
              <a:ext uri="{FF2B5EF4-FFF2-40B4-BE49-F238E27FC236}">
                <a16:creationId xmlns:a16="http://schemas.microsoft.com/office/drawing/2014/main" id="{7AF46292-7F52-400C-A387-8551E4AA72B7}"/>
              </a:ext>
            </a:extLst>
          </p:cNvPr>
          <p:cNvGrpSpPr>
            <a:grpSpLocks/>
          </p:cNvGrpSpPr>
          <p:nvPr/>
        </p:nvGrpSpPr>
        <p:grpSpPr bwMode="auto">
          <a:xfrm>
            <a:off x="2590800" y="3429000"/>
            <a:ext cx="2895600" cy="614363"/>
            <a:chOff x="1344" y="2256"/>
            <a:chExt cx="1824" cy="387"/>
          </a:xfrm>
        </p:grpSpPr>
        <p:cxnSp>
          <p:nvCxnSpPr>
            <p:cNvPr id="5154" name="AutoShape 22">
              <a:extLst>
                <a:ext uri="{FF2B5EF4-FFF2-40B4-BE49-F238E27FC236}">
                  <a16:creationId xmlns:a16="http://schemas.microsoft.com/office/drawing/2014/main" id="{195688F8-84EE-405A-BE53-AB10E62AF413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>
              <a:off x="1344" y="2400"/>
              <a:ext cx="768" cy="243"/>
            </a:xfrm>
            <a:prstGeom prst="bentConnector3">
              <a:avLst>
                <a:gd name="adj1" fmla="val 101560"/>
              </a:avLst>
            </a:prstGeom>
            <a:noFill/>
            <a:ln w="952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55" name="Text Box 23">
              <a:extLst>
                <a:ext uri="{FF2B5EF4-FFF2-40B4-BE49-F238E27FC236}">
                  <a16:creationId xmlns:a16="http://schemas.microsoft.com/office/drawing/2014/main" id="{D3DA247B-5584-4612-BDDF-7C8C612FAEB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0" y="2256"/>
              <a:ext cx="12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accent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1800"/>
                <a:t>Товары и услуги</a:t>
              </a:r>
            </a:p>
          </p:txBody>
        </p:sp>
        <p:sp>
          <p:nvSpPr>
            <p:cNvPr id="5156" name="Line 24">
              <a:extLst>
                <a:ext uri="{FF2B5EF4-FFF2-40B4-BE49-F238E27FC236}">
                  <a16:creationId xmlns:a16="http://schemas.microsoft.com/office/drawing/2014/main" id="{E357586C-8B16-4D28-A650-BC61CB3294D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84" y="2448"/>
              <a:ext cx="336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cxnSp>
        <p:nvCxnSpPr>
          <p:cNvPr id="83996" name="AutoShape 28">
            <a:extLst>
              <a:ext uri="{FF2B5EF4-FFF2-40B4-BE49-F238E27FC236}">
                <a16:creationId xmlns:a16="http://schemas.microsoft.com/office/drawing/2014/main" id="{D37877E3-B80F-47AD-9B5C-7899AF6ECA0E}"/>
              </a:ext>
            </a:extLst>
          </p:cNvPr>
          <p:cNvCxnSpPr>
            <a:cxnSpLocks noChangeShapeType="1"/>
            <a:endCxn id="83972" idx="1"/>
          </p:cNvCxnSpPr>
          <p:nvPr/>
        </p:nvCxnSpPr>
        <p:spPr bwMode="auto">
          <a:xfrm flipV="1">
            <a:off x="2590800" y="2387600"/>
            <a:ext cx="1295400" cy="412750"/>
          </a:xfrm>
          <a:prstGeom prst="bentConnector3">
            <a:avLst>
              <a:gd name="adj1" fmla="val -2454"/>
            </a:avLst>
          </a:prstGeom>
          <a:noFill/>
          <a:ln w="9525">
            <a:solidFill>
              <a:schemeClr val="accent2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3997" name="Group 29">
            <a:extLst>
              <a:ext uri="{FF2B5EF4-FFF2-40B4-BE49-F238E27FC236}">
                <a16:creationId xmlns:a16="http://schemas.microsoft.com/office/drawing/2014/main" id="{5EFDD183-83FA-468E-966D-D8438FE48913}"/>
              </a:ext>
            </a:extLst>
          </p:cNvPr>
          <p:cNvGrpSpPr>
            <a:grpSpLocks/>
          </p:cNvGrpSpPr>
          <p:nvPr/>
        </p:nvGrpSpPr>
        <p:grpSpPr bwMode="auto">
          <a:xfrm>
            <a:off x="1447800" y="1371600"/>
            <a:ext cx="2819400" cy="1509713"/>
            <a:chOff x="624" y="1008"/>
            <a:chExt cx="1776" cy="903"/>
          </a:xfrm>
        </p:grpSpPr>
        <p:cxnSp>
          <p:nvCxnSpPr>
            <p:cNvPr id="5152" name="AutoShape 30">
              <a:extLst>
                <a:ext uri="{FF2B5EF4-FFF2-40B4-BE49-F238E27FC236}">
                  <a16:creationId xmlns:a16="http://schemas.microsoft.com/office/drawing/2014/main" id="{033BC8BB-9EA4-4CBC-BA31-33DCDCB2ED9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677" y="1440"/>
              <a:ext cx="1483" cy="471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lg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53" name="Text Box 31">
              <a:extLst>
                <a:ext uri="{FF2B5EF4-FFF2-40B4-BE49-F238E27FC236}">
                  <a16:creationId xmlns:a16="http://schemas.microsoft.com/office/drawing/2014/main" id="{D65EA7CE-6919-4C8A-828C-48FC553CD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1008"/>
              <a:ext cx="1776" cy="3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sz="1600"/>
                <a:t>Плата за товары и услуги: </a:t>
              </a:r>
              <a:r>
                <a:rPr lang="ru-RU" altLang="ru-RU" sz="1600" b="1">
                  <a:solidFill>
                    <a:srgbClr val="990099"/>
                  </a:solidFill>
                </a:rPr>
                <a:t>расходы</a:t>
              </a:r>
              <a:r>
                <a:rPr lang="ru-RU" altLang="ru-RU" sz="1600"/>
                <a:t> домашних хозяйств</a:t>
              </a:r>
            </a:p>
          </p:txBody>
        </p:sp>
      </p:grpSp>
      <p:grpSp>
        <p:nvGrpSpPr>
          <p:cNvPr id="84000" name="Group 32">
            <a:extLst>
              <a:ext uri="{FF2B5EF4-FFF2-40B4-BE49-F238E27FC236}">
                <a16:creationId xmlns:a16="http://schemas.microsoft.com/office/drawing/2014/main" id="{6DB8F609-ADF5-46EF-9AF6-2D1A6A23A2DC}"/>
              </a:ext>
            </a:extLst>
          </p:cNvPr>
          <p:cNvGrpSpPr>
            <a:grpSpLocks/>
          </p:cNvGrpSpPr>
          <p:nvPr/>
        </p:nvGrpSpPr>
        <p:grpSpPr bwMode="auto">
          <a:xfrm>
            <a:off x="1524000" y="3657600"/>
            <a:ext cx="2590800" cy="1177925"/>
            <a:chOff x="725" y="2364"/>
            <a:chExt cx="1627" cy="790"/>
          </a:xfrm>
        </p:grpSpPr>
        <p:cxnSp>
          <p:nvCxnSpPr>
            <p:cNvPr id="5150" name="AutoShape 33">
              <a:extLst>
                <a:ext uri="{FF2B5EF4-FFF2-40B4-BE49-F238E27FC236}">
                  <a16:creationId xmlns:a16="http://schemas.microsoft.com/office/drawing/2014/main" id="{25011B0E-DE29-4A25-9581-13F92015001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6200000" flipH="1">
              <a:off x="1233" y="1856"/>
              <a:ext cx="420" cy="1435"/>
            </a:xfrm>
            <a:prstGeom prst="bentConnector2">
              <a:avLst/>
            </a:prstGeom>
            <a:noFill/>
            <a:ln w="9525">
              <a:solidFill>
                <a:schemeClr val="accent2"/>
              </a:solidFill>
              <a:prstDash val="lg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51" name="Text Box 34">
              <a:extLst>
                <a:ext uri="{FF2B5EF4-FFF2-40B4-BE49-F238E27FC236}">
                  <a16:creationId xmlns:a16="http://schemas.microsoft.com/office/drawing/2014/main" id="{B82DA61E-8054-4048-9489-916DDD16C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" y="2764"/>
              <a:ext cx="1584" cy="3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sz="1600"/>
                <a:t>Плата за товары и услуги: </a:t>
              </a:r>
              <a:r>
                <a:rPr lang="ru-RU" altLang="ru-RU" sz="1600" b="1">
                  <a:solidFill>
                    <a:srgbClr val="FF0000"/>
                  </a:solidFill>
                </a:rPr>
                <a:t>доходы</a:t>
              </a:r>
              <a:r>
                <a:rPr lang="ru-RU" altLang="ru-RU" sz="1600"/>
                <a:t> фирм</a:t>
              </a:r>
              <a:endParaRPr lang="ru-RU" altLang="ru-RU" sz="1800"/>
            </a:p>
          </p:txBody>
        </p:sp>
      </p:grpSp>
      <p:sp>
        <p:nvSpPr>
          <p:cNvPr id="84003" name="Text Box 35">
            <a:extLst>
              <a:ext uri="{FF2B5EF4-FFF2-40B4-BE49-F238E27FC236}">
                <a16:creationId xmlns:a16="http://schemas.microsoft.com/office/drawing/2014/main" id="{9BA45A59-6371-4A20-89D0-CF84423DF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638800"/>
            <a:ext cx="8534400" cy="1006475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2000"/>
              <a:t>Факторные доходы домашних хозяйств: заработная плата (за фактор труда), процент (за капитал), рента (за землю), прибыль (за предпринимательские способности). </a:t>
            </a:r>
          </a:p>
        </p:txBody>
      </p:sp>
      <p:sp>
        <p:nvSpPr>
          <p:cNvPr id="84004" name="Text Box 36">
            <a:extLst>
              <a:ext uri="{FF2B5EF4-FFF2-40B4-BE49-F238E27FC236}">
                <a16:creationId xmlns:a16="http://schemas.microsoft.com/office/drawing/2014/main" id="{6406705F-9597-4B67-B557-3AADE1FD1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27725"/>
            <a:ext cx="8001000" cy="701675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/>
              <a:t>Экономические ресурсы: труд, земля, капитал, предпринимательские способности.</a:t>
            </a:r>
          </a:p>
        </p:txBody>
      </p:sp>
      <p:grpSp>
        <p:nvGrpSpPr>
          <p:cNvPr id="84023" name="Group 55">
            <a:extLst>
              <a:ext uri="{FF2B5EF4-FFF2-40B4-BE49-F238E27FC236}">
                <a16:creationId xmlns:a16="http://schemas.microsoft.com/office/drawing/2014/main" id="{07A70F14-FC33-4CA9-A583-7A0F8B25AE39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724400"/>
            <a:ext cx="2133600" cy="914400"/>
            <a:chOff x="2064" y="3072"/>
            <a:chExt cx="1344" cy="576"/>
          </a:xfrm>
        </p:grpSpPr>
        <p:sp>
          <p:nvSpPr>
            <p:cNvPr id="5148" name="Oval 39">
              <a:extLst>
                <a:ext uri="{FF2B5EF4-FFF2-40B4-BE49-F238E27FC236}">
                  <a16:creationId xmlns:a16="http://schemas.microsoft.com/office/drawing/2014/main" id="{0B0007B2-101C-4F88-8E03-B69C211159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64" y="3072"/>
              <a:ext cx="134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5149" name="Text Box 40">
              <a:extLst>
                <a:ext uri="{FF2B5EF4-FFF2-40B4-BE49-F238E27FC236}">
                  <a16:creationId xmlns:a16="http://schemas.microsoft.com/office/drawing/2014/main" id="{74C5D953-EBFE-41CD-96CC-A11FB75C76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3168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sz="1800"/>
                <a:t>Финансовый рынок</a:t>
              </a:r>
            </a:p>
          </p:txBody>
        </p:sp>
      </p:grpSp>
      <p:cxnSp>
        <p:nvCxnSpPr>
          <p:cNvPr id="84014" name="AutoShape 46">
            <a:extLst>
              <a:ext uri="{FF2B5EF4-FFF2-40B4-BE49-F238E27FC236}">
                <a16:creationId xmlns:a16="http://schemas.microsoft.com/office/drawing/2014/main" id="{18B2C404-3FC8-4BF9-9518-AFA26049F0A1}"/>
              </a:ext>
            </a:extLst>
          </p:cNvPr>
          <p:cNvCxnSpPr>
            <a:cxnSpLocks noChangeShapeType="1"/>
            <a:stCxn id="5148" idx="6"/>
            <a:endCxn id="83973" idx="2"/>
          </p:cNvCxnSpPr>
          <p:nvPr/>
        </p:nvCxnSpPr>
        <p:spPr bwMode="auto">
          <a:xfrm flipH="1" flipV="1">
            <a:off x="4914900" y="4352925"/>
            <a:ext cx="495300" cy="828675"/>
          </a:xfrm>
          <a:prstGeom prst="bentConnector4">
            <a:avLst>
              <a:gd name="adj1" fmla="val -46153"/>
              <a:gd name="adj2" fmla="val 77588"/>
            </a:avLst>
          </a:prstGeom>
          <a:noFill/>
          <a:ln w="12700">
            <a:solidFill>
              <a:schemeClr val="accent2"/>
            </a:solidFill>
            <a:prstDash val="lg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84017" name="Group 49">
            <a:extLst>
              <a:ext uri="{FF2B5EF4-FFF2-40B4-BE49-F238E27FC236}">
                <a16:creationId xmlns:a16="http://schemas.microsoft.com/office/drawing/2014/main" id="{906A5569-DCC9-4B68-B285-9DCF97D9DB85}"/>
              </a:ext>
            </a:extLst>
          </p:cNvPr>
          <p:cNvGrpSpPr>
            <a:grpSpLocks/>
          </p:cNvGrpSpPr>
          <p:nvPr/>
        </p:nvGrpSpPr>
        <p:grpSpPr bwMode="auto">
          <a:xfrm>
            <a:off x="762000" y="2438400"/>
            <a:ext cx="2514600" cy="3155950"/>
            <a:chOff x="288" y="1632"/>
            <a:chExt cx="1584" cy="1988"/>
          </a:xfrm>
        </p:grpSpPr>
        <p:cxnSp>
          <p:nvCxnSpPr>
            <p:cNvPr id="5145" name="AutoShape 42">
              <a:extLst>
                <a:ext uri="{FF2B5EF4-FFF2-40B4-BE49-F238E27FC236}">
                  <a16:creationId xmlns:a16="http://schemas.microsoft.com/office/drawing/2014/main" id="{AC6A0F45-57BD-4DD5-BD3F-92AEA1F48899}"/>
                </a:ext>
              </a:extLst>
            </p:cNvPr>
            <p:cNvCxnSpPr>
              <a:cxnSpLocks noChangeShapeType="1"/>
              <a:endCxn id="5148" idx="2"/>
            </p:cNvCxnSpPr>
            <p:nvPr/>
          </p:nvCxnSpPr>
          <p:spPr bwMode="auto">
            <a:xfrm rot="16200000" flipH="1">
              <a:off x="216" y="1704"/>
              <a:ext cx="1728" cy="1584"/>
            </a:xfrm>
            <a:prstGeom prst="bentConnector2">
              <a:avLst/>
            </a:prstGeom>
            <a:noFill/>
            <a:ln w="12700">
              <a:solidFill>
                <a:schemeClr val="accent2"/>
              </a:solidFill>
              <a:prstDash val="lg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46" name="Line 44">
              <a:extLst>
                <a:ext uri="{FF2B5EF4-FFF2-40B4-BE49-F238E27FC236}">
                  <a16:creationId xmlns:a16="http://schemas.microsoft.com/office/drawing/2014/main" id="{9DF59666-E906-467E-8615-E73B808194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" y="1632"/>
              <a:ext cx="480" cy="0"/>
            </a:xfrm>
            <a:prstGeom prst="line">
              <a:avLst/>
            </a:prstGeom>
            <a:noFill/>
            <a:ln w="12700">
              <a:solidFill>
                <a:schemeClr val="accent2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47" name="Text Box 47">
              <a:extLst>
                <a:ext uri="{FF2B5EF4-FFF2-40B4-BE49-F238E27FC236}">
                  <a16:creationId xmlns:a16="http://schemas.microsoft.com/office/drawing/2014/main" id="{9FA9E76B-D4BB-40BE-8C17-0CC204D7BA5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3408"/>
              <a:ext cx="91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1600"/>
                <a:t>Сбережения</a:t>
              </a:r>
            </a:p>
          </p:txBody>
        </p:sp>
      </p:grpSp>
      <p:sp>
        <p:nvSpPr>
          <p:cNvPr id="84016" name="Text Box 48">
            <a:extLst>
              <a:ext uri="{FF2B5EF4-FFF2-40B4-BE49-F238E27FC236}">
                <a16:creationId xmlns:a16="http://schemas.microsoft.com/office/drawing/2014/main" id="{3C018B81-52EA-49C4-AE0D-31E925D17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5257800"/>
            <a:ext cx="2209800" cy="336550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/>
              <a:t>Частные инвестиции</a:t>
            </a:r>
          </a:p>
        </p:txBody>
      </p:sp>
      <p:grpSp>
        <p:nvGrpSpPr>
          <p:cNvPr id="84018" name="Group 50">
            <a:extLst>
              <a:ext uri="{FF2B5EF4-FFF2-40B4-BE49-F238E27FC236}">
                <a16:creationId xmlns:a16="http://schemas.microsoft.com/office/drawing/2014/main" id="{35443A0F-BB3B-4548-8340-D199A877232B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819400"/>
            <a:ext cx="2133600" cy="914400"/>
            <a:chOff x="3984" y="1824"/>
            <a:chExt cx="1344" cy="576"/>
          </a:xfrm>
        </p:grpSpPr>
        <p:sp>
          <p:nvSpPr>
            <p:cNvPr id="5143" name="Oval 51">
              <a:extLst>
                <a:ext uri="{FF2B5EF4-FFF2-40B4-BE49-F238E27FC236}">
                  <a16:creationId xmlns:a16="http://schemas.microsoft.com/office/drawing/2014/main" id="{7902E17C-72CA-44C7-8ED0-08BE36DC65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84" y="1824"/>
              <a:ext cx="1344" cy="576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5144" name="Text Box 52">
              <a:extLst>
                <a:ext uri="{FF2B5EF4-FFF2-40B4-BE49-F238E27FC236}">
                  <a16:creationId xmlns:a16="http://schemas.microsoft.com/office/drawing/2014/main" id="{27D40F71-1431-4E89-94D5-EAC43AE7CE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28" y="1920"/>
              <a:ext cx="1104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 sz="1800"/>
                <a:t>Рынок товаров и услуг</a:t>
              </a:r>
            </a:p>
          </p:txBody>
        </p:sp>
      </p:grpSp>
      <p:sp>
        <p:nvSpPr>
          <p:cNvPr id="84021" name="Text Box 53">
            <a:extLst>
              <a:ext uri="{FF2B5EF4-FFF2-40B4-BE49-F238E27FC236}">
                <a16:creationId xmlns:a16="http://schemas.microsoft.com/office/drawing/2014/main" id="{3C8FC9EE-99B7-4F6B-8ABA-2F16D9AD8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927725"/>
            <a:ext cx="7848600" cy="701675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/>
              <a:t>Расходы домашних хозяйств на покупку товаров и услуг, потребительские расходы (С), сокращаются на величину сбережений.</a:t>
            </a:r>
          </a:p>
        </p:txBody>
      </p:sp>
      <p:sp>
        <p:nvSpPr>
          <p:cNvPr id="84022" name="Text Box 54">
            <a:extLst>
              <a:ext uri="{FF2B5EF4-FFF2-40B4-BE49-F238E27FC236}">
                <a16:creationId xmlns:a16="http://schemas.microsoft.com/office/drawing/2014/main" id="{D7BD1ACE-9D96-4A0E-A0AE-847B7E492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5715000"/>
            <a:ext cx="8229600" cy="825500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600"/>
              <a:t>На финансовом рынке сбережения домохозяйств превращаются в инвестиционные ресурсы частных (негосударственных) фирм (</a:t>
            </a:r>
            <a:r>
              <a:rPr lang="en-US" altLang="ru-RU" sz="1600"/>
              <a:t>I</a:t>
            </a:r>
            <a:r>
              <a:rPr lang="ru-RU" altLang="ru-RU" sz="1600"/>
              <a:t>). Инвестиции  дополняют потребительские расходы домашних хозяйств, так как  их объем равен размерам сбережений.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83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3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84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84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83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3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83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3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3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3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83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84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84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840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8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4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8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 animBg="1" autoUpdateAnimBg="0"/>
      <p:bldP spid="83973" grpId="0" animBg="1" autoUpdateAnimBg="0"/>
      <p:bldP spid="84003" grpId="0" animBg="1" autoUpdateAnimBg="0"/>
      <p:bldP spid="84004" grpId="0" animBg="1" autoUpdateAnimBg="0"/>
      <p:bldP spid="84016" grpId="0" animBg="1" autoUpdateAnimBg="0"/>
      <p:bldP spid="84021" grpId="0" animBg="1" autoUpdateAnimBg="0"/>
      <p:bldP spid="8402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B044B3D-4CC5-4568-A5D6-A6DAFDC1EA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924800" cy="609600"/>
          </a:xfrm>
        </p:spPr>
        <p:txBody>
          <a:bodyPr/>
          <a:lstStyle/>
          <a:p>
            <a:r>
              <a:rPr lang="ru-RU" altLang="ru-RU" sz="2800"/>
              <a:t>Экономический кругооборот</a:t>
            </a:r>
            <a:r>
              <a:rPr lang="ru-RU" altLang="ru-RU" sz="2400"/>
              <a:t> (рыночная экономика)</a:t>
            </a:r>
          </a:p>
        </p:txBody>
      </p:sp>
      <p:grpSp>
        <p:nvGrpSpPr>
          <p:cNvPr id="87043" name="Group 3">
            <a:extLst>
              <a:ext uri="{FF2B5EF4-FFF2-40B4-BE49-F238E27FC236}">
                <a16:creationId xmlns:a16="http://schemas.microsoft.com/office/drawing/2014/main" id="{9F44592A-97C9-4E11-9835-F5628CB80BCB}"/>
              </a:ext>
            </a:extLst>
          </p:cNvPr>
          <p:cNvGrpSpPr>
            <a:grpSpLocks/>
          </p:cNvGrpSpPr>
          <p:nvPr/>
        </p:nvGrpSpPr>
        <p:grpSpPr bwMode="auto">
          <a:xfrm>
            <a:off x="3657600" y="5334000"/>
            <a:ext cx="1066800" cy="1066800"/>
            <a:chOff x="2208" y="2717"/>
            <a:chExt cx="1152" cy="1104"/>
          </a:xfrm>
        </p:grpSpPr>
        <p:sp>
          <p:nvSpPr>
            <p:cNvPr id="6196" name="AutoShape 4">
              <a:extLst>
                <a:ext uri="{FF2B5EF4-FFF2-40B4-BE49-F238E27FC236}">
                  <a16:creationId xmlns:a16="http://schemas.microsoft.com/office/drawing/2014/main" id="{33C35DEE-2833-421E-B421-6F12BA8A1F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2717"/>
              <a:ext cx="1152" cy="1104"/>
            </a:xfrm>
            <a:custGeom>
              <a:avLst/>
              <a:gdLst>
                <a:gd name="T0" fmla="*/ 576 w 21600"/>
                <a:gd name="T1" fmla="*/ 0 h 21600"/>
                <a:gd name="T2" fmla="*/ 169 w 21600"/>
                <a:gd name="T3" fmla="*/ 162 h 21600"/>
                <a:gd name="T4" fmla="*/ 0 w 21600"/>
                <a:gd name="T5" fmla="*/ 552 h 21600"/>
                <a:gd name="T6" fmla="*/ 169 w 21600"/>
                <a:gd name="T7" fmla="*/ 942 h 21600"/>
                <a:gd name="T8" fmla="*/ 576 w 21600"/>
                <a:gd name="T9" fmla="*/ 1104 h 21600"/>
                <a:gd name="T10" fmla="*/ 983 w 21600"/>
                <a:gd name="T11" fmla="*/ 942 h 21600"/>
                <a:gd name="T12" fmla="*/ 1152 w 21600"/>
                <a:gd name="T13" fmla="*/ 552 h 21600"/>
                <a:gd name="T14" fmla="*/ 983 w 21600"/>
                <a:gd name="T15" fmla="*/ 162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9 w 21600"/>
                <a:gd name="T25" fmla="*/ 3170 h 21600"/>
                <a:gd name="T26" fmla="*/ 18431 w 21600"/>
                <a:gd name="T27" fmla="*/ 1843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886" y="10800"/>
                  </a:moveTo>
                  <a:cubicBezTo>
                    <a:pt x="1886" y="15723"/>
                    <a:pt x="5877" y="19714"/>
                    <a:pt x="10800" y="19714"/>
                  </a:cubicBezTo>
                  <a:cubicBezTo>
                    <a:pt x="15723" y="19714"/>
                    <a:pt x="19714" y="15723"/>
                    <a:pt x="19714" y="10800"/>
                  </a:cubicBezTo>
                  <a:cubicBezTo>
                    <a:pt x="19714" y="5877"/>
                    <a:pt x="15723" y="1886"/>
                    <a:pt x="10800" y="1886"/>
                  </a:cubicBezTo>
                  <a:cubicBezTo>
                    <a:pt x="5877" y="1886"/>
                    <a:pt x="1886" y="5877"/>
                    <a:pt x="1886" y="1080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7" name="AutoShape 5">
              <a:extLst>
                <a:ext uri="{FF2B5EF4-FFF2-40B4-BE49-F238E27FC236}">
                  <a16:creationId xmlns:a16="http://schemas.microsoft.com/office/drawing/2014/main" id="{7D0B7083-1BEB-412E-B969-08FE07E0F69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134101">
              <a:off x="2448" y="2736"/>
              <a:ext cx="864" cy="768"/>
            </a:xfrm>
            <a:custGeom>
              <a:avLst/>
              <a:gdLst>
                <a:gd name="T0" fmla="*/ 542 w 21600"/>
                <a:gd name="T1" fmla="*/ 13 h 21600"/>
                <a:gd name="T2" fmla="*/ 263 w 21600"/>
                <a:gd name="T3" fmla="*/ 79 h 21600"/>
                <a:gd name="T4" fmla="*/ 517 w 21600"/>
                <a:gd name="T5" fmla="*/ 99 h 21600"/>
                <a:gd name="T6" fmla="*/ 878 w 21600"/>
                <a:gd name="T7" fmla="*/ 114 h 21600"/>
                <a:gd name="T8" fmla="*/ 837 w 21600"/>
                <a:gd name="T9" fmla="*/ 309 h 21600"/>
                <a:gd name="T10" fmla="*/ 617 w 21600"/>
                <a:gd name="T11" fmla="*/ 272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5 w 21600"/>
                <a:gd name="T19" fmla="*/ 3150 h 21600"/>
                <a:gd name="T20" fmla="*/ 18425 w 21600"/>
                <a:gd name="T21" fmla="*/ 1845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7656" y="6132"/>
                  </a:moveTo>
                  <a:cubicBezTo>
                    <a:pt x="16112" y="3862"/>
                    <a:pt x="13544" y="2505"/>
                    <a:pt x="10800" y="2505"/>
                  </a:cubicBezTo>
                  <a:cubicBezTo>
                    <a:pt x="9530" y="2505"/>
                    <a:pt x="8277" y="2796"/>
                    <a:pt x="7138" y="3357"/>
                  </a:cubicBezTo>
                  <a:lnTo>
                    <a:pt x="6032" y="1109"/>
                  </a:lnTo>
                  <a:cubicBezTo>
                    <a:pt x="7515" y="379"/>
                    <a:pt x="9146" y="0"/>
                    <a:pt x="10800" y="0"/>
                  </a:cubicBezTo>
                  <a:cubicBezTo>
                    <a:pt x="14373" y="0"/>
                    <a:pt x="17716" y="1768"/>
                    <a:pt x="19727" y="4722"/>
                  </a:cubicBezTo>
                  <a:lnTo>
                    <a:pt x="21959" y="3202"/>
                  </a:lnTo>
                  <a:lnTo>
                    <a:pt x="20917" y="8693"/>
                  </a:lnTo>
                  <a:lnTo>
                    <a:pt x="15425" y="7651"/>
                  </a:lnTo>
                  <a:lnTo>
                    <a:pt x="17656" y="6132"/>
                  </a:lnTo>
                  <a:close/>
                </a:path>
              </a:pathLst>
            </a:cu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7046" name="Group 6">
            <a:extLst>
              <a:ext uri="{FF2B5EF4-FFF2-40B4-BE49-F238E27FC236}">
                <a16:creationId xmlns:a16="http://schemas.microsoft.com/office/drawing/2014/main" id="{D6BABCBA-D364-4B86-871F-278CA1158D17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4953000"/>
            <a:ext cx="1828800" cy="1752600"/>
            <a:chOff x="192" y="2640"/>
            <a:chExt cx="1728" cy="1680"/>
          </a:xfrm>
        </p:grpSpPr>
        <p:sp>
          <p:nvSpPr>
            <p:cNvPr id="6194" name="AutoShape 7">
              <a:extLst>
                <a:ext uri="{FF2B5EF4-FFF2-40B4-BE49-F238E27FC236}">
                  <a16:creationId xmlns:a16="http://schemas.microsoft.com/office/drawing/2014/main" id="{97F9BADC-37B2-4644-8ACE-67A082FEE1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" y="2688"/>
              <a:ext cx="1680" cy="1632"/>
            </a:xfrm>
            <a:custGeom>
              <a:avLst/>
              <a:gdLst>
                <a:gd name="T0" fmla="*/ 840 w 21600"/>
                <a:gd name="T1" fmla="*/ 0 h 21600"/>
                <a:gd name="T2" fmla="*/ 246 w 21600"/>
                <a:gd name="T3" fmla="*/ 239 h 21600"/>
                <a:gd name="T4" fmla="*/ 0 w 21600"/>
                <a:gd name="T5" fmla="*/ 816 h 21600"/>
                <a:gd name="T6" fmla="*/ 246 w 21600"/>
                <a:gd name="T7" fmla="*/ 1393 h 21600"/>
                <a:gd name="T8" fmla="*/ 840 w 21600"/>
                <a:gd name="T9" fmla="*/ 1632 h 21600"/>
                <a:gd name="T10" fmla="*/ 1434 w 21600"/>
                <a:gd name="T11" fmla="*/ 1393 h 21600"/>
                <a:gd name="T12" fmla="*/ 1680 w 21600"/>
                <a:gd name="T13" fmla="*/ 816 h 21600"/>
                <a:gd name="T14" fmla="*/ 1434 w 21600"/>
                <a:gd name="T15" fmla="*/ 239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63 w 21600"/>
                <a:gd name="T25" fmla="*/ 3163 h 21600"/>
                <a:gd name="T26" fmla="*/ 18437 w 21600"/>
                <a:gd name="T27" fmla="*/ 184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71" y="10800"/>
                  </a:moveTo>
                  <a:cubicBezTo>
                    <a:pt x="1671" y="15842"/>
                    <a:pt x="5758" y="19929"/>
                    <a:pt x="10800" y="19929"/>
                  </a:cubicBezTo>
                  <a:cubicBezTo>
                    <a:pt x="15842" y="19929"/>
                    <a:pt x="19929" y="15842"/>
                    <a:pt x="19929" y="10800"/>
                  </a:cubicBezTo>
                  <a:cubicBezTo>
                    <a:pt x="19929" y="5758"/>
                    <a:pt x="15842" y="1671"/>
                    <a:pt x="10800" y="1671"/>
                  </a:cubicBezTo>
                  <a:cubicBezTo>
                    <a:pt x="5758" y="1671"/>
                    <a:pt x="1671" y="5758"/>
                    <a:pt x="1671" y="10800"/>
                  </a:cubicBezTo>
                  <a:close/>
                </a:path>
              </a:pathLst>
            </a:custGeom>
            <a:gradFill rotWithShape="0">
              <a:gsLst>
                <a:gs pos="0">
                  <a:srgbClr val="FF3300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95" name="AutoShape 8">
              <a:extLst>
                <a:ext uri="{FF2B5EF4-FFF2-40B4-BE49-F238E27FC236}">
                  <a16:creationId xmlns:a16="http://schemas.microsoft.com/office/drawing/2014/main" id="{75EF476A-9F00-4DFE-9D37-BA33779F9614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92" y="2640"/>
              <a:ext cx="1728" cy="1680"/>
            </a:xfrm>
            <a:custGeom>
              <a:avLst/>
              <a:gdLst>
                <a:gd name="T0" fmla="*/ 1030 w 21600"/>
                <a:gd name="T1" fmla="*/ 16 h 21600"/>
                <a:gd name="T2" fmla="*/ 91 w 21600"/>
                <a:gd name="T3" fmla="*/ 796 h 21600"/>
                <a:gd name="T4" fmla="*/ 995 w 21600"/>
                <a:gd name="T5" fmla="*/ 187 h 21600"/>
                <a:gd name="T6" fmla="*/ 1887 w 21600"/>
                <a:gd name="T7" fmla="*/ 1178 h 21600"/>
                <a:gd name="T8" fmla="*/ 1499 w 21600"/>
                <a:gd name="T9" fmla="*/ 1364 h 21600"/>
                <a:gd name="T10" fmla="*/ 1307 w 21600"/>
                <a:gd name="T11" fmla="*/ 98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63 w 21600"/>
                <a:gd name="T19" fmla="*/ 3163 h 21600"/>
                <a:gd name="T20" fmla="*/ 18438 w 21600"/>
                <a:gd name="T21" fmla="*/ 18437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8899" y="13551"/>
                  </a:moveTo>
                  <a:cubicBezTo>
                    <a:pt x="19200" y="12665"/>
                    <a:pt x="19354" y="11735"/>
                    <a:pt x="19354" y="10800"/>
                  </a:cubicBezTo>
                  <a:cubicBezTo>
                    <a:pt x="19354" y="6075"/>
                    <a:pt x="15524" y="2246"/>
                    <a:pt x="10800" y="2246"/>
                  </a:cubicBezTo>
                  <a:cubicBezTo>
                    <a:pt x="6268" y="2246"/>
                    <a:pt x="2523" y="5779"/>
                    <a:pt x="2260" y="10303"/>
                  </a:cubicBezTo>
                  <a:lnTo>
                    <a:pt x="18" y="10173"/>
                  </a:lnTo>
                  <a:cubicBezTo>
                    <a:pt x="349" y="4461"/>
                    <a:pt x="5078" y="0"/>
                    <a:pt x="10800" y="0"/>
                  </a:cubicBezTo>
                  <a:cubicBezTo>
                    <a:pt x="16764" y="0"/>
                    <a:pt x="21600" y="4835"/>
                    <a:pt x="21600" y="10800"/>
                  </a:cubicBezTo>
                  <a:cubicBezTo>
                    <a:pt x="21600" y="11981"/>
                    <a:pt x="21406" y="13155"/>
                    <a:pt x="21025" y="14274"/>
                  </a:cubicBezTo>
                  <a:lnTo>
                    <a:pt x="23582" y="15142"/>
                  </a:lnTo>
                  <a:lnTo>
                    <a:pt x="18732" y="17533"/>
                  </a:lnTo>
                  <a:lnTo>
                    <a:pt x="16342" y="12683"/>
                  </a:lnTo>
                  <a:lnTo>
                    <a:pt x="18899" y="13551"/>
                  </a:lnTo>
                  <a:close/>
                </a:path>
              </a:pathLst>
            </a:custGeom>
            <a:gradFill rotWithShape="0">
              <a:gsLst>
                <a:gs pos="0">
                  <a:srgbClr val="FF3300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7049" name="AutoShape 9">
            <a:extLst>
              <a:ext uri="{FF2B5EF4-FFF2-40B4-BE49-F238E27FC236}">
                <a16:creationId xmlns:a16="http://schemas.microsoft.com/office/drawing/2014/main" id="{BC036949-76E3-49E9-94DE-E56217DD71C7}"/>
              </a:ext>
            </a:extLst>
          </p:cNvPr>
          <p:cNvSpPr>
            <a:spLocks/>
          </p:cNvSpPr>
          <p:nvPr/>
        </p:nvSpPr>
        <p:spPr bwMode="auto">
          <a:xfrm>
            <a:off x="533400" y="5232400"/>
            <a:ext cx="2362200" cy="1016000"/>
          </a:xfrm>
          <a:prstGeom prst="borderCallout2">
            <a:avLst>
              <a:gd name="adj1" fmla="val 8653"/>
              <a:gd name="adj2" fmla="val 103227"/>
              <a:gd name="adj3" fmla="val 8653"/>
              <a:gd name="adj4" fmla="val 124060"/>
              <a:gd name="adj5" fmla="val 16468"/>
              <a:gd name="adj6" fmla="val 12574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2000"/>
              <a:t>Деньги движутся в противоположном направлении</a:t>
            </a:r>
            <a:endParaRPr lang="ru-RU" altLang="ru-RU" sz="1800"/>
          </a:p>
        </p:txBody>
      </p:sp>
      <p:sp>
        <p:nvSpPr>
          <p:cNvPr id="87050" name="AutoShape 10">
            <a:extLst>
              <a:ext uri="{FF2B5EF4-FFF2-40B4-BE49-F238E27FC236}">
                <a16:creationId xmlns:a16="http://schemas.microsoft.com/office/drawing/2014/main" id="{EF0C904E-2E2E-4937-978E-30F7A0EF76CA}"/>
              </a:ext>
            </a:extLst>
          </p:cNvPr>
          <p:cNvSpPr>
            <a:spLocks/>
          </p:cNvSpPr>
          <p:nvPr/>
        </p:nvSpPr>
        <p:spPr bwMode="auto">
          <a:xfrm>
            <a:off x="5715000" y="5080000"/>
            <a:ext cx="2286000" cy="1320800"/>
          </a:xfrm>
          <a:prstGeom prst="borderCallout2">
            <a:avLst>
              <a:gd name="adj1" fmla="val 8653"/>
              <a:gd name="adj2" fmla="val -3333"/>
              <a:gd name="adj3" fmla="val 8653"/>
              <a:gd name="adj4" fmla="val -26042"/>
              <a:gd name="adj5" fmla="val 34495"/>
              <a:gd name="adj6" fmla="val -49514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2000"/>
              <a:t>Товары, услуги и ресурсы движутся в одном направлении</a:t>
            </a:r>
          </a:p>
        </p:txBody>
      </p:sp>
      <p:grpSp>
        <p:nvGrpSpPr>
          <p:cNvPr id="6151" name="Group 11">
            <a:extLst>
              <a:ext uri="{FF2B5EF4-FFF2-40B4-BE49-F238E27FC236}">
                <a16:creationId xmlns:a16="http://schemas.microsoft.com/office/drawing/2014/main" id="{8AA2B110-4747-47F4-8178-81CF4A328796}"/>
              </a:ext>
            </a:extLst>
          </p:cNvPr>
          <p:cNvGrpSpPr>
            <a:grpSpLocks/>
          </p:cNvGrpSpPr>
          <p:nvPr/>
        </p:nvGrpSpPr>
        <p:grpSpPr bwMode="auto">
          <a:xfrm>
            <a:off x="609600" y="685800"/>
            <a:ext cx="8229600" cy="4176713"/>
            <a:chOff x="480" y="960"/>
            <a:chExt cx="4992" cy="2688"/>
          </a:xfrm>
        </p:grpSpPr>
        <p:sp>
          <p:nvSpPr>
            <p:cNvPr id="6156" name="Text Box 12">
              <a:extLst>
                <a:ext uri="{FF2B5EF4-FFF2-40B4-BE49-F238E27FC236}">
                  <a16:creationId xmlns:a16="http://schemas.microsoft.com/office/drawing/2014/main" id="{60328125-8BE5-45BA-95EA-6BA69F95CB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338"/>
              <a:ext cx="1392" cy="53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/>
                <a:t>Домашние хозяйства</a:t>
              </a:r>
            </a:p>
          </p:txBody>
        </p:sp>
        <p:sp>
          <p:nvSpPr>
            <p:cNvPr id="6157" name="Text Box 13">
              <a:extLst>
                <a:ext uri="{FF2B5EF4-FFF2-40B4-BE49-F238E27FC236}">
                  <a16:creationId xmlns:a16="http://schemas.microsoft.com/office/drawing/2014/main" id="{36539844-6EA6-41F1-814E-079F436966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544"/>
              <a:ext cx="1392" cy="3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/>
                <a:t>Фирмы</a:t>
              </a:r>
            </a:p>
          </p:txBody>
        </p:sp>
        <p:grpSp>
          <p:nvGrpSpPr>
            <p:cNvPr id="6158" name="Group 14">
              <a:extLst>
                <a:ext uri="{FF2B5EF4-FFF2-40B4-BE49-F238E27FC236}">
                  <a16:creationId xmlns:a16="http://schemas.microsoft.com/office/drawing/2014/main" id="{B1503D80-AF3E-4400-AF0A-4F69A353CC90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128" y="1824"/>
              <a:ext cx="1344" cy="576"/>
              <a:chOff x="3984" y="1824"/>
              <a:chExt cx="1344" cy="576"/>
            </a:xfrm>
          </p:grpSpPr>
          <p:sp>
            <p:nvSpPr>
              <p:cNvPr id="6192" name="Oval 15">
                <a:extLst>
                  <a:ext uri="{FF2B5EF4-FFF2-40B4-BE49-F238E27FC236}">
                    <a16:creationId xmlns:a16="http://schemas.microsoft.com/office/drawing/2014/main" id="{C8B3781E-F0AE-4597-B53C-AE1573ABDF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1824"/>
                <a:ext cx="1344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6193" name="Text Box 16">
                <a:extLst>
                  <a:ext uri="{FF2B5EF4-FFF2-40B4-BE49-F238E27FC236}">
                    <a16:creationId xmlns:a16="http://schemas.microsoft.com/office/drawing/2014/main" id="{A786CEF6-07B0-4752-A114-43F60F8C19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9" y="1920"/>
                <a:ext cx="1103" cy="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800"/>
                  <a:t>Рынок эконом. ресурсов</a:t>
                </a:r>
              </a:p>
            </p:txBody>
          </p:sp>
        </p:grpSp>
        <p:cxnSp>
          <p:nvCxnSpPr>
            <p:cNvPr id="6159" name="AutoShape 17">
              <a:extLst>
                <a:ext uri="{FF2B5EF4-FFF2-40B4-BE49-F238E27FC236}">
                  <a16:creationId xmlns:a16="http://schemas.microsoft.com/office/drawing/2014/main" id="{D7F8D363-BD7E-44EE-A271-D362CCE74C6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3792" y="2352"/>
              <a:ext cx="672" cy="291"/>
            </a:xfrm>
            <a:prstGeom prst="bentConnector3">
              <a:avLst>
                <a:gd name="adj1" fmla="val -53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160" name="Group 18">
              <a:extLst>
                <a:ext uri="{FF2B5EF4-FFF2-40B4-BE49-F238E27FC236}">
                  <a16:creationId xmlns:a16="http://schemas.microsoft.com/office/drawing/2014/main" id="{3D47918F-93DF-4832-82CD-2E4A14E2B7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1488"/>
              <a:ext cx="624" cy="384"/>
              <a:chOff x="3552" y="1488"/>
              <a:chExt cx="624" cy="384"/>
            </a:xfrm>
          </p:grpSpPr>
          <p:cxnSp>
            <p:nvCxnSpPr>
              <p:cNvPr id="6190" name="AutoShape 19">
                <a:extLst>
                  <a:ext uri="{FF2B5EF4-FFF2-40B4-BE49-F238E27FC236}">
                    <a16:creationId xmlns:a16="http://schemas.microsoft.com/office/drawing/2014/main" id="{B9E342F0-6CFD-467C-AB98-EC958F0669D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3552" y="1539"/>
                <a:ext cx="624" cy="333"/>
              </a:xfrm>
              <a:prstGeom prst="bentConnector3">
                <a:avLst>
                  <a:gd name="adj1" fmla="val 101921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191" name="Text Box 20">
                <a:extLst>
                  <a:ext uri="{FF2B5EF4-FFF2-40B4-BE49-F238E27FC236}">
                    <a16:creationId xmlns:a16="http://schemas.microsoft.com/office/drawing/2014/main" id="{B575B43E-5766-4208-9134-A4715ADFBC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1488"/>
                <a:ext cx="576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600"/>
                  <a:t>Ресурсы</a:t>
                </a:r>
              </a:p>
            </p:txBody>
          </p:sp>
        </p:grpSp>
        <p:grpSp>
          <p:nvGrpSpPr>
            <p:cNvPr id="6161" name="Group 21">
              <a:extLst>
                <a:ext uri="{FF2B5EF4-FFF2-40B4-BE49-F238E27FC236}">
                  <a16:creationId xmlns:a16="http://schemas.microsoft.com/office/drawing/2014/main" id="{3F5BE22D-F845-48BA-B431-02C222C435C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399"/>
              <a:ext cx="1296" cy="808"/>
              <a:chOff x="3504" y="2399"/>
              <a:chExt cx="1296" cy="808"/>
            </a:xfrm>
          </p:grpSpPr>
          <p:cxnSp>
            <p:nvCxnSpPr>
              <p:cNvPr id="6188" name="AutoShape 22">
                <a:extLst>
                  <a:ext uri="{FF2B5EF4-FFF2-40B4-BE49-F238E27FC236}">
                    <a16:creationId xmlns:a16="http://schemas.microsoft.com/office/drawing/2014/main" id="{333C6689-EABE-4F28-A02F-ABB622A846FE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552" y="2399"/>
                <a:ext cx="960" cy="382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189" name="Text Box 23">
                <a:extLst>
                  <a:ext uri="{FF2B5EF4-FFF2-40B4-BE49-F238E27FC236}">
                    <a16:creationId xmlns:a16="http://schemas.microsoft.com/office/drawing/2014/main" id="{DE7F0F6F-9F84-41DE-BB81-D8E1AD31EA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2833"/>
                <a:ext cx="1296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600"/>
                  <a:t>Плата за ресурсы: </a:t>
                </a:r>
                <a:r>
                  <a:rPr lang="ru-RU" altLang="ru-RU" sz="1600" b="1">
                    <a:solidFill>
                      <a:srgbClr val="990099"/>
                    </a:solidFill>
                  </a:rPr>
                  <a:t>расходы</a:t>
                </a:r>
                <a:r>
                  <a:rPr lang="ru-RU" altLang="ru-RU" sz="1600"/>
                  <a:t> фирм</a:t>
                </a:r>
              </a:p>
            </p:txBody>
          </p:sp>
        </p:grpSp>
        <p:grpSp>
          <p:nvGrpSpPr>
            <p:cNvPr id="6162" name="Group 24">
              <a:extLst>
                <a:ext uri="{FF2B5EF4-FFF2-40B4-BE49-F238E27FC236}">
                  <a16:creationId xmlns:a16="http://schemas.microsoft.com/office/drawing/2014/main" id="{919B82F5-2EBE-432B-9C6C-BC23E65442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5" y="960"/>
              <a:ext cx="1631" cy="861"/>
              <a:chOff x="3457" y="960"/>
              <a:chExt cx="1631" cy="861"/>
            </a:xfrm>
          </p:grpSpPr>
          <p:cxnSp>
            <p:nvCxnSpPr>
              <p:cNvPr id="6186" name="AutoShape 25">
                <a:extLst>
                  <a:ext uri="{FF2B5EF4-FFF2-40B4-BE49-F238E27FC236}">
                    <a16:creationId xmlns:a16="http://schemas.microsoft.com/office/drawing/2014/main" id="{7B6EFF27-7AFB-4D2E-B679-90E5BE01AE6F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3552" y="1395"/>
                <a:ext cx="960" cy="426"/>
              </a:xfrm>
              <a:prstGeom prst="bentConnector3">
                <a:avLst>
                  <a:gd name="adj1" fmla="val 0"/>
                </a:avLst>
              </a:prstGeom>
              <a:noFill/>
              <a:ln w="9525">
                <a:solidFill>
                  <a:schemeClr val="tx1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187" name="Text Box 26">
                <a:extLst>
                  <a:ext uri="{FF2B5EF4-FFF2-40B4-BE49-F238E27FC236}">
                    <a16:creationId xmlns:a16="http://schemas.microsoft.com/office/drawing/2014/main" id="{555C25F8-1E34-4746-B331-0C6FBF66A69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7" y="960"/>
                <a:ext cx="1631" cy="3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600"/>
                  <a:t>Плата за ресурсы: </a:t>
                </a:r>
                <a:r>
                  <a:rPr lang="ru-RU" altLang="ru-RU" sz="1600" b="1">
                    <a:solidFill>
                      <a:srgbClr val="FF0000"/>
                    </a:solidFill>
                  </a:rPr>
                  <a:t>доходы</a:t>
                </a:r>
                <a:r>
                  <a:rPr lang="ru-RU" altLang="ru-RU" sz="1600"/>
                  <a:t> домашних хозяйств</a:t>
                </a:r>
              </a:p>
            </p:txBody>
          </p:sp>
        </p:grpSp>
        <p:grpSp>
          <p:nvGrpSpPr>
            <p:cNvPr id="6163" name="Group 27">
              <a:extLst>
                <a:ext uri="{FF2B5EF4-FFF2-40B4-BE49-F238E27FC236}">
                  <a16:creationId xmlns:a16="http://schemas.microsoft.com/office/drawing/2014/main" id="{BD14AF74-284D-46A4-B13A-FDE8705568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256"/>
              <a:ext cx="1823" cy="387"/>
              <a:chOff x="1344" y="2256"/>
              <a:chExt cx="1823" cy="387"/>
            </a:xfrm>
          </p:grpSpPr>
          <p:cxnSp>
            <p:nvCxnSpPr>
              <p:cNvPr id="6183" name="AutoShape 28">
                <a:extLst>
                  <a:ext uri="{FF2B5EF4-FFF2-40B4-BE49-F238E27FC236}">
                    <a16:creationId xmlns:a16="http://schemas.microsoft.com/office/drawing/2014/main" id="{D836E6F1-EAEC-4DEB-A84D-C9D03EDCDE37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1344" y="2400"/>
                <a:ext cx="768" cy="243"/>
              </a:xfrm>
              <a:prstGeom prst="bentConnector3">
                <a:avLst>
                  <a:gd name="adj1" fmla="val 101560"/>
                </a:avLst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184" name="Text Box 29">
                <a:extLst>
                  <a:ext uri="{FF2B5EF4-FFF2-40B4-BE49-F238E27FC236}">
                    <a16:creationId xmlns:a16="http://schemas.microsoft.com/office/drawing/2014/main" id="{A37FBEBD-42FA-4FC2-90CA-5E26B85B38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9" y="2256"/>
                <a:ext cx="1248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800"/>
                  <a:t>Товары и услуги</a:t>
                </a:r>
              </a:p>
            </p:txBody>
          </p:sp>
          <p:sp>
            <p:nvSpPr>
              <p:cNvPr id="6185" name="Line 30">
                <a:extLst>
                  <a:ext uri="{FF2B5EF4-FFF2-40B4-BE49-F238E27FC236}">
                    <a16:creationId xmlns:a16="http://schemas.microsoft.com/office/drawing/2014/main" id="{2A8C5821-F9D1-40EB-AAEE-EF3866BF3D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84" y="2448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cxnSp>
          <p:nvCxnSpPr>
            <p:cNvPr id="6164" name="AutoShape 31">
              <a:extLst>
                <a:ext uri="{FF2B5EF4-FFF2-40B4-BE49-F238E27FC236}">
                  <a16:creationId xmlns:a16="http://schemas.microsoft.com/office/drawing/2014/main" id="{6116D8A6-712B-4627-B617-C3CA96A4B63B}"/>
                </a:ext>
              </a:extLst>
            </p:cNvPr>
            <p:cNvCxnSpPr>
              <a:cxnSpLocks noChangeShapeType="1"/>
              <a:endCxn id="6156" idx="1"/>
            </p:cNvCxnSpPr>
            <p:nvPr/>
          </p:nvCxnSpPr>
          <p:spPr bwMode="auto">
            <a:xfrm flipV="1">
              <a:off x="1632" y="1600"/>
              <a:ext cx="816" cy="260"/>
            </a:xfrm>
            <a:prstGeom prst="bentConnector3">
              <a:avLst>
                <a:gd name="adj1" fmla="val -2454"/>
              </a:avLst>
            </a:prstGeom>
            <a:noFill/>
            <a:ln w="952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165" name="Group 32">
              <a:extLst>
                <a:ext uri="{FF2B5EF4-FFF2-40B4-BE49-F238E27FC236}">
                  <a16:creationId xmlns:a16="http://schemas.microsoft.com/office/drawing/2014/main" id="{273F0B0F-CDFF-477C-A680-B722C4953A2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960"/>
              <a:ext cx="1776" cy="951"/>
              <a:chOff x="624" y="1008"/>
              <a:chExt cx="1776" cy="903"/>
            </a:xfrm>
          </p:grpSpPr>
          <p:cxnSp>
            <p:nvCxnSpPr>
              <p:cNvPr id="6181" name="AutoShape 33">
                <a:extLst>
                  <a:ext uri="{FF2B5EF4-FFF2-40B4-BE49-F238E27FC236}">
                    <a16:creationId xmlns:a16="http://schemas.microsoft.com/office/drawing/2014/main" id="{8B9EA408-053C-44A4-8FAF-9C56084580B1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677" y="1440"/>
                <a:ext cx="1483" cy="471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182" name="Text Box 34">
                <a:extLst>
                  <a:ext uri="{FF2B5EF4-FFF2-40B4-BE49-F238E27FC236}">
                    <a16:creationId xmlns:a16="http://schemas.microsoft.com/office/drawing/2014/main" id="{691053A0-94E7-4749-835A-FF007184957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008"/>
                <a:ext cx="1776" cy="3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600"/>
                  <a:t>Плата за товары и услуги: </a:t>
                </a:r>
                <a:r>
                  <a:rPr lang="ru-RU" altLang="ru-RU" sz="1600" b="1">
                    <a:solidFill>
                      <a:srgbClr val="990099"/>
                    </a:solidFill>
                  </a:rPr>
                  <a:t>расходы</a:t>
                </a:r>
                <a:r>
                  <a:rPr lang="ru-RU" altLang="ru-RU" sz="1600"/>
                  <a:t> домашних хозяйств</a:t>
                </a:r>
              </a:p>
            </p:txBody>
          </p:sp>
        </p:grpSp>
        <p:grpSp>
          <p:nvGrpSpPr>
            <p:cNvPr id="6166" name="Group 35">
              <a:extLst>
                <a:ext uri="{FF2B5EF4-FFF2-40B4-BE49-F238E27FC236}">
                  <a16:creationId xmlns:a16="http://schemas.microsoft.com/office/drawing/2014/main" id="{B3A02982-4BB5-45A0-94E0-DFC4AB29357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400"/>
              <a:ext cx="1632" cy="740"/>
              <a:chOff x="725" y="2364"/>
              <a:chExt cx="1627" cy="789"/>
            </a:xfrm>
          </p:grpSpPr>
          <p:cxnSp>
            <p:nvCxnSpPr>
              <p:cNvPr id="6179" name="AutoShape 36">
                <a:extLst>
                  <a:ext uri="{FF2B5EF4-FFF2-40B4-BE49-F238E27FC236}">
                    <a16:creationId xmlns:a16="http://schemas.microsoft.com/office/drawing/2014/main" id="{28FEB150-56FB-4DDF-98EF-BED305F0195C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1233" y="1856"/>
                <a:ext cx="420" cy="1435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180" name="Text Box 37">
                <a:extLst>
                  <a:ext uri="{FF2B5EF4-FFF2-40B4-BE49-F238E27FC236}">
                    <a16:creationId xmlns:a16="http://schemas.microsoft.com/office/drawing/2014/main" id="{224CECC3-D186-4F08-8893-799B22C40F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7" y="2754"/>
                <a:ext cx="1585" cy="3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600"/>
                  <a:t>Плата за товары и услуги: </a:t>
                </a:r>
                <a:r>
                  <a:rPr lang="ru-RU" altLang="ru-RU" sz="1600" b="1">
                    <a:solidFill>
                      <a:srgbClr val="FF0000"/>
                    </a:solidFill>
                  </a:rPr>
                  <a:t>доходы</a:t>
                </a:r>
                <a:r>
                  <a:rPr lang="ru-RU" altLang="ru-RU" sz="1600"/>
                  <a:t> фирм</a:t>
                </a:r>
                <a:endParaRPr lang="ru-RU" altLang="ru-RU" sz="1800"/>
              </a:p>
            </p:txBody>
          </p:sp>
        </p:grpSp>
        <p:grpSp>
          <p:nvGrpSpPr>
            <p:cNvPr id="6167" name="Group 38">
              <a:extLst>
                <a:ext uri="{FF2B5EF4-FFF2-40B4-BE49-F238E27FC236}">
                  <a16:creationId xmlns:a16="http://schemas.microsoft.com/office/drawing/2014/main" id="{6282C5A3-EF25-4CB4-8D5C-2B468A1C91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3072"/>
              <a:ext cx="1344" cy="576"/>
              <a:chOff x="2304" y="3120"/>
              <a:chExt cx="1344" cy="576"/>
            </a:xfrm>
          </p:grpSpPr>
          <p:sp>
            <p:nvSpPr>
              <p:cNvPr id="6177" name="Oval 39">
                <a:extLst>
                  <a:ext uri="{FF2B5EF4-FFF2-40B4-BE49-F238E27FC236}">
                    <a16:creationId xmlns:a16="http://schemas.microsoft.com/office/drawing/2014/main" id="{7E853BC4-A177-467A-BCC5-6E7A080EBE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120"/>
                <a:ext cx="1344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6178" name="Text Box 40">
                <a:extLst>
                  <a:ext uri="{FF2B5EF4-FFF2-40B4-BE49-F238E27FC236}">
                    <a16:creationId xmlns:a16="http://schemas.microsoft.com/office/drawing/2014/main" id="{411ABC19-C761-4B18-A4FF-4DEEE22778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9" y="3273"/>
                <a:ext cx="1103" cy="23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800"/>
                  <a:t>Фин. рынок</a:t>
                </a:r>
              </a:p>
            </p:txBody>
          </p:sp>
        </p:grpSp>
        <p:cxnSp>
          <p:nvCxnSpPr>
            <p:cNvPr id="6168" name="AutoShape 41">
              <a:extLst>
                <a:ext uri="{FF2B5EF4-FFF2-40B4-BE49-F238E27FC236}">
                  <a16:creationId xmlns:a16="http://schemas.microsoft.com/office/drawing/2014/main" id="{F7089590-32AB-4082-B458-7F0EC59B5C24}"/>
                </a:ext>
              </a:extLst>
            </p:cNvPr>
            <p:cNvCxnSpPr>
              <a:cxnSpLocks noChangeShapeType="1"/>
              <a:stCxn id="6177" idx="6"/>
              <a:endCxn id="6157" idx="2"/>
            </p:cNvCxnSpPr>
            <p:nvPr/>
          </p:nvCxnSpPr>
          <p:spPr bwMode="auto">
            <a:xfrm flipH="1" flipV="1">
              <a:off x="3096" y="2838"/>
              <a:ext cx="312" cy="522"/>
            </a:xfrm>
            <a:prstGeom prst="bentConnector4">
              <a:avLst>
                <a:gd name="adj1" fmla="val -46153"/>
                <a:gd name="adj2" fmla="val 77588"/>
              </a:avLst>
            </a:prstGeom>
            <a:noFill/>
            <a:ln w="12700">
              <a:solidFill>
                <a:schemeClr val="accent2"/>
              </a:solidFill>
              <a:prstDash val="lg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6169" name="Group 42">
              <a:extLst>
                <a:ext uri="{FF2B5EF4-FFF2-40B4-BE49-F238E27FC236}">
                  <a16:creationId xmlns:a16="http://schemas.microsoft.com/office/drawing/2014/main" id="{0F97DC65-7CAF-4E9B-A18B-407F562503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632"/>
              <a:ext cx="1584" cy="1994"/>
              <a:chOff x="288" y="1632"/>
              <a:chExt cx="1584" cy="1994"/>
            </a:xfrm>
          </p:grpSpPr>
          <p:cxnSp>
            <p:nvCxnSpPr>
              <p:cNvPr id="6174" name="AutoShape 43">
                <a:extLst>
                  <a:ext uri="{FF2B5EF4-FFF2-40B4-BE49-F238E27FC236}">
                    <a16:creationId xmlns:a16="http://schemas.microsoft.com/office/drawing/2014/main" id="{46DD75FE-DDEE-4A0A-B2C2-436CAD823B71}"/>
                  </a:ext>
                </a:extLst>
              </p:cNvPr>
              <p:cNvCxnSpPr>
                <a:cxnSpLocks noChangeShapeType="1"/>
                <a:endCxn id="6177" idx="2"/>
              </p:cNvCxnSpPr>
              <p:nvPr/>
            </p:nvCxnSpPr>
            <p:spPr bwMode="auto">
              <a:xfrm rot="16200000" flipH="1">
                <a:off x="216" y="1704"/>
                <a:ext cx="1728" cy="1584"/>
              </a:xfrm>
              <a:prstGeom prst="bentConnector2">
                <a:avLst/>
              </a:prstGeom>
              <a:noFill/>
              <a:ln w="12700">
                <a:solidFill>
                  <a:schemeClr val="accent2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6175" name="Line 44">
                <a:extLst>
                  <a:ext uri="{FF2B5EF4-FFF2-40B4-BE49-F238E27FC236}">
                    <a16:creationId xmlns:a16="http://schemas.microsoft.com/office/drawing/2014/main" id="{D0DD25C2-C41D-4771-982A-F7B960CEED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63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176" name="Text Box 45">
                <a:extLst>
                  <a:ext uri="{FF2B5EF4-FFF2-40B4-BE49-F238E27FC236}">
                    <a16:creationId xmlns:a16="http://schemas.microsoft.com/office/drawing/2014/main" id="{4D2B5710-D144-427D-A72A-3913DA8BBA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" y="3409"/>
                <a:ext cx="913" cy="21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600"/>
                  <a:t>Сбережения</a:t>
                </a:r>
              </a:p>
            </p:txBody>
          </p:sp>
        </p:grpSp>
        <p:sp>
          <p:nvSpPr>
            <p:cNvPr id="6170" name="Text Box 46">
              <a:extLst>
                <a:ext uri="{FF2B5EF4-FFF2-40B4-BE49-F238E27FC236}">
                  <a16:creationId xmlns:a16="http://schemas.microsoft.com/office/drawing/2014/main" id="{B7EA6FB0-2B4D-449B-859F-674346736B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5" y="3409"/>
              <a:ext cx="1393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1600"/>
                <a:t>Частные инвестиции</a:t>
              </a:r>
            </a:p>
          </p:txBody>
        </p:sp>
        <p:grpSp>
          <p:nvGrpSpPr>
            <p:cNvPr id="6171" name="Group 47">
              <a:extLst>
                <a:ext uri="{FF2B5EF4-FFF2-40B4-BE49-F238E27FC236}">
                  <a16:creationId xmlns:a16="http://schemas.microsoft.com/office/drawing/2014/main" id="{389EFCAC-E629-421C-936D-DCA71CDA9A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1872"/>
              <a:ext cx="1344" cy="576"/>
              <a:chOff x="3984" y="1824"/>
              <a:chExt cx="1344" cy="576"/>
            </a:xfrm>
          </p:grpSpPr>
          <p:sp>
            <p:nvSpPr>
              <p:cNvPr id="6172" name="Oval 48">
                <a:extLst>
                  <a:ext uri="{FF2B5EF4-FFF2-40B4-BE49-F238E27FC236}">
                    <a16:creationId xmlns:a16="http://schemas.microsoft.com/office/drawing/2014/main" id="{D03F9381-B783-40D1-9B31-092E5DE3B5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1824"/>
                <a:ext cx="1344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6173" name="Text Box 49">
                <a:extLst>
                  <a:ext uri="{FF2B5EF4-FFF2-40B4-BE49-F238E27FC236}">
                    <a16:creationId xmlns:a16="http://schemas.microsoft.com/office/drawing/2014/main" id="{A533802B-77ED-45A0-A6C8-AB073B22F30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1921"/>
                <a:ext cx="1102" cy="4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800"/>
                  <a:t>Рынок товаров и услуг</a:t>
                </a:r>
              </a:p>
            </p:txBody>
          </p:sp>
        </p:grpSp>
      </p:grpSp>
      <p:grpSp>
        <p:nvGrpSpPr>
          <p:cNvPr id="87090" name="Group 50">
            <a:extLst>
              <a:ext uri="{FF2B5EF4-FFF2-40B4-BE49-F238E27FC236}">
                <a16:creationId xmlns:a16="http://schemas.microsoft.com/office/drawing/2014/main" id="{277BB64E-CB2D-4782-9E28-CEC5889179B8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4800600"/>
            <a:ext cx="2514600" cy="304800"/>
            <a:chOff x="1824" y="3024"/>
            <a:chExt cx="1584" cy="192"/>
          </a:xfrm>
        </p:grpSpPr>
        <p:sp>
          <p:nvSpPr>
            <p:cNvPr id="6154" name="AutoShape 51">
              <a:extLst>
                <a:ext uri="{FF2B5EF4-FFF2-40B4-BE49-F238E27FC236}">
                  <a16:creationId xmlns:a16="http://schemas.microsoft.com/office/drawing/2014/main" id="{ACC3C6F1-F768-45BD-B6C2-8247D17383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3024"/>
              <a:ext cx="28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  <p:sp>
          <p:nvSpPr>
            <p:cNvPr id="6155" name="AutoShape 52">
              <a:extLst>
                <a:ext uri="{FF2B5EF4-FFF2-40B4-BE49-F238E27FC236}">
                  <a16:creationId xmlns:a16="http://schemas.microsoft.com/office/drawing/2014/main" id="{98144C56-8AEB-4675-979A-B20D72F6D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0" y="3024"/>
              <a:ext cx="288" cy="19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ru-RU" altLang="ru-RU"/>
            </a:p>
          </p:txBody>
        </p:sp>
      </p:grpSp>
      <p:sp>
        <p:nvSpPr>
          <p:cNvPr id="87093" name="Text Box 53">
            <a:extLst>
              <a:ext uri="{FF2B5EF4-FFF2-40B4-BE49-F238E27FC236}">
                <a16:creationId xmlns:a16="http://schemas.microsoft.com/office/drawing/2014/main" id="{EE2AEF1D-55A3-49D1-B009-02F76B998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05200"/>
            <a:ext cx="5105400" cy="1196975"/>
          </a:xfrm>
          <a:prstGeom prst="rect">
            <a:avLst/>
          </a:prstGeom>
          <a:solidFill>
            <a:srgbClr val="FBFD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/>
              <a:t>Оба потока – и денег, и товаров – непрерывны и протекают одновременно. 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7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8" dur="500"/>
                                        <p:tgtEl>
                                          <p:spTgt spid="87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87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1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9" dur="500"/>
                                        <p:tgtEl>
                                          <p:spTgt spid="87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9" grpId="0" animBg="1" autoUpdateAnimBg="0"/>
      <p:bldP spid="87050" grpId="0" animBg="1" autoUpdateAnimBg="0"/>
      <p:bldP spid="87093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8" name="Text Box 24">
            <a:extLst>
              <a:ext uri="{FF2B5EF4-FFF2-40B4-BE49-F238E27FC236}">
                <a16:creationId xmlns:a16="http://schemas.microsoft.com/office/drawing/2014/main" id="{89D0B142-36E4-4309-A020-FFBC8F41AC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334000"/>
            <a:ext cx="6553200" cy="457200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/>
              <a:t> </a:t>
            </a:r>
            <a:r>
              <a:rPr lang="ru-RU" altLang="ru-RU" b="1">
                <a:solidFill>
                  <a:srgbClr val="FF0000"/>
                </a:solidFill>
              </a:rPr>
              <a:t>доходы </a:t>
            </a:r>
            <a:r>
              <a:rPr lang="ru-RU" altLang="ru-RU"/>
              <a:t>одних - это </a:t>
            </a:r>
            <a:r>
              <a:rPr lang="ru-RU" altLang="ru-RU" b="1">
                <a:solidFill>
                  <a:srgbClr val="990099"/>
                </a:solidFill>
              </a:rPr>
              <a:t>расходы </a:t>
            </a:r>
            <a:r>
              <a:rPr lang="ru-RU" altLang="ru-RU"/>
              <a:t>других</a:t>
            </a: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6FB81C6-C88F-47B2-A2D4-62E25EBB44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ru-RU" altLang="ru-RU" sz="2800"/>
              <a:t>Экономический кругооборот</a:t>
            </a:r>
            <a:r>
              <a:rPr lang="ru-RU" altLang="ru-RU" sz="2400"/>
              <a:t> (рыночная экономика)</a:t>
            </a:r>
            <a:endParaRPr lang="ru-RU" altLang="ru-RU" sz="4000"/>
          </a:p>
        </p:txBody>
      </p:sp>
      <p:sp>
        <p:nvSpPr>
          <p:cNvPr id="11289" name="Text Box 25">
            <a:extLst>
              <a:ext uri="{FF2B5EF4-FFF2-40B4-BE49-F238E27FC236}">
                <a16:creationId xmlns:a16="http://schemas.microsoft.com/office/drawing/2014/main" id="{476EC642-1509-4B7B-8DE6-CC36BD0DEB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5410200"/>
            <a:ext cx="6934200" cy="822325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/>
              <a:t>Сумма всех </a:t>
            </a:r>
            <a:r>
              <a:rPr lang="ru-RU" altLang="ru-RU" b="1">
                <a:solidFill>
                  <a:srgbClr val="FF0000"/>
                </a:solidFill>
              </a:rPr>
              <a:t>доходов</a:t>
            </a:r>
            <a:r>
              <a:rPr lang="ru-RU" altLang="ru-RU"/>
              <a:t> экономического субъекта  = сумме всех </a:t>
            </a:r>
            <a:r>
              <a:rPr lang="ru-RU" altLang="ru-RU" b="1">
                <a:solidFill>
                  <a:srgbClr val="990099"/>
                </a:solidFill>
              </a:rPr>
              <a:t>расходов</a:t>
            </a:r>
            <a:r>
              <a:rPr lang="ru-RU" altLang="ru-RU"/>
              <a:t> экономического субъекта</a:t>
            </a:r>
          </a:p>
        </p:txBody>
      </p:sp>
      <p:sp>
        <p:nvSpPr>
          <p:cNvPr id="11329" name="AutoShape 65">
            <a:extLst>
              <a:ext uri="{FF2B5EF4-FFF2-40B4-BE49-F238E27FC236}">
                <a16:creationId xmlns:a16="http://schemas.microsoft.com/office/drawing/2014/main" id="{8B521894-BF22-4D9D-B98F-F0D6024490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5029200"/>
            <a:ext cx="4572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BFD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ru-RU" altLang="ru-RU"/>
          </a:p>
        </p:txBody>
      </p:sp>
      <p:grpSp>
        <p:nvGrpSpPr>
          <p:cNvPr id="7174" name="Group 144">
            <a:extLst>
              <a:ext uri="{FF2B5EF4-FFF2-40B4-BE49-F238E27FC236}">
                <a16:creationId xmlns:a16="http://schemas.microsoft.com/office/drawing/2014/main" id="{2B515827-DC26-4386-AF88-1377B096191F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762000"/>
            <a:ext cx="7924800" cy="4267200"/>
            <a:chOff x="480" y="960"/>
            <a:chExt cx="4992" cy="2688"/>
          </a:xfrm>
        </p:grpSpPr>
        <p:sp>
          <p:nvSpPr>
            <p:cNvPr id="7176" name="Text Box 106">
              <a:extLst>
                <a:ext uri="{FF2B5EF4-FFF2-40B4-BE49-F238E27FC236}">
                  <a16:creationId xmlns:a16="http://schemas.microsoft.com/office/drawing/2014/main" id="{244F4586-76E6-4844-BB8B-DD5D4571B78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48" y="1338"/>
              <a:ext cx="1392" cy="5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/>
                <a:t>Домашние хозяйства</a:t>
              </a:r>
            </a:p>
          </p:txBody>
        </p:sp>
        <p:sp>
          <p:nvSpPr>
            <p:cNvPr id="7177" name="Text Box 107">
              <a:extLst>
                <a:ext uri="{FF2B5EF4-FFF2-40B4-BE49-F238E27FC236}">
                  <a16:creationId xmlns:a16="http://schemas.microsoft.com/office/drawing/2014/main" id="{E8DB0E0A-4EC4-4682-B6EE-21E96D169F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0" y="2544"/>
              <a:ext cx="1392" cy="2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ru-RU" altLang="ru-RU"/>
                <a:t>Фирмы</a:t>
              </a:r>
            </a:p>
          </p:txBody>
        </p:sp>
        <p:grpSp>
          <p:nvGrpSpPr>
            <p:cNvPr id="7178" name="Group 108">
              <a:extLst>
                <a:ext uri="{FF2B5EF4-FFF2-40B4-BE49-F238E27FC236}">
                  <a16:creationId xmlns:a16="http://schemas.microsoft.com/office/drawing/2014/main" id="{9DC3FA7C-9AED-4066-91CF-9F63A18B6A7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4128" y="1824"/>
              <a:ext cx="1344" cy="576"/>
              <a:chOff x="3984" y="1824"/>
              <a:chExt cx="1344" cy="576"/>
            </a:xfrm>
          </p:grpSpPr>
          <p:sp>
            <p:nvSpPr>
              <p:cNvPr id="7212" name="Oval 109">
                <a:extLst>
                  <a:ext uri="{FF2B5EF4-FFF2-40B4-BE49-F238E27FC236}">
                    <a16:creationId xmlns:a16="http://schemas.microsoft.com/office/drawing/2014/main" id="{2F41C6A2-F107-4937-977E-C5D63C89EEA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1824"/>
                <a:ext cx="1344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7213" name="Text Box 110">
                <a:extLst>
                  <a:ext uri="{FF2B5EF4-FFF2-40B4-BE49-F238E27FC236}">
                    <a16:creationId xmlns:a16="http://schemas.microsoft.com/office/drawing/2014/main" id="{DCE71557-6C23-49C6-BF0F-0327F3FDFF1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1920"/>
                <a:ext cx="110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800"/>
                  <a:t>Рынок эконом. ресурсов</a:t>
                </a:r>
              </a:p>
            </p:txBody>
          </p:sp>
        </p:grpSp>
        <p:cxnSp>
          <p:nvCxnSpPr>
            <p:cNvPr id="7179" name="AutoShape 111">
              <a:extLst>
                <a:ext uri="{FF2B5EF4-FFF2-40B4-BE49-F238E27FC236}">
                  <a16:creationId xmlns:a16="http://schemas.microsoft.com/office/drawing/2014/main" id="{F14FC532-BFFD-4355-AEC0-E93423B92ED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10800000" flipV="1">
              <a:off x="3792" y="2352"/>
              <a:ext cx="672" cy="291"/>
            </a:xfrm>
            <a:prstGeom prst="bentConnector3">
              <a:avLst>
                <a:gd name="adj1" fmla="val -5361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80" name="Group 112">
              <a:extLst>
                <a:ext uri="{FF2B5EF4-FFF2-40B4-BE49-F238E27FC236}">
                  <a16:creationId xmlns:a16="http://schemas.microsoft.com/office/drawing/2014/main" id="{DE554AD9-DEFC-4F80-B8EA-DC52B4F5DCF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40" y="1488"/>
              <a:ext cx="624" cy="384"/>
              <a:chOff x="3552" y="1488"/>
              <a:chExt cx="624" cy="384"/>
            </a:xfrm>
          </p:grpSpPr>
          <p:cxnSp>
            <p:nvCxnSpPr>
              <p:cNvPr id="7210" name="AutoShape 113">
                <a:extLst>
                  <a:ext uri="{FF2B5EF4-FFF2-40B4-BE49-F238E27FC236}">
                    <a16:creationId xmlns:a16="http://schemas.microsoft.com/office/drawing/2014/main" id="{66A086EA-DA96-408B-A444-4A3D6F5A104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H="1" flipV="1">
                <a:off x="3552" y="1539"/>
                <a:ext cx="624" cy="333"/>
              </a:xfrm>
              <a:prstGeom prst="bentConnector3">
                <a:avLst>
                  <a:gd name="adj1" fmla="val 101921"/>
                </a:avLst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211" name="Text Box 114">
                <a:extLst>
                  <a:ext uri="{FF2B5EF4-FFF2-40B4-BE49-F238E27FC236}">
                    <a16:creationId xmlns:a16="http://schemas.microsoft.com/office/drawing/2014/main" id="{CD24A39E-C702-4609-8FB9-FD9F17EEE30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1488"/>
                <a:ext cx="57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600"/>
                  <a:t>ресурсы</a:t>
                </a:r>
              </a:p>
            </p:txBody>
          </p:sp>
        </p:grpSp>
        <p:grpSp>
          <p:nvGrpSpPr>
            <p:cNvPr id="7181" name="Group 115">
              <a:extLst>
                <a:ext uri="{FF2B5EF4-FFF2-40B4-BE49-F238E27FC236}">
                  <a16:creationId xmlns:a16="http://schemas.microsoft.com/office/drawing/2014/main" id="{C50E3986-5437-4B4D-801F-9ED8EFC10D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2" y="2399"/>
              <a:ext cx="1296" cy="799"/>
              <a:chOff x="3504" y="2399"/>
              <a:chExt cx="1296" cy="799"/>
            </a:xfrm>
          </p:grpSpPr>
          <p:cxnSp>
            <p:nvCxnSpPr>
              <p:cNvPr id="7208" name="AutoShape 116">
                <a:extLst>
                  <a:ext uri="{FF2B5EF4-FFF2-40B4-BE49-F238E27FC236}">
                    <a16:creationId xmlns:a16="http://schemas.microsoft.com/office/drawing/2014/main" id="{11BC3EEB-D57B-4305-AA1D-1DCF6263E4E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flipV="1">
                <a:off x="3552" y="2399"/>
                <a:ext cx="960" cy="382"/>
              </a:xfrm>
              <a:prstGeom prst="bentConnector2">
                <a:avLst/>
              </a:prstGeom>
              <a:noFill/>
              <a:ln w="9525">
                <a:solidFill>
                  <a:schemeClr val="tx1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209" name="Text Box 117">
                <a:extLst>
                  <a:ext uri="{FF2B5EF4-FFF2-40B4-BE49-F238E27FC236}">
                    <a16:creationId xmlns:a16="http://schemas.microsoft.com/office/drawing/2014/main" id="{6836DED6-0188-4C73-9D2F-A258876C57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04" y="2832"/>
                <a:ext cx="1296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600"/>
                  <a:t>Плата за ресурсы: </a:t>
                </a:r>
                <a:r>
                  <a:rPr lang="ru-RU" altLang="ru-RU" sz="1600" b="1">
                    <a:solidFill>
                      <a:srgbClr val="990099"/>
                    </a:solidFill>
                  </a:rPr>
                  <a:t>расходы</a:t>
                </a:r>
                <a:r>
                  <a:rPr lang="ru-RU" altLang="ru-RU" sz="1600"/>
                  <a:t> фирм</a:t>
                </a:r>
              </a:p>
            </p:txBody>
          </p:sp>
        </p:grpSp>
        <p:grpSp>
          <p:nvGrpSpPr>
            <p:cNvPr id="7182" name="Group 118">
              <a:extLst>
                <a:ext uri="{FF2B5EF4-FFF2-40B4-BE49-F238E27FC236}">
                  <a16:creationId xmlns:a16="http://schemas.microsoft.com/office/drawing/2014/main" id="{6EFF16A5-BC98-4762-B8A6-7D535A98417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44" y="960"/>
              <a:ext cx="1632" cy="861"/>
              <a:chOff x="3456" y="960"/>
              <a:chExt cx="1632" cy="861"/>
            </a:xfrm>
          </p:grpSpPr>
          <p:cxnSp>
            <p:nvCxnSpPr>
              <p:cNvPr id="7206" name="AutoShape 119">
                <a:extLst>
                  <a:ext uri="{FF2B5EF4-FFF2-40B4-BE49-F238E27FC236}">
                    <a16:creationId xmlns:a16="http://schemas.microsoft.com/office/drawing/2014/main" id="{7723D2DB-3F3E-49C7-9567-3935997BC85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3552" y="1395"/>
                <a:ext cx="960" cy="426"/>
              </a:xfrm>
              <a:prstGeom prst="bentConnector3">
                <a:avLst>
                  <a:gd name="adj1" fmla="val 0"/>
                </a:avLst>
              </a:prstGeom>
              <a:noFill/>
              <a:ln w="9525">
                <a:solidFill>
                  <a:schemeClr val="tx1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207" name="Text Box 120">
                <a:extLst>
                  <a:ext uri="{FF2B5EF4-FFF2-40B4-BE49-F238E27FC236}">
                    <a16:creationId xmlns:a16="http://schemas.microsoft.com/office/drawing/2014/main" id="{45917DC6-4F98-4412-A35F-156B8CF755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456" y="960"/>
                <a:ext cx="1632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600"/>
                  <a:t>Плата за ресурсы: </a:t>
                </a:r>
                <a:r>
                  <a:rPr lang="ru-RU" altLang="ru-RU" sz="1600" b="1">
                    <a:solidFill>
                      <a:srgbClr val="FF0000"/>
                    </a:solidFill>
                  </a:rPr>
                  <a:t>доходы</a:t>
                </a:r>
                <a:r>
                  <a:rPr lang="ru-RU" altLang="ru-RU" sz="1600"/>
                  <a:t> домашних хозяйств</a:t>
                </a:r>
              </a:p>
            </p:txBody>
          </p:sp>
        </p:grpSp>
        <p:grpSp>
          <p:nvGrpSpPr>
            <p:cNvPr id="7183" name="Group 121">
              <a:extLst>
                <a:ext uri="{FF2B5EF4-FFF2-40B4-BE49-F238E27FC236}">
                  <a16:creationId xmlns:a16="http://schemas.microsoft.com/office/drawing/2014/main" id="{0C93144A-6AF2-4D10-8E80-D2D0F02398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632" y="2256"/>
              <a:ext cx="1824" cy="387"/>
              <a:chOff x="1344" y="2256"/>
              <a:chExt cx="1824" cy="387"/>
            </a:xfrm>
          </p:grpSpPr>
          <p:cxnSp>
            <p:nvCxnSpPr>
              <p:cNvPr id="7203" name="AutoShape 122">
                <a:extLst>
                  <a:ext uri="{FF2B5EF4-FFF2-40B4-BE49-F238E27FC236}">
                    <a16:creationId xmlns:a16="http://schemas.microsoft.com/office/drawing/2014/main" id="{5F30A0AC-E84C-42AF-9E48-87FE717EDA16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>
                <a:off x="1344" y="2400"/>
                <a:ext cx="768" cy="243"/>
              </a:xfrm>
              <a:prstGeom prst="bentConnector3">
                <a:avLst>
                  <a:gd name="adj1" fmla="val 101560"/>
                </a:avLst>
              </a:prstGeom>
              <a:noFill/>
              <a:ln w="9525">
                <a:solidFill>
                  <a:schemeClr val="accent2"/>
                </a:solidFill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204" name="Text Box 123">
                <a:extLst>
                  <a:ext uri="{FF2B5EF4-FFF2-40B4-BE49-F238E27FC236}">
                    <a16:creationId xmlns:a16="http://schemas.microsoft.com/office/drawing/2014/main" id="{38FA8A75-28E2-4CB4-AAE5-36F6DA65966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20" y="2256"/>
                <a:ext cx="124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accent2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800"/>
                  <a:t>Товары и услуги</a:t>
                </a:r>
              </a:p>
            </p:txBody>
          </p:sp>
          <p:sp>
            <p:nvSpPr>
              <p:cNvPr id="7205" name="Line 124">
                <a:extLst>
                  <a:ext uri="{FF2B5EF4-FFF2-40B4-BE49-F238E27FC236}">
                    <a16:creationId xmlns:a16="http://schemas.microsoft.com/office/drawing/2014/main" id="{E5891A1E-8E5E-4839-9B53-CCFC81D0E8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1584" y="2448"/>
                <a:ext cx="336" cy="192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cxnSp>
          <p:nvCxnSpPr>
            <p:cNvPr id="7184" name="AutoShape 125">
              <a:extLst>
                <a:ext uri="{FF2B5EF4-FFF2-40B4-BE49-F238E27FC236}">
                  <a16:creationId xmlns:a16="http://schemas.microsoft.com/office/drawing/2014/main" id="{FB3AC519-0315-4163-8FC6-35AEF6AF1B5F}"/>
                </a:ext>
              </a:extLst>
            </p:cNvPr>
            <p:cNvCxnSpPr>
              <a:cxnSpLocks noChangeShapeType="1"/>
              <a:endCxn id="7176" idx="1"/>
            </p:cNvCxnSpPr>
            <p:nvPr/>
          </p:nvCxnSpPr>
          <p:spPr bwMode="auto">
            <a:xfrm flipV="1">
              <a:off x="1632" y="1600"/>
              <a:ext cx="816" cy="260"/>
            </a:xfrm>
            <a:prstGeom prst="bentConnector3">
              <a:avLst>
                <a:gd name="adj1" fmla="val -2454"/>
              </a:avLst>
            </a:prstGeom>
            <a:noFill/>
            <a:ln w="952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85" name="Group 126">
              <a:extLst>
                <a:ext uri="{FF2B5EF4-FFF2-40B4-BE49-F238E27FC236}">
                  <a16:creationId xmlns:a16="http://schemas.microsoft.com/office/drawing/2014/main" id="{9AADE219-4224-44CC-8FF2-FF3DC1D494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12" y="960"/>
              <a:ext cx="1776" cy="951"/>
              <a:chOff x="624" y="1008"/>
              <a:chExt cx="1776" cy="903"/>
            </a:xfrm>
          </p:grpSpPr>
          <p:cxnSp>
            <p:nvCxnSpPr>
              <p:cNvPr id="7201" name="AutoShape 127">
                <a:extLst>
                  <a:ext uri="{FF2B5EF4-FFF2-40B4-BE49-F238E27FC236}">
                    <a16:creationId xmlns:a16="http://schemas.microsoft.com/office/drawing/2014/main" id="{11A56EDD-C60B-4129-9BE5-4568AAE04408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0800000" flipV="1">
                <a:off x="677" y="1440"/>
                <a:ext cx="1483" cy="471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202" name="Text Box 128">
                <a:extLst>
                  <a:ext uri="{FF2B5EF4-FFF2-40B4-BE49-F238E27FC236}">
                    <a16:creationId xmlns:a16="http://schemas.microsoft.com/office/drawing/2014/main" id="{8934E579-5B18-4842-BCBD-A750D61B14D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" y="1008"/>
                <a:ext cx="1776" cy="34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600"/>
                  <a:t>Плата за товары и услуги: </a:t>
                </a:r>
                <a:r>
                  <a:rPr lang="ru-RU" altLang="ru-RU" sz="1600" b="1">
                    <a:solidFill>
                      <a:srgbClr val="990099"/>
                    </a:solidFill>
                  </a:rPr>
                  <a:t>расходы</a:t>
                </a:r>
                <a:r>
                  <a:rPr lang="ru-RU" altLang="ru-RU" sz="1600"/>
                  <a:t> домашних хозяйств</a:t>
                </a:r>
              </a:p>
            </p:txBody>
          </p:sp>
        </p:grpSp>
        <p:grpSp>
          <p:nvGrpSpPr>
            <p:cNvPr id="7186" name="Group 129">
              <a:extLst>
                <a:ext uri="{FF2B5EF4-FFF2-40B4-BE49-F238E27FC236}">
                  <a16:creationId xmlns:a16="http://schemas.microsoft.com/office/drawing/2014/main" id="{1A82862C-FD02-41B4-A701-EF172F8A6A8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400"/>
              <a:ext cx="1632" cy="742"/>
              <a:chOff x="725" y="2364"/>
              <a:chExt cx="1627" cy="790"/>
            </a:xfrm>
          </p:grpSpPr>
          <p:cxnSp>
            <p:nvCxnSpPr>
              <p:cNvPr id="7199" name="AutoShape 130">
                <a:extLst>
                  <a:ext uri="{FF2B5EF4-FFF2-40B4-BE49-F238E27FC236}">
                    <a16:creationId xmlns:a16="http://schemas.microsoft.com/office/drawing/2014/main" id="{852BD393-358C-4362-A883-8F0D6745B1C0}"/>
                  </a:ext>
                </a:extLst>
              </p:cNvPr>
              <p:cNvCxnSpPr>
                <a:cxnSpLocks noChangeShapeType="1"/>
              </p:cNvCxnSpPr>
              <p:nvPr/>
            </p:nvCxnSpPr>
            <p:spPr bwMode="auto">
              <a:xfrm rot="16200000" flipH="1">
                <a:off x="1233" y="1856"/>
                <a:ext cx="420" cy="1435"/>
              </a:xfrm>
              <a:prstGeom prst="bentConnector2">
                <a:avLst/>
              </a:prstGeom>
              <a:noFill/>
              <a:ln w="9525">
                <a:solidFill>
                  <a:schemeClr val="accent2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200" name="Text Box 131">
                <a:extLst>
                  <a:ext uri="{FF2B5EF4-FFF2-40B4-BE49-F238E27FC236}">
                    <a16:creationId xmlns:a16="http://schemas.microsoft.com/office/drawing/2014/main" id="{399A75E4-59BB-4A7F-A6C7-C4A44C69DCC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68" y="2764"/>
                <a:ext cx="1584" cy="3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600"/>
                  <a:t>Плата за товары и услуги: </a:t>
                </a:r>
                <a:r>
                  <a:rPr lang="ru-RU" altLang="ru-RU" sz="1600" b="1">
                    <a:solidFill>
                      <a:srgbClr val="FF0000"/>
                    </a:solidFill>
                  </a:rPr>
                  <a:t>доходы</a:t>
                </a:r>
                <a:r>
                  <a:rPr lang="ru-RU" altLang="ru-RU" sz="1600"/>
                  <a:t> фирм</a:t>
                </a:r>
                <a:endParaRPr lang="ru-RU" altLang="ru-RU" sz="1800"/>
              </a:p>
            </p:txBody>
          </p:sp>
        </p:grpSp>
        <p:grpSp>
          <p:nvGrpSpPr>
            <p:cNvPr id="7187" name="Group 132">
              <a:extLst>
                <a:ext uri="{FF2B5EF4-FFF2-40B4-BE49-F238E27FC236}">
                  <a16:creationId xmlns:a16="http://schemas.microsoft.com/office/drawing/2014/main" id="{90114893-1583-43D6-B82D-6079B1EDFC5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064" y="3072"/>
              <a:ext cx="1344" cy="576"/>
              <a:chOff x="2304" y="3120"/>
              <a:chExt cx="1344" cy="576"/>
            </a:xfrm>
          </p:grpSpPr>
          <p:sp>
            <p:nvSpPr>
              <p:cNvPr id="7197" name="Oval 133">
                <a:extLst>
                  <a:ext uri="{FF2B5EF4-FFF2-40B4-BE49-F238E27FC236}">
                    <a16:creationId xmlns:a16="http://schemas.microsoft.com/office/drawing/2014/main" id="{892B00FF-9F01-44B4-AC02-9D3D84C18BF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4" y="3120"/>
                <a:ext cx="1344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7198" name="Text Box 134">
                <a:extLst>
                  <a:ext uri="{FF2B5EF4-FFF2-40B4-BE49-F238E27FC236}">
                    <a16:creationId xmlns:a16="http://schemas.microsoft.com/office/drawing/2014/main" id="{51C2315C-0353-461C-8686-27894A9E3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3273"/>
                <a:ext cx="110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800"/>
                  <a:t>Фин. рынок</a:t>
                </a:r>
              </a:p>
            </p:txBody>
          </p:sp>
        </p:grpSp>
        <p:cxnSp>
          <p:nvCxnSpPr>
            <p:cNvPr id="7188" name="AutoShape 135">
              <a:extLst>
                <a:ext uri="{FF2B5EF4-FFF2-40B4-BE49-F238E27FC236}">
                  <a16:creationId xmlns:a16="http://schemas.microsoft.com/office/drawing/2014/main" id="{02339FCE-F8B1-4806-ABBB-C98C831B7C7D}"/>
                </a:ext>
              </a:extLst>
            </p:cNvPr>
            <p:cNvCxnSpPr>
              <a:cxnSpLocks noChangeShapeType="1"/>
              <a:stCxn id="7197" idx="6"/>
              <a:endCxn id="7177" idx="2"/>
            </p:cNvCxnSpPr>
            <p:nvPr/>
          </p:nvCxnSpPr>
          <p:spPr bwMode="auto">
            <a:xfrm flipH="1" flipV="1">
              <a:off x="3096" y="2838"/>
              <a:ext cx="312" cy="522"/>
            </a:xfrm>
            <a:prstGeom prst="bentConnector4">
              <a:avLst>
                <a:gd name="adj1" fmla="val -46153"/>
                <a:gd name="adj2" fmla="val 77588"/>
              </a:avLst>
            </a:prstGeom>
            <a:noFill/>
            <a:ln w="12700">
              <a:solidFill>
                <a:schemeClr val="accent2"/>
              </a:solidFill>
              <a:prstDash val="lgDash"/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grpSp>
          <p:nvGrpSpPr>
            <p:cNvPr id="7189" name="Group 136">
              <a:extLst>
                <a:ext uri="{FF2B5EF4-FFF2-40B4-BE49-F238E27FC236}">
                  <a16:creationId xmlns:a16="http://schemas.microsoft.com/office/drawing/2014/main" id="{0B984D57-A2BC-44CC-8DA7-490A2D2289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0" y="1632"/>
              <a:ext cx="1584" cy="1988"/>
              <a:chOff x="288" y="1632"/>
              <a:chExt cx="1584" cy="1988"/>
            </a:xfrm>
          </p:grpSpPr>
          <p:cxnSp>
            <p:nvCxnSpPr>
              <p:cNvPr id="7194" name="AutoShape 137">
                <a:extLst>
                  <a:ext uri="{FF2B5EF4-FFF2-40B4-BE49-F238E27FC236}">
                    <a16:creationId xmlns:a16="http://schemas.microsoft.com/office/drawing/2014/main" id="{44B6456C-D439-4E94-AAC8-74E36E1BDD3A}"/>
                  </a:ext>
                </a:extLst>
              </p:cNvPr>
              <p:cNvCxnSpPr>
                <a:cxnSpLocks noChangeShapeType="1"/>
                <a:endCxn id="7197" idx="2"/>
              </p:cNvCxnSpPr>
              <p:nvPr/>
            </p:nvCxnSpPr>
            <p:spPr bwMode="auto">
              <a:xfrm rot="16200000" flipH="1">
                <a:off x="216" y="1704"/>
                <a:ext cx="1728" cy="1584"/>
              </a:xfrm>
              <a:prstGeom prst="bentConnector2">
                <a:avLst/>
              </a:prstGeom>
              <a:noFill/>
              <a:ln w="12700">
                <a:solidFill>
                  <a:schemeClr val="accent2"/>
                </a:solidFill>
                <a:prstDash val="lgDash"/>
                <a:miter lim="800000"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7195" name="Line 138">
                <a:extLst>
                  <a:ext uri="{FF2B5EF4-FFF2-40B4-BE49-F238E27FC236}">
                    <a16:creationId xmlns:a16="http://schemas.microsoft.com/office/drawing/2014/main" id="{2F0F134E-27C0-4BCE-82F4-C9DC10FE3A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632"/>
                <a:ext cx="480" cy="0"/>
              </a:xfrm>
              <a:prstGeom prst="line">
                <a:avLst/>
              </a:prstGeom>
              <a:noFill/>
              <a:ln w="12700">
                <a:solidFill>
                  <a:schemeClr val="accent2"/>
                </a:solidFill>
                <a:prstDash val="lgDash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196" name="Text Box 139">
                <a:extLst>
                  <a:ext uri="{FF2B5EF4-FFF2-40B4-BE49-F238E27FC236}">
                    <a16:creationId xmlns:a16="http://schemas.microsoft.com/office/drawing/2014/main" id="{19105312-5D11-45A5-98B9-165176375FB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" y="3408"/>
                <a:ext cx="91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ru-RU" altLang="ru-RU" sz="1600"/>
                  <a:t>Сбережения</a:t>
                </a:r>
              </a:p>
            </p:txBody>
          </p:sp>
        </p:grpSp>
        <p:sp>
          <p:nvSpPr>
            <p:cNvPr id="7190" name="Text Box 140">
              <a:extLst>
                <a:ext uri="{FF2B5EF4-FFF2-40B4-BE49-F238E27FC236}">
                  <a16:creationId xmlns:a16="http://schemas.microsoft.com/office/drawing/2014/main" id="{ECF6B0F2-861D-47F7-A3EC-4C2D6D4AD1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56" y="3408"/>
              <a:ext cx="139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altLang="ru-RU" sz="1600"/>
                <a:t>Частные инвестиции</a:t>
              </a:r>
            </a:p>
          </p:txBody>
        </p:sp>
        <p:grpSp>
          <p:nvGrpSpPr>
            <p:cNvPr id="7191" name="Group 141">
              <a:extLst>
                <a:ext uri="{FF2B5EF4-FFF2-40B4-BE49-F238E27FC236}">
                  <a16:creationId xmlns:a16="http://schemas.microsoft.com/office/drawing/2014/main" id="{08FFA294-4278-4D43-9641-4A8E72B3360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24" y="1872"/>
              <a:ext cx="1344" cy="576"/>
              <a:chOff x="3984" y="1824"/>
              <a:chExt cx="1344" cy="576"/>
            </a:xfrm>
          </p:grpSpPr>
          <p:sp>
            <p:nvSpPr>
              <p:cNvPr id="7192" name="Oval 142">
                <a:extLst>
                  <a:ext uri="{FF2B5EF4-FFF2-40B4-BE49-F238E27FC236}">
                    <a16:creationId xmlns:a16="http://schemas.microsoft.com/office/drawing/2014/main" id="{7BC2AE4E-114B-4FA4-8234-95332DB7740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84" y="1824"/>
                <a:ext cx="1344" cy="57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endParaRPr lang="ru-RU" altLang="ru-RU"/>
              </a:p>
            </p:txBody>
          </p:sp>
          <p:sp>
            <p:nvSpPr>
              <p:cNvPr id="7193" name="Text Box 143">
                <a:extLst>
                  <a:ext uri="{FF2B5EF4-FFF2-40B4-BE49-F238E27FC236}">
                    <a16:creationId xmlns:a16="http://schemas.microsoft.com/office/drawing/2014/main" id="{9D9EEE1B-ABDD-440C-82AD-E3F95E46608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128" y="1920"/>
                <a:ext cx="1104" cy="40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algn="ctr">
                  <a:spcBef>
                    <a:spcPct val="50000"/>
                  </a:spcBef>
                </a:pPr>
                <a:r>
                  <a:rPr lang="ru-RU" altLang="ru-RU" sz="1800"/>
                  <a:t>Рынок товаров и услуг</a:t>
                </a:r>
              </a:p>
            </p:txBody>
          </p:sp>
        </p:grpSp>
      </p:grpSp>
      <p:sp>
        <p:nvSpPr>
          <p:cNvPr id="11410" name="Text Box 146">
            <a:extLst>
              <a:ext uri="{FF2B5EF4-FFF2-40B4-BE49-F238E27FC236}">
                <a16:creationId xmlns:a16="http://schemas.microsoft.com/office/drawing/2014/main" id="{A4B5C2D4-A65E-4937-9731-26F487401C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0"/>
            <a:ext cx="8305800" cy="1339850"/>
          </a:xfrm>
          <a:prstGeom prst="rect">
            <a:avLst/>
          </a:prstGeom>
          <a:solidFill>
            <a:srgbClr val="FBFDE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ru-RU" altLang="ru-RU" sz="1800"/>
              <a:t>В экономике </a:t>
            </a:r>
            <a:r>
              <a:rPr lang="ru-RU" altLang="ru-RU" sz="1800" i="1" u="sng"/>
              <a:t>величина общего объема производства в денежном выражении равна суммарной величине расходов (или доходов) домашних хозяйств</a:t>
            </a:r>
            <a:r>
              <a:rPr lang="ru-RU" altLang="ru-RU" sz="1800"/>
              <a:t>. При этом, суммарные расходы домашних хозяйств состоят из двух компонентов: </a:t>
            </a:r>
            <a:r>
              <a:rPr lang="en-US" altLang="ru-RU" sz="1800" b="1"/>
              <a:t>C</a:t>
            </a:r>
            <a:r>
              <a:rPr lang="ru-RU" altLang="ru-RU" sz="1800"/>
              <a:t> (потребительские расходы) и </a:t>
            </a:r>
            <a:r>
              <a:rPr lang="en-US" altLang="ru-RU" sz="1800" b="1"/>
              <a:t>I</a:t>
            </a:r>
            <a:r>
              <a:rPr lang="ru-RU" altLang="ru-RU" sz="1800"/>
              <a:t> (инвестиции фирм, размер которых равен сбережениям домашних хозяйств).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11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 animBg="1" autoUpdateAnimBg="0"/>
      <p:bldP spid="11289" grpId="0" animBg="1" autoUpdateAnimBg="0"/>
      <p:bldP spid="11410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>
            <a:extLst>
              <a:ext uri="{FF2B5EF4-FFF2-40B4-BE49-F238E27FC236}">
                <a16:creationId xmlns:a16="http://schemas.microsoft.com/office/drawing/2014/main" id="{9BE83A42-0A1C-4347-BFA4-7577B8DDBA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59425"/>
            <a:ext cx="8763000" cy="1069975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50000"/>
              </a:spcBef>
            </a:pPr>
            <a:r>
              <a:rPr lang="ru-RU" altLang="ru-RU" sz="2000"/>
              <a:t>Введение государства в рыночную систему привело к тому, что часть доходов домашние хозяйства направляют на выплату налогов, благодаря которым государство осуществляет закупки товаров и услуг, а часть налогов возвращается домашним хозяйствам в виде трансфертных платежей.</a:t>
            </a:r>
          </a:p>
        </p:txBody>
      </p:sp>
      <p:sp>
        <p:nvSpPr>
          <p:cNvPr id="84995" name="Text Box 3">
            <a:extLst>
              <a:ext uri="{FF2B5EF4-FFF2-40B4-BE49-F238E27FC236}">
                <a16:creationId xmlns:a16="http://schemas.microsoft.com/office/drawing/2014/main" id="{88114C4C-DA25-46EE-9693-554E15199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85800"/>
            <a:ext cx="7696200" cy="1004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ru-RU" altLang="ru-RU" sz="1600" b="1"/>
              <a:t>Внимание</a:t>
            </a:r>
            <a:r>
              <a:rPr lang="ru-RU" altLang="ru-RU" sz="1600"/>
              <a:t>!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ru-RU" altLang="ru-RU" sz="1600"/>
              <a:t>Все обмены осуществляются на различных рынках: рынке труда, рынке товаров и услуг и т.д. и т.п.</a:t>
            </a:r>
            <a:br>
              <a:rPr lang="ru-RU" altLang="ru-RU" sz="1600"/>
            </a:br>
            <a:r>
              <a:rPr lang="ru-RU" altLang="ru-RU" sz="1600"/>
              <a:t>Для упрощения схемы, на ней не показан финансовый рынок.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5DA768E7-0905-4C35-B91B-2D7B39E3F9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2000" y="76200"/>
            <a:ext cx="7772400" cy="609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Экономический кругооборот </a:t>
            </a:r>
            <a:r>
              <a:rPr lang="ru-RU" altLang="ru-RU" sz="2000"/>
              <a:t>(смешанная экономика: трехсекторная модель)</a:t>
            </a:r>
            <a:endParaRPr lang="ru-RU" altLang="ru-RU" sz="3600"/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1FFA2E3C-C744-4867-9944-38438BCAC3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8838" y="2244725"/>
            <a:ext cx="210661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800" b="1"/>
              <a:t>Домашние хозяйства</a:t>
            </a:r>
            <a:endParaRPr lang="ru-RU" altLang="ru-RU" sz="1800"/>
          </a:p>
        </p:txBody>
      </p:sp>
      <p:sp>
        <p:nvSpPr>
          <p:cNvPr id="84998" name="Text Box 6">
            <a:extLst>
              <a:ext uri="{FF2B5EF4-FFF2-40B4-BE49-F238E27FC236}">
                <a16:creationId xmlns:a16="http://schemas.microsoft.com/office/drawing/2014/main" id="{991276DE-790B-4081-883B-198E822B6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5338" y="3441700"/>
            <a:ext cx="22352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800" b="1"/>
              <a:t>Государство</a:t>
            </a:r>
            <a:endParaRPr lang="ru-RU" altLang="ru-RU" sz="1800"/>
          </a:p>
        </p:txBody>
      </p:sp>
      <p:sp>
        <p:nvSpPr>
          <p:cNvPr id="84999" name="Text Box 7">
            <a:extLst>
              <a:ext uri="{FF2B5EF4-FFF2-40B4-BE49-F238E27FC236}">
                <a16:creationId xmlns:a16="http://schemas.microsoft.com/office/drawing/2014/main" id="{111393B8-8E5A-4AED-A902-0A63B7953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572000"/>
            <a:ext cx="2046288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800" b="1"/>
              <a:t>Фирмы</a:t>
            </a:r>
            <a:endParaRPr lang="ru-RU" altLang="ru-RU" sz="1800"/>
          </a:p>
        </p:txBody>
      </p:sp>
      <p:sp>
        <p:nvSpPr>
          <p:cNvPr id="85001" name="Text Box 9">
            <a:extLst>
              <a:ext uri="{FF2B5EF4-FFF2-40B4-BE49-F238E27FC236}">
                <a16:creationId xmlns:a16="http://schemas.microsoft.com/office/drawing/2014/main" id="{71E5E114-FDD2-4AC6-9EA9-B72C8D4DA4A5}"/>
              </a:ext>
            </a:extLst>
          </p:cNvPr>
          <p:cNvSpPr txBox="1">
            <a:spLocks noChangeArrowheads="1"/>
          </p:cNvSpPr>
          <p:nvPr/>
        </p:nvSpPr>
        <p:spPr bwMode="auto">
          <a:xfrm rot="-5330563">
            <a:off x="7203282" y="3363118"/>
            <a:ext cx="206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800" b="1">
                <a:solidFill>
                  <a:srgbClr val="FF3300"/>
                </a:solidFill>
              </a:rPr>
              <a:t>Товары и услуги</a:t>
            </a:r>
            <a:endParaRPr lang="ru-RU" altLang="ru-RU" sz="1800">
              <a:solidFill>
                <a:srgbClr val="FF3300"/>
              </a:solidFill>
            </a:endParaRPr>
          </a:p>
        </p:txBody>
      </p:sp>
      <p:cxnSp>
        <p:nvCxnSpPr>
          <p:cNvPr id="85002" name="AutoShape 10">
            <a:extLst>
              <a:ext uri="{FF2B5EF4-FFF2-40B4-BE49-F238E27FC236}">
                <a16:creationId xmlns:a16="http://schemas.microsoft.com/office/drawing/2014/main" id="{789CDEDA-2A3C-4DED-BA6B-1986CAA7D4DA}"/>
              </a:ext>
            </a:extLst>
          </p:cNvPr>
          <p:cNvCxnSpPr>
            <a:cxnSpLocks noChangeShapeType="1"/>
            <a:stCxn id="84999" idx="2"/>
            <a:endCxn id="84997" idx="0"/>
          </p:cNvCxnSpPr>
          <p:nvPr/>
        </p:nvCxnSpPr>
        <p:spPr bwMode="auto">
          <a:xfrm rot="5400000" flipH="1" flipV="1">
            <a:off x="3101975" y="3595688"/>
            <a:ext cx="2703513" cy="1587"/>
          </a:xfrm>
          <a:prstGeom prst="bentConnector5">
            <a:avLst>
              <a:gd name="adj1" fmla="val -15505"/>
              <a:gd name="adj2" fmla="val 228999995"/>
              <a:gd name="adj3" fmla="val 114736"/>
            </a:avLst>
          </a:prstGeom>
          <a:noFill/>
          <a:ln w="9525">
            <a:solidFill>
              <a:srgbClr val="FF33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03" name="Line 11">
            <a:extLst>
              <a:ext uri="{FF2B5EF4-FFF2-40B4-BE49-F238E27FC236}">
                <a16:creationId xmlns:a16="http://schemas.microsoft.com/office/drawing/2014/main" id="{474084F4-54E5-4A5E-A9B2-5D906BBE16B5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495800" y="3810000"/>
            <a:ext cx="0" cy="7620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5006" name="AutoShape 14">
            <a:extLst>
              <a:ext uri="{FF2B5EF4-FFF2-40B4-BE49-F238E27FC236}">
                <a16:creationId xmlns:a16="http://schemas.microsoft.com/office/drawing/2014/main" id="{CDE720F8-5B18-456E-B080-5795E21A570C}"/>
              </a:ext>
            </a:extLst>
          </p:cNvPr>
          <p:cNvCxnSpPr>
            <a:cxnSpLocks noChangeShapeType="1"/>
          </p:cNvCxnSpPr>
          <p:nvPr/>
        </p:nvCxnSpPr>
        <p:spPr bwMode="auto">
          <a:xfrm rot="16200000" flipH="1">
            <a:off x="2826544" y="3490119"/>
            <a:ext cx="2720975" cy="195263"/>
          </a:xfrm>
          <a:prstGeom prst="bentConnector5">
            <a:avLst>
              <a:gd name="adj1" fmla="val -14356"/>
              <a:gd name="adj2" fmla="val -1555287"/>
              <a:gd name="adj3" fmla="val 114759"/>
            </a:avLst>
          </a:prstGeom>
          <a:noFill/>
          <a:ln w="9525">
            <a:solidFill>
              <a:srgbClr val="FF3300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07" name="Text Box 15">
            <a:extLst>
              <a:ext uri="{FF2B5EF4-FFF2-40B4-BE49-F238E27FC236}">
                <a16:creationId xmlns:a16="http://schemas.microsoft.com/office/drawing/2014/main" id="{73069AFE-71F3-4642-8223-09E76AE8B5E4}"/>
              </a:ext>
            </a:extLst>
          </p:cNvPr>
          <p:cNvSpPr txBox="1">
            <a:spLocks noChangeArrowheads="1"/>
          </p:cNvSpPr>
          <p:nvPr/>
        </p:nvSpPr>
        <p:spPr bwMode="auto">
          <a:xfrm rot="-5421530">
            <a:off x="-1046163" y="3257551"/>
            <a:ext cx="350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800" b="1">
                <a:solidFill>
                  <a:srgbClr val="FF3300"/>
                </a:solidFill>
              </a:rPr>
              <a:t>Потребительские расходы и сбережения домашних хозяйств</a:t>
            </a:r>
            <a:endParaRPr lang="ru-RU" altLang="ru-RU" sz="1800">
              <a:solidFill>
                <a:srgbClr val="FF3300"/>
              </a:solidFill>
            </a:endParaRPr>
          </a:p>
        </p:txBody>
      </p:sp>
      <p:sp>
        <p:nvSpPr>
          <p:cNvPr id="85008" name="Line 16">
            <a:extLst>
              <a:ext uri="{FF2B5EF4-FFF2-40B4-BE49-F238E27FC236}">
                <a16:creationId xmlns:a16="http://schemas.microsoft.com/office/drawing/2014/main" id="{ECB18821-392C-43E4-86F2-CB23EBBC5D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41800" y="38862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cxnSp>
        <p:nvCxnSpPr>
          <p:cNvPr id="85010" name="AutoShape 18">
            <a:extLst>
              <a:ext uri="{FF2B5EF4-FFF2-40B4-BE49-F238E27FC236}">
                <a16:creationId xmlns:a16="http://schemas.microsoft.com/office/drawing/2014/main" id="{37493712-F4B1-4ED9-BF40-980AB53D1DE4}"/>
              </a:ext>
            </a:extLst>
          </p:cNvPr>
          <p:cNvCxnSpPr>
            <a:cxnSpLocks noChangeShapeType="1"/>
            <a:endCxn id="84998" idx="1"/>
          </p:cNvCxnSpPr>
          <p:nvPr/>
        </p:nvCxnSpPr>
        <p:spPr bwMode="auto">
          <a:xfrm rot="5400000">
            <a:off x="2811462" y="3038476"/>
            <a:ext cx="1116013" cy="68262"/>
          </a:xfrm>
          <a:prstGeom prst="bentConnector4">
            <a:avLst>
              <a:gd name="adj1" fmla="val -1000"/>
              <a:gd name="adj2" fmla="val 434884"/>
            </a:avLst>
          </a:prstGeom>
          <a:noFill/>
          <a:ln w="9525">
            <a:solidFill>
              <a:schemeClr val="accent2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11" name="Text Box 19">
            <a:extLst>
              <a:ext uri="{FF2B5EF4-FFF2-40B4-BE49-F238E27FC236}">
                <a16:creationId xmlns:a16="http://schemas.microsoft.com/office/drawing/2014/main" id="{8A3A7997-8E9B-4149-A7CA-70F9354F5CFA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2243931" y="2802732"/>
            <a:ext cx="10652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600" b="1">
                <a:solidFill>
                  <a:schemeClr val="accent2"/>
                </a:solidFill>
              </a:rPr>
              <a:t>Налоги</a:t>
            </a:r>
            <a:endParaRPr lang="ru-RU" altLang="ru-RU" sz="1600"/>
          </a:p>
        </p:txBody>
      </p:sp>
      <p:grpSp>
        <p:nvGrpSpPr>
          <p:cNvPr id="85014" name="Group 22">
            <a:extLst>
              <a:ext uri="{FF2B5EF4-FFF2-40B4-BE49-F238E27FC236}">
                <a16:creationId xmlns:a16="http://schemas.microsoft.com/office/drawing/2014/main" id="{FE706D91-716A-4157-B9AC-DE2363530F16}"/>
              </a:ext>
            </a:extLst>
          </p:cNvPr>
          <p:cNvGrpSpPr>
            <a:grpSpLocks/>
          </p:cNvGrpSpPr>
          <p:nvPr/>
        </p:nvGrpSpPr>
        <p:grpSpPr bwMode="auto">
          <a:xfrm>
            <a:off x="5568950" y="2608263"/>
            <a:ext cx="273050" cy="1049337"/>
            <a:chOff x="3480" y="1539"/>
            <a:chExt cx="216" cy="621"/>
          </a:xfrm>
        </p:grpSpPr>
        <p:cxnSp>
          <p:nvCxnSpPr>
            <p:cNvPr id="8218" name="AutoShape 23">
              <a:extLst>
                <a:ext uri="{FF2B5EF4-FFF2-40B4-BE49-F238E27FC236}">
                  <a16:creationId xmlns:a16="http://schemas.microsoft.com/office/drawing/2014/main" id="{84A3C8EB-1F65-4F4E-AE67-7438D9D6DDD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>
              <a:off x="3277" y="1742"/>
              <a:ext cx="621" cy="216"/>
            </a:xfrm>
            <a:prstGeom prst="bentConnector3">
              <a:avLst>
                <a:gd name="adj1" fmla="val 100963"/>
              </a:avLst>
            </a:prstGeom>
            <a:noFill/>
            <a:ln w="9525">
              <a:solidFill>
                <a:schemeClr val="accent2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19" name="Line 24">
              <a:extLst>
                <a:ext uri="{FF2B5EF4-FFF2-40B4-BE49-F238E27FC236}">
                  <a16:creationId xmlns:a16="http://schemas.microsoft.com/office/drawing/2014/main" id="{8B61F1B4-FD6A-4B8C-B870-3F3C1AECF9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160"/>
              <a:ext cx="144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85020" name="Text Box 28">
            <a:extLst>
              <a:ext uri="{FF2B5EF4-FFF2-40B4-BE49-F238E27FC236}">
                <a16:creationId xmlns:a16="http://schemas.microsoft.com/office/drawing/2014/main" id="{8CD2FF61-EB00-4339-B053-3FBDFBFEA77C}"/>
              </a:ext>
            </a:extLst>
          </p:cNvPr>
          <p:cNvSpPr txBox="1">
            <a:spLocks noChangeArrowheads="1"/>
          </p:cNvSpPr>
          <p:nvPr/>
        </p:nvSpPr>
        <p:spPr bwMode="auto">
          <a:xfrm rot="-5378330">
            <a:off x="4941888" y="2952750"/>
            <a:ext cx="2286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600" b="1">
                <a:solidFill>
                  <a:schemeClr val="accent2"/>
                </a:solidFill>
              </a:rPr>
              <a:t>Трансферты</a:t>
            </a:r>
            <a:endParaRPr lang="ru-RU" altLang="ru-RU" sz="1800">
              <a:solidFill>
                <a:schemeClr val="accent2"/>
              </a:solidFill>
            </a:endParaRPr>
          </a:p>
        </p:txBody>
      </p:sp>
      <p:cxnSp>
        <p:nvCxnSpPr>
          <p:cNvPr id="85023" name="AutoShape 31">
            <a:extLst>
              <a:ext uri="{FF2B5EF4-FFF2-40B4-BE49-F238E27FC236}">
                <a16:creationId xmlns:a16="http://schemas.microsoft.com/office/drawing/2014/main" id="{51C9DCF8-A635-42ED-8C7D-143BD887DA52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H="1" flipV="1">
            <a:off x="2509837" y="3595688"/>
            <a:ext cx="2703513" cy="1588"/>
          </a:xfrm>
          <a:prstGeom prst="bentConnector5">
            <a:avLst>
              <a:gd name="adj1" fmla="val -8454"/>
              <a:gd name="adj2" fmla="val -128300005"/>
              <a:gd name="adj3" fmla="val 108454"/>
            </a:avLst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24" name="Text Box 32">
            <a:extLst>
              <a:ext uri="{FF2B5EF4-FFF2-40B4-BE49-F238E27FC236}">
                <a16:creationId xmlns:a16="http://schemas.microsoft.com/office/drawing/2014/main" id="{31FC657E-AA3D-4D92-85E8-8D619A8ECE99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346075" y="3590925"/>
            <a:ext cx="2366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800" b="1"/>
              <a:t>Плата  за ресурсы</a:t>
            </a:r>
            <a:endParaRPr lang="ru-RU" altLang="ru-RU" sz="1800"/>
          </a:p>
        </p:txBody>
      </p:sp>
      <p:cxnSp>
        <p:nvCxnSpPr>
          <p:cNvPr id="85028" name="AutoShape 36">
            <a:extLst>
              <a:ext uri="{FF2B5EF4-FFF2-40B4-BE49-F238E27FC236}">
                <a16:creationId xmlns:a16="http://schemas.microsoft.com/office/drawing/2014/main" id="{C439EDEB-1904-4A71-AC5B-AF0F4A182B26}"/>
              </a:ext>
            </a:extLst>
          </p:cNvPr>
          <p:cNvCxnSpPr>
            <a:cxnSpLocks noChangeShapeType="1"/>
          </p:cNvCxnSpPr>
          <p:nvPr/>
        </p:nvCxnSpPr>
        <p:spPr bwMode="auto">
          <a:xfrm rot="5400000" flipV="1">
            <a:off x="3346450" y="3595688"/>
            <a:ext cx="2703513" cy="1587"/>
          </a:xfrm>
          <a:prstGeom prst="bentConnector5">
            <a:avLst>
              <a:gd name="adj1" fmla="val -8454"/>
              <a:gd name="adj2" fmla="val 155399995"/>
              <a:gd name="adj3" fmla="val 109042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5030" name="Text Box 38">
            <a:extLst>
              <a:ext uri="{FF2B5EF4-FFF2-40B4-BE49-F238E27FC236}">
                <a16:creationId xmlns:a16="http://schemas.microsoft.com/office/drawing/2014/main" id="{F5C9121F-0537-4709-A793-CFA8F172DA2D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5909469" y="3358357"/>
            <a:ext cx="2971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1800" b="1"/>
              <a:t>Экономические ресурсы</a:t>
            </a:r>
          </a:p>
        </p:txBody>
      </p:sp>
      <p:sp>
        <p:nvSpPr>
          <p:cNvPr id="85033" name="Text Box 41">
            <a:extLst>
              <a:ext uri="{FF2B5EF4-FFF2-40B4-BE49-F238E27FC236}">
                <a16:creationId xmlns:a16="http://schemas.microsoft.com/office/drawing/2014/main" id="{21C301A7-5E68-479F-A709-E54FC3CE8D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00"/>
            <a:ext cx="8458200" cy="701675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ru-RU" altLang="ru-RU" sz="2000"/>
              <a:t>Трансфертные платежи это пособия, пенсии, стипендии, субсидии и т.д., предоставляемые государством домашним хозяйствам.</a:t>
            </a:r>
            <a:endParaRPr lang="ru-RU" altLang="ru-RU"/>
          </a:p>
        </p:txBody>
      </p:sp>
      <p:sp>
        <p:nvSpPr>
          <p:cNvPr id="85034" name="Text Box 42">
            <a:extLst>
              <a:ext uri="{FF2B5EF4-FFF2-40B4-BE49-F238E27FC236}">
                <a16:creationId xmlns:a16="http://schemas.microsoft.com/office/drawing/2014/main" id="{82AEF1CE-BFFB-48DF-81E7-6BEE1412B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4038600"/>
            <a:ext cx="1676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800" b="1">
                <a:solidFill>
                  <a:srgbClr val="FF3300"/>
                </a:solidFill>
              </a:rPr>
              <a:t>Госзакупки</a:t>
            </a:r>
            <a:endParaRPr lang="ru-RU" altLang="ru-RU" sz="2000" b="1">
              <a:solidFill>
                <a:srgbClr val="FF3300"/>
              </a:solidFill>
            </a:endParaRPr>
          </a:p>
        </p:txBody>
      </p:sp>
      <p:sp>
        <p:nvSpPr>
          <p:cNvPr id="85035" name="Text Box 43">
            <a:extLst>
              <a:ext uri="{FF2B5EF4-FFF2-40B4-BE49-F238E27FC236}">
                <a16:creationId xmlns:a16="http://schemas.microsoft.com/office/drawing/2014/main" id="{243C08A9-802F-40AD-95ED-2FF17A4E5D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638800"/>
            <a:ext cx="7772400" cy="915988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1800"/>
              <a:t>Госзакупки – государственные закупки товаров и услуг (</a:t>
            </a:r>
            <a:r>
              <a:rPr lang="en-US" altLang="ru-RU" sz="1800"/>
              <a:t>G)</a:t>
            </a:r>
            <a:r>
              <a:rPr lang="ru-RU" altLang="ru-RU" sz="1800"/>
              <a:t>, осуществление которых связано с необходимостью содержания государственного сектора экономики и обеспечения производства общественных товаров и услуг.</a:t>
            </a:r>
            <a:r>
              <a:rPr lang="ru-RU" altLang="ru-RU"/>
              <a:t> </a:t>
            </a:r>
            <a:endParaRPr lang="ru-RU" altLang="ru-RU" sz="1800"/>
          </a:p>
        </p:txBody>
      </p:sp>
      <p:sp>
        <p:nvSpPr>
          <p:cNvPr id="85036" name="Text Box 44">
            <a:extLst>
              <a:ext uri="{FF2B5EF4-FFF2-40B4-BE49-F238E27FC236}">
                <a16:creationId xmlns:a16="http://schemas.microsoft.com/office/drawing/2014/main" id="{5C4DD1CF-BA99-4088-99AF-49061E8586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638800"/>
            <a:ext cx="8001000" cy="1082675"/>
          </a:xfrm>
          <a:prstGeom prst="rect">
            <a:avLst/>
          </a:prstGeom>
          <a:solidFill>
            <a:srgbClr val="FBFDE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ru-RU" altLang="ru-RU" sz="1800"/>
              <a:t>В трехсекторной модели экономики справедливы все выводы, сделанные для двухмерной модели, однако суммарные расходы домашних хозяйств состоят теперь из трех компонентов: </a:t>
            </a:r>
            <a:r>
              <a:rPr lang="en-US" altLang="ru-RU" sz="1800" b="1"/>
              <a:t>C</a:t>
            </a:r>
            <a:r>
              <a:rPr lang="ru-RU" altLang="ru-RU" sz="1800"/>
              <a:t> (потребительские расходы), </a:t>
            </a:r>
            <a:r>
              <a:rPr lang="en-US" altLang="ru-RU" sz="1800" b="1"/>
              <a:t>I</a:t>
            </a:r>
            <a:r>
              <a:rPr lang="ru-RU" altLang="ru-RU" sz="1800"/>
              <a:t> (инвестиции) и </a:t>
            </a:r>
            <a:r>
              <a:rPr lang="en-US" altLang="ru-RU" sz="1800" b="1"/>
              <a:t>G</a:t>
            </a:r>
            <a:r>
              <a:rPr lang="en-US" altLang="ru-RU" sz="1800"/>
              <a:t> (</a:t>
            </a:r>
            <a:r>
              <a:rPr lang="ru-RU" altLang="ru-RU" sz="1800"/>
              <a:t>государственные закупки товаров и услуг</a:t>
            </a:r>
            <a:r>
              <a:rPr lang="en-US" altLang="ru-RU" sz="1800"/>
              <a:t>)</a:t>
            </a:r>
            <a:r>
              <a:rPr lang="ru-RU" altLang="ru-RU" sz="1800"/>
              <a:t>.</a:t>
            </a:r>
            <a:endParaRPr lang="ru-RU" altLang="ru-RU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85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5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4" dur="500"/>
                                        <p:tgtEl>
                                          <p:spTgt spid="85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5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3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7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4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85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850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5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3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5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85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850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5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85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nimBg="1" autoUpdateAnimBg="0"/>
      <p:bldP spid="84995" grpId="0" animBg="1" autoUpdateAnimBg="0"/>
      <p:bldP spid="84997" grpId="0" animBg="1" autoUpdateAnimBg="0"/>
      <p:bldP spid="84998" grpId="0" animBg="1" autoUpdateAnimBg="0"/>
      <p:bldP spid="84999" grpId="0" animBg="1" autoUpdateAnimBg="0"/>
      <p:bldP spid="85001" grpId="0" autoUpdateAnimBg="0"/>
      <p:bldP spid="85007" grpId="0" autoUpdateAnimBg="0"/>
      <p:bldP spid="85011" grpId="0" autoUpdateAnimBg="0"/>
      <p:bldP spid="85020" grpId="0" autoUpdateAnimBg="0"/>
      <p:bldP spid="85024" grpId="0" autoUpdateAnimBg="0"/>
      <p:bldP spid="85030" grpId="0" autoUpdateAnimBg="0"/>
      <p:bldP spid="85033" grpId="0" animBg="1" autoUpdateAnimBg="0"/>
      <p:bldP spid="85034" grpId="0" autoUpdateAnimBg="0"/>
      <p:bldP spid="85035" grpId="0" animBg="1" autoUpdateAnimBg="0"/>
      <p:bldP spid="8503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062A4FC8-D5E1-4C80-BC50-6E981DBC99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ru-RU" altLang="ru-RU"/>
              <a:t>ВВП и ВНП</a:t>
            </a:r>
          </a:p>
        </p:txBody>
      </p:sp>
      <p:sp>
        <p:nvSpPr>
          <p:cNvPr id="15363" name="Text Box 3">
            <a:extLst>
              <a:ext uri="{FF2B5EF4-FFF2-40B4-BE49-F238E27FC236}">
                <a16:creationId xmlns:a16="http://schemas.microsoft.com/office/drawing/2014/main" id="{481453F5-3472-4DF5-801A-CB464089F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41413"/>
            <a:ext cx="79248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ru-RU" altLang="ru-RU" sz="2000" b="1">
                <a:solidFill>
                  <a:schemeClr val="accent2"/>
                </a:solidFill>
              </a:rPr>
              <a:t>	ВВП (валовой внутренний продукт) - стоимость (или сумма рыночных цен) всех конечных товаров и услуг, произведенных на территории страны за год.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4EFC2C5F-516F-4F29-B1C4-C7DFD4A9BE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19600"/>
            <a:ext cx="8001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7310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67310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67310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67310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673100"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6731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6731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6731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673100" eaLnBrk="0" fontAlgn="base" hangingPunct="0">
              <a:spcBef>
                <a:spcPct val="0"/>
              </a:spcBef>
              <a:spcAft>
                <a:spcPct val="0"/>
              </a:spcAft>
              <a:tabLst>
                <a:tab pos="571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</a:pPr>
            <a:r>
              <a:rPr lang="ru-RU" altLang="ru-RU" sz="2000" b="1">
                <a:solidFill>
                  <a:srgbClr val="FF3300"/>
                </a:solidFill>
              </a:rPr>
              <a:t>	ВНП (валовой национальный продукт) - стоимость (или сумма рыночных цен) всех конечных товаров и услуг, произведенных с использованием национальных ресурсов за год.</a:t>
            </a:r>
            <a:endParaRPr lang="ru-RU" altLang="ru-RU" sz="2000"/>
          </a:p>
        </p:txBody>
      </p:sp>
      <p:sp>
        <p:nvSpPr>
          <p:cNvPr id="10245" name="Text Box 9">
            <a:extLst>
              <a:ext uri="{FF2B5EF4-FFF2-40B4-BE49-F238E27FC236}">
                <a16:creationId xmlns:a16="http://schemas.microsoft.com/office/drawing/2014/main" id="{BFD9BAF2-A0EA-4F2B-A7CF-5C48E2AF2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94325"/>
            <a:ext cx="7772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482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2000"/>
              <a:t>В настоящее время в большинстве стран, в том числе и в России, в качестве основного показателя конечной продукции используют показатель ВВП.</a:t>
            </a:r>
            <a:endParaRPr lang="ru-RU" altLang="ru-RU"/>
          </a:p>
        </p:txBody>
      </p:sp>
      <p:sp>
        <p:nvSpPr>
          <p:cNvPr id="10246" name="Text Box 10">
            <a:extLst>
              <a:ext uri="{FF2B5EF4-FFF2-40B4-BE49-F238E27FC236}">
                <a16:creationId xmlns:a16="http://schemas.microsoft.com/office/drawing/2014/main" id="{A0F4BB34-4979-4D03-BB1F-65311CE76C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209800"/>
            <a:ext cx="7848600" cy="207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571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571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2000"/>
              <a:t>	Под </a:t>
            </a:r>
            <a:r>
              <a:rPr lang="ru-RU" altLang="ru-RU" sz="2000" b="1"/>
              <a:t>конечными товарами</a:t>
            </a:r>
            <a:r>
              <a:rPr lang="ru-RU" altLang="ru-RU" sz="2000"/>
              <a:t> и услугами понимаются те товары и услуги, которые направляются на потребление, а не на дальнейшую переработку.</a:t>
            </a:r>
          </a:p>
          <a:p>
            <a:pPr algn="just">
              <a:spcBef>
                <a:spcPct val="50000"/>
              </a:spcBef>
            </a:pPr>
            <a:r>
              <a:rPr lang="ru-RU" altLang="ru-RU" sz="2000"/>
              <a:t>	В ВВП не включаются: труд на себя, труд на безвозмездной основе, стоимость товаров и услуг, произведенных теневой экономикой.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autoUpdateAnimBg="0"/>
      <p:bldP spid="1536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A913539B-B812-4A29-B70A-0FF329EC1E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r>
              <a:rPr lang="ru-RU" altLang="ru-RU" sz="2400"/>
              <a:t>Метод измерения ВВП по потоку расходов (затрат)</a:t>
            </a:r>
          </a:p>
        </p:txBody>
      </p:sp>
      <p:sp>
        <p:nvSpPr>
          <p:cNvPr id="88071" name="Text Box 7">
            <a:extLst>
              <a:ext uri="{FF2B5EF4-FFF2-40B4-BE49-F238E27FC236}">
                <a16:creationId xmlns:a16="http://schemas.microsoft.com/office/drawing/2014/main" id="{90CC4869-B654-4924-B6C5-0DF0AF5AC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371600"/>
            <a:ext cx="7848600" cy="10826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ru-RU" altLang="ru-RU" sz="1800"/>
              <a:t>	Использование модели экономического кругооборота позволяет рассчитать ВВП, учитывая не выпуски товаров и услуг (в этом случае очень сложно определить, какие из товаров надо отнести к  конечному, а какие к промежуточному продукту), а затраты на приобретение этой продукции.</a:t>
            </a:r>
          </a:p>
        </p:txBody>
      </p:sp>
      <p:sp>
        <p:nvSpPr>
          <p:cNvPr id="88072" name="Text Box 8">
            <a:extLst>
              <a:ext uri="{FF2B5EF4-FFF2-40B4-BE49-F238E27FC236}">
                <a16:creationId xmlns:a16="http://schemas.microsoft.com/office/drawing/2014/main" id="{B0250D67-D573-44E6-896B-B0F45709D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191000"/>
            <a:ext cx="76962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873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Char char="•"/>
            </a:pPr>
            <a:r>
              <a:rPr lang="ru-RU" altLang="ru-RU" sz="1800"/>
              <a:t>В трехсекторной модели экономики суммарные расходы домашних хозяйств состоят из трех компонентов: </a:t>
            </a:r>
            <a:r>
              <a:rPr lang="en-US" altLang="ru-RU" sz="1800" b="1"/>
              <a:t>C</a:t>
            </a:r>
            <a:r>
              <a:rPr lang="ru-RU" altLang="ru-RU" sz="1800"/>
              <a:t> (потребительские расходы), </a:t>
            </a:r>
            <a:r>
              <a:rPr lang="en-US" altLang="ru-RU" sz="1800" b="1"/>
              <a:t>I</a:t>
            </a:r>
            <a:r>
              <a:rPr lang="ru-RU" altLang="ru-RU" sz="1800"/>
              <a:t> (инвестиции) и </a:t>
            </a:r>
            <a:r>
              <a:rPr lang="en-US" altLang="ru-RU" sz="1800" b="1"/>
              <a:t>G</a:t>
            </a:r>
            <a:r>
              <a:rPr lang="en-US" altLang="ru-RU" sz="1800"/>
              <a:t> (</a:t>
            </a:r>
            <a:r>
              <a:rPr lang="ru-RU" altLang="ru-RU" sz="1800"/>
              <a:t>государственные закупки товаров и услуг</a:t>
            </a:r>
            <a:r>
              <a:rPr lang="en-US" altLang="ru-RU" sz="1800"/>
              <a:t>)</a:t>
            </a:r>
            <a:r>
              <a:rPr lang="ru-RU" altLang="ru-RU" sz="1800"/>
              <a:t>.</a:t>
            </a:r>
            <a:endParaRPr lang="ru-RU" altLang="ru-RU" sz="1800" i="1" u="sng"/>
          </a:p>
        </p:txBody>
      </p:sp>
      <p:sp>
        <p:nvSpPr>
          <p:cNvPr id="88073" name="Text Box 9">
            <a:extLst>
              <a:ext uri="{FF2B5EF4-FFF2-40B4-BE49-F238E27FC236}">
                <a16:creationId xmlns:a16="http://schemas.microsoft.com/office/drawing/2014/main" id="{E89356EE-F4BC-49DE-A639-D19829D99D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124200"/>
            <a:ext cx="78486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indent="1873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buFontTx/>
              <a:buChar char="•"/>
            </a:pPr>
            <a:r>
              <a:rPr lang="ru-RU" altLang="ru-RU" sz="1800"/>
              <a:t>В экономике величина общего объема производства в денежном выражении (а это как следует из определения и есть показатель ВВП) равна суммарной величине расходов домашних хозяйств.</a:t>
            </a:r>
          </a:p>
        </p:txBody>
      </p:sp>
      <p:sp>
        <p:nvSpPr>
          <p:cNvPr id="88074" name="Text Box 10">
            <a:extLst>
              <a:ext uri="{FF2B5EF4-FFF2-40B4-BE49-F238E27FC236}">
                <a16:creationId xmlns:a16="http://schemas.microsoft.com/office/drawing/2014/main" id="{8B6E57C5-FBAA-4122-9E3D-F9B29AEF8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2590800"/>
            <a:ext cx="2438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ru-RU" altLang="ru-RU" sz="2000" b="1"/>
              <a:t>Вспомните: </a:t>
            </a:r>
          </a:p>
        </p:txBody>
      </p:sp>
      <p:sp>
        <p:nvSpPr>
          <p:cNvPr id="88075" name="Text Box 11">
            <a:extLst>
              <a:ext uri="{FF2B5EF4-FFF2-40B4-BE49-F238E27FC236}">
                <a16:creationId xmlns:a16="http://schemas.microsoft.com/office/drawing/2014/main" id="{6D8178A0-967E-45D3-8C43-2B9670BA02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410200"/>
            <a:ext cx="8077200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4762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762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ru-RU" altLang="ru-RU" sz="1600"/>
              <a:t>	Но, домашние хозяйства покупают не только отечественные товары и услуги, но и продукцию иностранных фирм (импорт). В свою очередь, часть произведенной продукции продается за пределами страны (экспорт).</a:t>
            </a: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88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88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0" dur="500"/>
                                        <p:tgtEl>
                                          <p:spTgt spid="88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88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1" grpId="0" animBg="1" autoUpdateAnimBg="0"/>
      <p:bldP spid="88072" grpId="0" autoUpdateAnimBg="0"/>
      <p:bldP spid="88073" grpId="0" autoUpdateAnimBg="0"/>
      <p:bldP spid="88074" grpId="0" autoUpdateAnimBg="0"/>
      <p:bldP spid="88075" grpId="0" autoUpdateAnimBg="0"/>
    </p:bldLst>
  </p:timing>
</p:sld>
</file>

<file path=ppt/theme/theme1.xml><?xml version="1.0" encoding="utf-8"?>
<a:theme xmlns:a="http://schemas.openxmlformats.org/drawingml/2006/main" name="Новая презентация">
  <a:themeElements>
    <a:clrScheme name="Новая презентация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Новая презентация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Новая презентация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Новая презентация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Новая презентация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Новая презентация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C:\Microsoft Office\Шаблоны\Новая презентация.pot</Template>
  <TotalTime>1347</TotalTime>
  <Words>2173</Words>
  <Application>Microsoft Office PowerPoint</Application>
  <PresentationFormat>Экран (4:3)</PresentationFormat>
  <Paragraphs>252</Paragraphs>
  <Slides>31</Slides>
  <Notes>11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8" baseType="lpstr">
      <vt:lpstr>Times New Roman</vt:lpstr>
      <vt:lpstr>Arial</vt:lpstr>
      <vt:lpstr>Park Avenue</vt:lpstr>
      <vt:lpstr>Courier New</vt:lpstr>
      <vt:lpstr>Новая презентация</vt:lpstr>
      <vt:lpstr>Microsoft Clip Gallery</vt:lpstr>
      <vt:lpstr>Документ Microsoft Word</vt:lpstr>
      <vt:lpstr>Тема: экономический кругооборот (циклические потоки в экономике)</vt:lpstr>
      <vt:lpstr>Презентация PowerPoint</vt:lpstr>
      <vt:lpstr>Субъекты рыночной экономики</vt:lpstr>
      <vt:lpstr>Экономический кругооборот (рыночная экономика: двухсекторная модель)</vt:lpstr>
      <vt:lpstr>Экономический кругооборот (рыночная экономика)</vt:lpstr>
      <vt:lpstr>Экономический кругооборот (рыночная экономика)</vt:lpstr>
      <vt:lpstr>Экономический кругооборот (смешанная экономика: трехсекторная модель)</vt:lpstr>
      <vt:lpstr>ВВП и ВНП</vt:lpstr>
      <vt:lpstr>Метод измерения ВВП по потоку расходов (затрат)</vt:lpstr>
      <vt:lpstr>Расчет ВВП по потоку расходов: открытая экономика (четырехсекторная модель) </vt:lpstr>
      <vt:lpstr>Потребительские расходы</vt:lpstr>
      <vt:lpstr>Инвестиционные расходы фирм</vt:lpstr>
      <vt:lpstr>Государственные закупки</vt:lpstr>
      <vt:lpstr>Чистый экспорт</vt:lpstr>
      <vt:lpstr>Упражнение 1</vt:lpstr>
      <vt:lpstr>Упражнение 2</vt:lpstr>
      <vt:lpstr>Мировые показатели</vt:lpstr>
      <vt:lpstr>Душевой доход или ВВП на душу населения (по ППС валют) в 1995 г. (в $ США)</vt:lpstr>
      <vt:lpstr>Некоторые показатели</vt:lpstr>
      <vt:lpstr>ВВП на душу населения  (в ценах по ППС валют 1993 г.), в тыс. $ США </vt:lpstr>
      <vt:lpstr>Упражнение 1. Ответы.</vt:lpstr>
      <vt:lpstr>Упражнение 1. Ответы.</vt:lpstr>
      <vt:lpstr>Упражнение 1. Ответы.</vt:lpstr>
      <vt:lpstr>Упражнение 1. Ответы.</vt:lpstr>
      <vt:lpstr>Упражнение 1. Ответы.</vt:lpstr>
      <vt:lpstr>Упражнение 1. Ответы.</vt:lpstr>
      <vt:lpstr>Упражнение 1. Ответы.</vt:lpstr>
      <vt:lpstr>Упражнение 1. Ответы.</vt:lpstr>
      <vt:lpstr>Упражнение 1. Ответы.</vt:lpstr>
      <vt:lpstr>Упражнение 1. Ответы.</vt:lpstr>
      <vt:lpstr>Упражнение 2. Ответ.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Экономический кругооборот</dc:title>
  <dc:creator>ШУБЕНКОВА</dc:creator>
  <cp:lastModifiedBy>Lenovo</cp:lastModifiedBy>
  <cp:revision>87</cp:revision>
  <dcterms:created xsi:type="dcterms:W3CDTF">1999-06-04T21:16:05Z</dcterms:created>
  <dcterms:modified xsi:type="dcterms:W3CDTF">2020-04-13T12:39:36Z</dcterms:modified>
</cp:coreProperties>
</file>