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92" r:id="rId3"/>
    <p:sldId id="258" r:id="rId4"/>
    <p:sldId id="259" r:id="rId5"/>
    <p:sldId id="288" r:id="rId6"/>
    <p:sldId id="260" r:id="rId7"/>
    <p:sldId id="261" r:id="rId8"/>
    <p:sldId id="262" r:id="rId9"/>
    <p:sldId id="263" r:id="rId10"/>
    <p:sldId id="271" r:id="rId11"/>
    <p:sldId id="272" r:id="rId12"/>
    <p:sldId id="281" r:id="rId13"/>
    <p:sldId id="282" r:id="rId14"/>
    <p:sldId id="283" r:id="rId15"/>
    <p:sldId id="284" r:id="rId16"/>
    <p:sldId id="285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8" autoAdjust="0"/>
    <p:restoredTop sz="94681" autoAdjust="0"/>
  </p:normalViewPr>
  <p:slideViewPr>
    <p:cSldViewPr>
      <p:cViewPr varScale="1">
        <p:scale>
          <a:sx n="81" d="100"/>
          <a:sy n="81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D4F73-2C53-476B-9523-DA090A12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6545D-CED8-4AF5-9287-A2C8EFED8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FA5B4-57BF-4C5D-9E08-F2EE06E8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1CDAD-38BC-4DCF-98D1-28BFBF78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8A47BA-1CD3-4E97-B11A-BCE29854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4B6B6-3620-472B-843D-9727A1C66C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870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58DD3-FCAA-47A6-BDE7-5EEA8F55E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76078-3DB8-4F8D-8964-05890778C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A3FC2-F7B4-4A93-A134-CA068A07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50D62-F866-46D1-A251-F8C6FFD0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0C47B-5A51-442F-9E85-154ACFB7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FE537-A8F3-47EE-A7DC-6EB4CDF72B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34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936B1-7469-40D6-BAA7-AD2F77B2B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413BCF-C522-4809-83AC-65BA7E558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38C07B-06FB-4CCF-A910-BD481548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5BF8CB-DD2B-40E5-829F-699D47FCF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A3A17-901F-437B-903D-CC47F464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6A67D-5E6A-487D-92E8-EF8BCD02CA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93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0C32B-67A3-414F-BD7E-AEE2D59A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2B771-92B1-4F47-B8F7-37E7168DD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36B76-EC80-4D94-A0C6-B38FA9A7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8DC2AC-77D4-413C-A0CF-6413D500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4DDEA1-3FDA-4928-8055-35A276DB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9482-DFD9-4D71-945C-4C13E4AE17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71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40A3D-3410-4CFE-B4F2-74E55E04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A7BAC3-E18E-4CDA-AAE6-EEBB824D7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A576E5-8094-4E92-A4E3-1979AAA8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BFE09-BBB7-459E-BFA5-A1CDFDA8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958940-F98F-4ADF-AB2E-E1720796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77D5-8A07-4DE3-91DE-25DAFACAED8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29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37E29-9277-433A-8F54-A938D995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EFBB1-3977-46E6-9D0B-21F17BAE8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1D8A45-5CF0-48E0-A9F0-A797ACCFD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56D792-1CC0-47D6-840F-4FD4C8ED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64452-F1CB-4A38-89E8-026C7675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014ACF-9EE3-4CA9-8D22-E940B72B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FF58C-2D94-43DF-A484-EBED1F160C6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72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1E625-7C49-4D3F-8B6F-C8F4DE1F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3FE95A-4930-442D-86EC-3F088F28E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B3C0EB-BA9E-4C7E-B18B-4F40A8951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25D888-8003-48A4-9773-7704B7184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81ED25-DC61-466E-A7E8-8EB2002FF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2BA218-BB37-498A-8AD0-A061AE5D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8410D2-33D7-4518-9AA7-33FAC508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391374-0249-4190-85E7-2B19718E3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EAF16-EB4D-4CCD-82F5-AC6875B300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03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7EEAC-70FE-43F8-9F92-1D084A4C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497B0E-7FD9-44AF-B54A-E7951337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2BCF71-F0BB-4241-879B-983AB2D5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F5E3DD-A238-4BF9-958C-263ABFF3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0A6CA-2E63-4813-BE1F-20B19D19C6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8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352F9E-2BF1-4467-B568-4D6520A0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3A3272-163F-46DC-834A-A5A7F7389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976B05-5E11-4CB4-B398-AC537E63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6CC2-950F-4CF5-8242-2694278155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360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998A4-C528-4D31-9CE6-C76EECC90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7C736-D1EB-47AF-808D-2C24A306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4AAE3-9544-4ACA-91F6-4CA0DE88F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3F231-B694-430C-B820-7BC7261F0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8D86D-0750-4D43-B9FF-F56499B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15F7BE-A419-4AF2-AD7D-C653CFEC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638C-915E-4507-8219-22BE040F67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3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6042A-36D0-4CDD-8ADE-332EB696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23A512-A477-4A4C-881D-91D60DA7D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F0BB2-2627-460D-8910-E28A71694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705FD1-1C28-4F25-9AE1-4B0144CC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03B454-CFD8-41D2-903A-EA61568D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D0EC9A-50B6-41FD-AEE0-7FA8B0E4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E32CB-4D37-4BCC-90C5-47B9331E2C3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36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CADC-E447-4765-B32A-A9141F31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C0D385-2B0F-468B-9FB2-62FC2794C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D35650-2825-4321-9B4A-9742A4DAF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0CB67-5277-4B01-8731-D0FA1FC41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D0108-7FC6-4590-9ED3-A5ACA6A34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1447-6791-4C0F-9EB3-21AAF73409D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8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82C189D-35AD-4F84-81DF-2A317812EF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59632" y="2420888"/>
            <a:ext cx="6624736" cy="2592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/>
              <a:t>Государственный бюджет. Бюджетный дефицит и государственный долг.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5BABC03-B9FD-4B18-A125-595E379E94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Циклический дефицит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4B11481-3F04-4D54-853A-249316ABEA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циклический дефицит – это разница между фактическим и структурным дефицитом</a:t>
            </a:r>
          </a:p>
        </p:txBody>
      </p:sp>
      <p:pic>
        <p:nvPicPr>
          <p:cNvPr id="12292" name="Picture 4" descr="2013_11_28_06">
            <a:extLst>
              <a:ext uri="{FF2B5EF4-FFF2-40B4-BE49-F238E27FC236}">
                <a16:creationId xmlns:a16="http://schemas.microsoft.com/office/drawing/2014/main" id="{4051A886-7B09-48B7-A65A-EBE2E2A5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13100"/>
            <a:ext cx="55435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ADC37934-FBB4-474C-966F-43A44FD3E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1D27BE6-DD67-4718-BC3E-E1609D71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5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2BD6088B-B293-4413-AEFA-56E93AB1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7B74512-E3A6-4DC4-A1FD-81133280C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Первичный дефицит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1169E4E-7D02-4308-883A-EF9D60C5C0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3228975" cy="4710112"/>
          </a:xfrm>
        </p:spPr>
        <p:txBody>
          <a:bodyPr/>
          <a:lstStyle/>
          <a:p>
            <a:pPr eaLnBrk="1" hangingPunct="1"/>
            <a:r>
              <a:rPr lang="ru-RU" altLang="ru-RU" sz="2800"/>
              <a:t>первичный дефицит – это общий дефицит государственного бюджета, уменьшенный на сумму выплат по государственному долгу.</a:t>
            </a:r>
          </a:p>
        </p:txBody>
      </p:sp>
      <p:pic>
        <p:nvPicPr>
          <p:cNvPr id="13316" name="Picture 4" descr="_big_0431994001325679092">
            <a:extLst>
              <a:ext uri="{FF2B5EF4-FFF2-40B4-BE49-F238E27FC236}">
                <a16:creationId xmlns:a16="http://schemas.microsoft.com/office/drawing/2014/main" id="{D911A8A9-461E-4C6A-9685-5A34F64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37115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F4754024-6DE9-482C-8415-03BC3BCB5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8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7DE693-9011-483E-B267-7BF5649A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19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E3760B59-77FD-45F5-9F3D-DEBB1B063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2F3863B-C0EB-491A-9AFA-F71F6E8A5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/>
              <a:t>Причины образования бюджетного дефицита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1F925AD-04D0-4EC8-94B3-04635775E0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346" y="1916832"/>
            <a:ext cx="7045325" cy="4135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cs typeface="Arial" panose="020B0604020202020204" pitchFamily="34" charset="0"/>
              </a:rPr>
              <a:t>Рост государственных расходов в связи со структурной перестройкой экономики и необходимостью развития промышленности.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cs typeface="Arial" panose="020B0604020202020204" pitchFamily="34" charset="0"/>
              </a:rPr>
              <a:t>Сокращение доходов государственного бюджета в период экономического кризиса.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>
                <a:cs typeface="Arial" panose="020B0604020202020204" pitchFamily="34" charset="0"/>
              </a:rPr>
              <a:t>Чрезвычайные обстоятельства (войны, массовые беспорядки, крупные катастрофы, стихийные бедствия)</a:t>
            </a:r>
          </a:p>
        </p:txBody>
      </p:sp>
      <p:sp>
        <p:nvSpPr>
          <p:cNvPr id="14340" name="AutoShape 4">
            <a:hlinkClick r:id="rId2" action="ppaction://hlinksldjump"/>
            <a:extLst>
              <a:ext uri="{FF2B5EF4-FFF2-40B4-BE49-F238E27FC236}">
                <a16:creationId xmlns:a16="http://schemas.microsoft.com/office/drawing/2014/main" id="{CE2A48E9-5AFD-4F91-BEFF-BD6E14BB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AutoShap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4802A50-F9F4-424F-A05B-F6FD5A80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23E0C6E6-E9CB-464E-B0EA-0FBD3B88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DD263F8-25D0-453D-B521-7E84500304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7188200" cy="6191250"/>
          </a:xfrm>
        </p:spPr>
        <p:txBody>
          <a:bodyPr/>
          <a:lstStyle/>
          <a:p>
            <a:pPr eaLnBrk="1" hangingPunct="1"/>
            <a:r>
              <a:rPr lang="ru-RU" altLang="ru-RU" sz="2800"/>
              <a:t>Неэффективность финансовой системы государства.</a:t>
            </a:r>
          </a:p>
          <a:p>
            <a:pPr eaLnBrk="1" hangingPunct="1"/>
            <a:r>
              <a:rPr lang="ru-RU" altLang="ru-RU" sz="2800"/>
              <a:t>Политический популизм, выражающийся в росте социальных программ, не обеспеченных финансовыми ресурсами.</a:t>
            </a:r>
          </a:p>
          <a:p>
            <a:pPr eaLnBrk="1" hangingPunct="1"/>
            <a:r>
              <a:rPr lang="ru-RU" altLang="ru-RU" sz="2800"/>
              <a:t>Коррупция в государственном секторе.</a:t>
            </a:r>
          </a:p>
          <a:p>
            <a:pPr eaLnBrk="1" hangingPunct="1"/>
            <a:r>
              <a:rPr lang="ru-RU" altLang="ru-RU" sz="2800"/>
              <a:t>Неэффективность налоговой политики, вызывающая увеличение теневого сектора экономики.</a:t>
            </a:r>
          </a:p>
        </p:txBody>
      </p:sp>
      <p:pic>
        <p:nvPicPr>
          <p:cNvPr id="15363" name="Picture 5" descr="State-Budget-Sweden-1024x682">
            <a:extLst>
              <a:ext uri="{FF2B5EF4-FFF2-40B4-BE49-F238E27FC236}">
                <a16:creationId xmlns:a16="http://schemas.microsoft.com/office/drawing/2014/main" id="{5DAFBFB7-2422-46F8-B595-4635E83E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508500"/>
            <a:ext cx="30956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E06CDE5D-1BEE-4316-86DF-64CDD759D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5" name="AutoShap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6B970E-5069-4A1B-8C36-7F4DC0F05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AutoShape 8">
            <a:hlinkClick r:id="rId4" action="ppaction://hlinksldjump"/>
            <a:extLst>
              <a:ext uri="{FF2B5EF4-FFF2-40B4-BE49-F238E27FC236}">
                <a16:creationId xmlns:a16="http://schemas.microsoft.com/office/drawing/2014/main" id="{45363D44-FC6A-41C1-BF2B-AFC461455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7A5B0EE-DD97-4685-AE87-B1EF8A5AF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3811" y="260593"/>
            <a:ext cx="7765322" cy="9704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dirty="0"/>
              <a:t>Классификация бюджетного дефицита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5DF6F0F-F4F6-4954-9011-2DDD1164F1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6108700" cy="496728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/>
              <a:t> </a:t>
            </a:r>
            <a:r>
              <a:rPr lang="ru-RU" altLang="ru-RU" sz="2800" b="1" dirty="0"/>
              <a:t>По характеру возникновения, бюджетный дефицит может быть случайным либо действительным.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Случайный бюджетный дефицит обусловлен временными разрывами в поступлении и расходовании средств.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Действительный дефицит объясняется </a:t>
            </a:r>
            <a:r>
              <a:rPr lang="ru-RU" altLang="ru-RU" sz="2800" dirty="0" err="1"/>
              <a:t>невосполняемым</a:t>
            </a:r>
            <a:r>
              <a:rPr lang="ru-RU" altLang="ru-RU" sz="2800" dirty="0"/>
              <a:t> отставанием роста доходов бюджета от роста расходов. </a:t>
            </a:r>
          </a:p>
        </p:txBody>
      </p:sp>
      <p:pic>
        <p:nvPicPr>
          <p:cNvPr id="16388" name="Picture 4" descr="1423484252_0014-014-gosudarstvennyj-i-semejnyj-bjudzhet">
            <a:extLst>
              <a:ext uri="{FF2B5EF4-FFF2-40B4-BE49-F238E27FC236}">
                <a16:creationId xmlns:a16="http://schemas.microsoft.com/office/drawing/2014/main" id="{921177E7-51D9-41CF-9BB8-7DDA0FBC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943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8A2DA589-8DA5-4A4E-9F22-017B2A30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0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729AC6F-5D48-48A8-BDB4-B7890909D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32C53752-60AF-4596-91D1-4C26A887E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A37D8976-573F-4B0F-9EFE-DA7F1577EB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404813"/>
            <a:ext cx="6972300" cy="56880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/>
              <a:t>  </a:t>
            </a:r>
            <a:r>
              <a:rPr lang="ru-RU" altLang="ru-RU" sz="2800" b="1" dirty="0"/>
              <a:t>По продолжительности, бюджетный дефицит может быть хроническим или временным.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Хронический дефицит повторяется в бюджете из года в год. Чаще всего хронический дефицит является следствием продолжительного экономического кризиса.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Временный дефицит может длиться в течение не столь долгого срока. Он является не столь опасным для экономики и возникает в силу случайных колебаний доходов и расходов. </a:t>
            </a:r>
          </a:p>
        </p:txBody>
      </p:sp>
      <p:pic>
        <p:nvPicPr>
          <p:cNvPr id="17411" name="Picture 4" descr="1366029753_89">
            <a:extLst>
              <a:ext uri="{FF2B5EF4-FFF2-40B4-BE49-F238E27FC236}">
                <a16:creationId xmlns:a16="http://schemas.microsoft.com/office/drawing/2014/main" id="{BB199EF6-A671-4F33-980C-71689D79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661025"/>
            <a:ext cx="1800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63BDE9F9-460F-4FE4-9D53-A25E6457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762E5C3-62C9-4216-A57A-0140C2CB2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22302E43-E106-492C-AB2F-47F4E401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F0AA772-BB77-463F-98FF-94682B1F0D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476250"/>
            <a:ext cx="6324600" cy="59769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dirty="0"/>
              <a:t>С учетом расходов по обслуживанию государственного долга, бюджетный дефицит может быть первичным либо вторичным.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Первичный дефицит это чистое превышение расходов бюджета над доходами.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/>
              <a:t>Вторичный бюджетный дефицит не подразумевает превышения расходов над доходами, но объясняется наличием дополнительных расходов на процентное обслуживание уже существующего бюджетного долга.</a:t>
            </a:r>
          </a:p>
        </p:txBody>
      </p:sp>
      <p:pic>
        <p:nvPicPr>
          <p:cNvPr id="18435" name="Picture 4" descr="ac40dc723ca5df3db3bd2ccd1f75d96d">
            <a:extLst>
              <a:ext uri="{FF2B5EF4-FFF2-40B4-BE49-F238E27FC236}">
                <a16:creationId xmlns:a16="http://schemas.microsoft.com/office/drawing/2014/main" id="{8B4053E1-5B7B-4A14-8399-DA075535A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85" y="4581128"/>
            <a:ext cx="17049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F189EFBB-5355-47D7-91D6-0E5814A73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7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3B02D1-1E01-4EB5-B9E1-9DFF50F7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9DD4CC2F-E203-443A-BE04-1A1B2FC9C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BCE3FB0-7254-4C24-882E-4D89538BF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/>
              <a:t>Пути преодоления бюджетного дефицита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939EEDC-EB64-4CDE-BF8A-F05C9BD21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сокращение бюджетных расходов;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изыскание дополнительных источников доходов;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заем денег;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денежная эмиссия.</a:t>
            </a:r>
          </a:p>
        </p:txBody>
      </p:sp>
      <p:pic>
        <p:nvPicPr>
          <p:cNvPr id="19460" name="Picture 4" descr="26dbf1366c">
            <a:extLst>
              <a:ext uri="{FF2B5EF4-FFF2-40B4-BE49-F238E27FC236}">
                <a16:creationId xmlns:a16="http://schemas.microsoft.com/office/drawing/2014/main" id="{58B46661-EED6-4CA1-9E29-F6BFB620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26400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907CF6B8-FAA0-401E-9A41-E7118496E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2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E8626E-02E9-4BA8-83DA-F7A4977CB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3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2623C3BC-8CF9-463E-8428-43E375C35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E3C97C9-EA8F-46B2-A49D-89D719BC4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/>
              <a:t>Государственный долг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A30F8DB-7AD7-4D71-9DD3-78A7E6C47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Форма проявления бюджетного дефицита - государственный долг.</a:t>
            </a:r>
          </a:p>
          <a:p>
            <a:pPr eaLnBrk="1" hangingPunct="1"/>
            <a:r>
              <a:rPr lang="ru-RU" altLang="ru-RU"/>
              <a:t>Государственный долг – общая сумма непогашенных дефицитов государственного бюджета, накопленная за время существования страны.</a:t>
            </a:r>
          </a:p>
        </p:txBody>
      </p:sp>
      <p:sp>
        <p:nvSpPr>
          <p:cNvPr id="20484" name="AutoShape 6">
            <a:hlinkClick r:id="rId2" action="ppaction://hlinksldjump"/>
            <a:extLst>
              <a:ext uri="{FF2B5EF4-FFF2-40B4-BE49-F238E27FC236}">
                <a16:creationId xmlns:a16="http://schemas.microsoft.com/office/drawing/2014/main" id="{16F01E61-BFD0-49E3-9164-C55BB10D5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5" name="AutoShap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BCE077-0DF3-4FC4-ADDF-E9ED58D80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BE7C05A9-061A-418C-A2EC-A55CB5A51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D663F8B-6D3F-4B8D-B0A4-9C813C081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/>
              <a:t>Основные формы государственного долга: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EFE4CF2-F636-4CFC-9064-99FDE06354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4000"/>
              <a:t>внутренний долг – задолженность государства своим собственным гражданам;</a:t>
            </a:r>
          </a:p>
          <a:p>
            <a:pPr eaLnBrk="1" hangingPunct="1">
              <a:buFontTx/>
              <a:buNone/>
            </a:pPr>
            <a:endParaRPr lang="ru-RU" altLang="ru-RU" sz="4000"/>
          </a:p>
        </p:txBody>
      </p:sp>
      <p:pic>
        <p:nvPicPr>
          <p:cNvPr id="21508" name="Picture 4" descr="61019833ca9aedae3fdfa06dffa9f91383b784aa">
            <a:extLst>
              <a:ext uri="{FF2B5EF4-FFF2-40B4-BE49-F238E27FC236}">
                <a16:creationId xmlns:a16="http://schemas.microsoft.com/office/drawing/2014/main" id="{3AFB0B9C-8FC0-4492-B106-0EDD7EEE0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56" y="3793213"/>
            <a:ext cx="33607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DDB2630B-4484-4DD4-A9E0-584FB52D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0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D9A7A4-ECE6-429D-8109-F2E70EF34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1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C31F77EF-1C1C-49A5-977A-13617F23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04D6E-941B-4052-B0AA-F1182FFBA048}"/>
              </a:ext>
            </a:extLst>
          </p:cNvPr>
          <p:cNvSpPr txBox="1"/>
          <p:nvPr/>
        </p:nvSpPr>
        <p:spPr>
          <a:xfrm>
            <a:off x="1475656" y="980728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Задание: Изучить лекцию, законспектировать.</a:t>
            </a:r>
          </a:p>
          <a:p>
            <a:r>
              <a:rPr lang="ru-RU" sz="4000" dirty="0"/>
              <a:t>Составить схему лекции и три вопроса ( быть готовыми ответить на них устно)</a:t>
            </a:r>
          </a:p>
        </p:txBody>
      </p:sp>
    </p:spTree>
    <p:extLst>
      <p:ext uri="{BB962C8B-B14F-4D97-AF65-F5344CB8AC3E}">
        <p14:creationId xmlns:p14="http://schemas.microsoft.com/office/powerpoint/2010/main" val="209309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EB3A1467-DD2E-42E6-A264-D3461D06D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7386637" cy="4497388"/>
          </a:xfrm>
        </p:spPr>
        <p:txBody>
          <a:bodyPr/>
          <a:lstStyle/>
          <a:p>
            <a:pPr eaLnBrk="1" hangingPunct="1"/>
            <a:r>
              <a:rPr lang="ru-RU" altLang="ru-RU" sz="4000"/>
              <a:t>внешний долг – задолженность государства гражданам и организациям других стран;</a:t>
            </a:r>
          </a:p>
          <a:p>
            <a:pPr eaLnBrk="1" hangingPunct="1">
              <a:buFontTx/>
              <a:buNone/>
            </a:pPr>
            <a:endParaRPr lang="ru-RU" altLang="ru-RU" sz="4000"/>
          </a:p>
        </p:txBody>
      </p:sp>
      <p:pic>
        <p:nvPicPr>
          <p:cNvPr id="22531" name="Picture 4" descr="defolt_usa">
            <a:extLst>
              <a:ext uri="{FF2B5EF4-FFF2-40B4-BE49-F238E27FC236}">
                <a16:creationId xmlns:a16="http://schemas.microsoft.com/office/drawing/2014/main" id="{C0F2B9A0-CC7E-42DE-9C48-4F1CD684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14" y="4043761"/>
            <a:ext cx="30241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i">
            <a:extLst>
              <a:ext uri="{FF2B5EF4-FFF2-40B4-BE49-F238E27FC236}">
                <a16:creationId xmlns:a16="http://schemas.microsoft.com/office/drawing/2014/main" id="{852DBD18-BBA2-4562-8AF1-5ABA8F31D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2" y="3382964"/>
            <a:ext cx="3313112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id="{3A0BCA52-ADF6-477C-87E3-331790E31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4" name="AutoShap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F2CD462-4304-45F0-9A20-353B92D5C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535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3433CB24-08F0-475E-B38D-20257654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491A3F7-4802-4A2A-BCC1-70A400FD4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3600"/>
              <a:t>Управление государственным долгом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AA34EA7-0C79-40BD-83FA-0E9348AFAE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3525" y="1412875"/>
            <a:ext cx="4379913" cy="4824413"/>
          </a:xfrm>
        </p:spPr>
        <p:txBody>
          <a:bodyPr/>
          <a:lstStyle/>
          <a:p>
            <a:pPr eaLnBrk="1" hangingPunct="1"/>
            <a:r>
              <a:rPr lang="ru-RU" altLang="ru-RU" sz="2800"/>
              <a:t>Управление государственным долгом – совокупность действий государства по погашению и регулированию суммы государственного долга, а также по привлечению новых заемных средств</a:t>
            </a:r>
          </a:p>
        </p:txBody>
      </p:sp>
      <p:pic>
        <p:nvPicPr>
          <p:cNvPr id="23556" name="Picture 4" descr="budjet">
            <a:extLst>
              <a:ext uri="{FF2B5EF4-FFF2-40B4-BE49-F238E27FC236}">
                <a16:creationId xmlns:a16="http://schemas.microsoft.com/office/drawing/2014/main" id="{FB34F02D-E77E-4AF4-A171-2EA527F7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65400"/>
            <a:ext cx="309562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0DE478D3-1F29-43DD-83BE-46ED5BE30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8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5FA625-345B-4993-82E9-6ECF5F89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9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D65443B1-534D-424F-8873-A262397F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EB65B625-B576-4231-B2D4-CF6C52EC73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404813"/>
            <a:ext cx="5761038" cy="3384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/>
              <a:t>Основные средства: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-  бюджетные средства;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-  выпуск новых займов;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/>
          </a:p>
          <a:p>
            <a:pPr eaLnBrk="1" hangingPunct="1">
              <a:lnSpc>
                <a:spcPct val="90000"/>
              </a:lnSpc>
            </a:pPr>
            <a:r>
              <a:rPr lang="ru-RU" altLang="ru-RU" sz="2800"/>
              <a:t>-  изменение условий займа.</a:t>
            </a:r>
          </a:p>
        </p:txBody>
      </p:sp>
      <p:pic>
        <p:nvPicPr>
          <p:cNvPr id="24579" name="Picture 4" descr="2013_11_28_06">
            <a:extLst>
              <a:ext uri="{FF2B5EF4-FFF2-40B4-BE49-F238E27FC236}">
                <a16:creationId xmlns:a16="http://schemas.microsoft.com/office/drawing/2014/main" id="{BBBFCCDC-4E3A-4E62-8E1C-BF865345A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789363"/>
            <a:ext cx="402590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1C70B4FB-D08F-476E-8CF9-53C1B766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1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151C2B-73F3-42B5-B5FB-A4A7501C3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4582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2A543AC3-03FE-4201-8C29-D615F30D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662793A-B41F-4D99-B4BC-F3B8ADB85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892968"/>
            <a:ext cx="7386637" cy="44973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800" dirty="0"/>
              <a:t>Государственный долг уменьшается, если образовывается первичный бюджетный избыток и если темп прироста реального национального дохода превышает реальную ставку процента</a:t>
            </a:r>
          </a:p>
        </p:txBody>
      </p:sp>
      <p:pic>
        <p:nvPicPr>
          <p:cNvPr id="25603" name="Picture 4" descr="1361902546_gosdolg-ukrainy">
            <a:extLst>
              <a:ext uri="{FF2B5EF4-FFF2-40B4-BE49-F238E27FC236}">
                <a16:creationId xmlns:a16="http://schemas.microsoft.com/office/drawing/2014/main" id="{5BCDC1FF-C993-475C-A600-D3413E325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716338"/>
            <a:ext cx="37925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42E49B34-BEE9-425F-8180-AF42EF97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5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221CCB5-4CB0-4CA2-A66C-DC02E96C4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06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FEB79DB6-FF75-4975-A7F9-14A5021A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525C9C4C-FF18-4CFE-A155-AF013F3B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Интеллект карта</a:t>
            </a:r>
          </a:p>
        </p:txBody>
      </p:sp>
      <p:pic>
        <p:nvPicPr>
          <p:cNvPr id="30723" name="Объект 3">
            <a:extLst>
              <a:ext uri="{FF2B5EF4-FFF2-40B4-BE49-F238E27FC236}">
                <a16:creationId xmlns:a16="http://schemas.microsoft.com/office/drawing/2014/main" id="{1D43D9E6-668A-4DBE-A63B-42E2DFDBE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0"/>
            <a:ext cx="932452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AA81A52-6235-4FEE-888D-86D8D90B3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Государственный бюджет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63B437F-8ADE-4329-B4DB-5F528C4057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2800" dirty="0"/>
              <a:t>Государственный бюджет – один из инструментов государственного регулирования экономики, основной финансовый план образования и использования централизованного фонда денежных средств государства.</a:t>
            </a:r>
          </a:p>
        </p:txBody>
      </p:sp>
      <p:sp>
        <p:nvSpPr>
          <p:cNvPr id="5124" name="AutoShape 4">
            <a:hlinkClick r:id="rId2" action="ppaction://hlinksldjump"/>
            <a:extLst>
              <a:ext uri="{FF2B5EF4-FFF2-40B4-BE49-F238E27FC236}">
                <a16:creationId xmlns:a16="http://schemas.microsoft.com/office/drawing/2014/main" id="{6DC0CE0A-7121-4CAE-866B-C804D3F7C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5" name="AutoShape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167DC2-43D8-43B9-8833-5D94B8CB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6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A17958E3-3AE6-4707-9A5A-FA714B479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05C37463-84E0-457D-AC36-A62212F391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549275"/>
            <a:ext cx="7129462" cy="5759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4000"/>
              <a:t>Основными элементами государственного бюджета являются доходы и расходы. К доходам относятся налоги и сборы; к расходам – финансирование экономики, социально-культурных программ, обороны и управления.</a:t>
            </a:r>
          </a:p>
        </p:txBody>
      </p:sp>
      <p:sp>
        <p:nvSpPr>
          <p:cNvPr id="6147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15525659-A27A-4097-BA9E-835823BE3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8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21C8DA-EE27-479C-BBFC-4D5D92208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9" name="AutoShape 7">
            <a:hlinkClick r:id="rId3" action="ppaction://hlinksldjump"/>
            <a:extLst>
              <a:ext uri="{FF2B5EF4-FFF2-40B4-BE49-F238E27FC236}">
                <a16:creationId xmlns:a16="http://schemas.microsoft.com/office/drawing/2014/main" id="{9403AFFD-3D27-4CAD-AF0A-06E8964A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F87BE75-5A9A-4FD9-AC01-1551BDB61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7171" name="Picture 4" descr="large-8811">
            <a:extLst>
              <a:ext uri="{FF2B5EF4-FFF2-40B4-BE49-F238E27FC236}">
                <a16:creationId xmlns:a16="http://schemas.microsoft.com/office/drawing/2014/main" id="{6EBA9F12-2E88-48AB-BD76-9CEE03DCAB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08504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8049D5BA-789E-40D7-BBA6-15D605D3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3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8341CD-BAAE-464E-965F-01EEAEA46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74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DAB63314-EA57-45E3-9D4A-1A10EED62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88D4BCF-2FDF-4F06-9061-A0FE796F8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FA9131D-0340-41CE-B2BB-39C571CB8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196" name="Picture 4" descr="large-9556">
            <a:extLst>
              <a:ext uri="{FF2B5EF4-FFF2-40B4-BE49-F238E27FC236}">
                <a16:creationId xmlns:a16="http://schemas.microsoft.com/office/drawing/2014/main" id="{2A38BB6E-726E-44D2-87A2-45125AE8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C189A6B7-67D3-4C2E-96F3-13C3028DC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AF27C3-2BEF-4525-A759-DBC22E5F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9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EE5F2E5E-19FC-44B6-B96A-EC2E31EE8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6C6D76C9-B7B1-4809-8212-89F97229DC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7470775" cy="5691187"/>
          </a:xfrm>
        </p:spPr>
        <p:txBody>
          <a:bodyPr/>
          <a:lstStyle/>
          <a:p>
            <a:pPr eaLnBrk="1" hangingPunct="1"/>
            <a:r>
              <a:rPr lang="ru-RU" altLang="ru-RU" sz="2800"/>
              <a:t>Баланс доходов бюджета означает равенство его доходов и расходов. Если расходы превышают доходы, то имеет место дефицит, а в случае превышения доходов над расходами – профицит, или излишек</a:t>
            </a:r>
          </a:p>
        </p:txBody>
      </p:sp>
      <p:pic>
        <p:nvPicPr>
          <p:cNvPr id="9219" name="Picture 4" descr="atrialine">
            <a:extLst>
              <a:ext uri="{FF2B5EF4-FFF2-40B4-BE49-F238E27FC236}">
                <a16:creationId xmlns:a16="http://schemas.microsoft.com/office/drawing/2014/main" id="{5DE73E8F-7093-47D7-8C56-4F86CA68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08275"/>
            <a:ext cx="33131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5">
            <a:extLst>
              <a:ext uri="{FF2B5EF4-FFF2-40B4-BE49-F238E27FC236}">
                <a16:creationId xmlns:a16="http://schemas.microsoft.com/office/drawing/2014/main" id="{531A1D21-0E56-48AE-8F45-3C74F9314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00438"/>
            <a:ext cx="374332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ru-RU" altLang="ru-RU" sz="2800"/>
              <a:t>Существуют несколько понятий бюджетного дефицита.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800"/>
          </a:p>
        </p:txBody>
      </p:sp>
      <p:sp>
        <p:nvSpPr>
          <p:cNvPr id="9221" name="AutoShape 6">
            <a:hlinkClick r:id="rId4" action="ppaction://hlinksldjump"/>
            <a:extLst>
              <a:ext uri="{FF2B5EF4-FFF2-40B4-BE49-F238E27FC236}">
                <a16:creationId xmlns:a16="http://schemas.microsoft.com/office/drawing/2014/main" id="{7BC5B0FB-429B-438C-AF3D-F65354DC6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2" name="AutoShape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F0D096-9DCA-493B-A413-EE809295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3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D2E6A7C5-4142-4CB9-8597-45BDD645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47d7a8e2fb1e2575c02ec3fb057139377564f06">
            <a:extLst>
              <a:ext uri="{FF2B5EF4-FFF2-40B4-BE49-F238E27FC236}">
                <a16:creationId xmlns:a16="http://schemas.microsoft.com/office/drawing/2014/main" id="{B7CF9133-20DF-46D0-B0F9-B0582324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3193"/>
            <a:ext cx="331311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D47B4C84-2180-4A21-9E1F-C26E6DC0B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9339" y="155088"/>
            <a:ext cx="7765322" cy="970450"/>
          </a:xfrm>
        </p:spPr>
        <p:txBody>
          <a:bodyPr/>
          <a:lstStyle/>
          <a:p>
            <a:pPr eaLnBrk="1" hangingPunct="1"/>
            <a:r>
              <a:rPr lang="ru-RU" altLang="ru-RU" dirty="0"/>
              <a:t>Структурный дефицит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141726C-8DEC-4E42-847C-9C6AB76B3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5316538" cy="3559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/>
              <a:t>структурный дефицит – это разность между текущими государственными расходами и доходами, которые поступили бы в бюджет в условиях существующей налоговой системы при полной занятости населения;</a:t>
            </a:r>
          </a:p>
        </p:txBody>
      </p:sp>
      <p:sp>
        <p:nvSpPr>
          <p:cNvPr id="10245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67691AFC-675D-4217-94D0-F7E0EE25F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6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E0DF56F-5045-4DA2-A7F0-016B6B4E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7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08264C96-D626-4E6E-BE93-E3C6AC62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C2AA50D-7F1F-41CA-BF97-A15ED0BDA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Фактический дефицит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04503FC-A390-4957-AEB7-92CFBB856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фактический дефицит – это разница между доходами и расходами фактически исполненного бюджета</a:t>
            </a:r>
          </a:p>
        </p:txBody>
      </p:sp>
      <p:pic>
        <p:nvPicPr>
          <p:cNvPr id="11268" name="Picture 4" descr="i">
            <a:extLst>
              <a:ext uri="{FF2B5EF4-FFF2-40B4-BE49-F238E27FC236}">
                <a16:creationId xmlns:a16="http://schemas.microsoft.com/office/drawing/2014/main" id="{A8B0AA1D-54CD-4FA4-BAFB-FE15D7B2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00" y="2996952"/>
            <a:ext cx="43926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">
            <a:hlinkClick r:id="rId3" action="ppaction://hlinksldjump"/>
            <a:extLst>
              <a:ext uri="{FF2B5EF4-FFF2-40B4-BE49-F238E27FC236}">
                <a16:creationId xmlns:a16="http://schemas.microsoft.com/office/drawing/2014/main" id="{342EA2B5-795C-4D7F-8256-F68877DF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6237288"/>
            <a:ext cx="36036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E2CBD1-1F0E-4A26-A85E-6E273AFD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165850"/>
            <a:ext cx="360362" cy="3603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E836ADF8-741D-4354-8DB6-EE842CF34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6237288"/>
            <a:ext cx="287337" cy="360362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553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Государственный бюджет. Бюджетный дефицит и государственный долг.</vt:lpstr>
      <vt:lpstr>Презентация PowerPoint</vt:lpstr>
      <vt:lpstr>Государственный бюджет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Структурный дефицит</vt:lpstr>
      <vt:lpstr>Фактический дефицит</vt:lpstr>
      <vt:lpstr>Циклический дефицит</vt:lpstr>
      <vt:lpstr>Первичный дефицит</vt:lpstr>
      <vt:lpstr>Причины образования бюджетного дефицита</vt:lpstr>
      <vt:lpstr>Презентация PowerPoint</vt:lpstr>
      <vt:lpstr>Классификация бюджетного дефицита</vt:lpstr>
      <vt:lpstr>Презентация PowerPoint</vt:lpstr>
      <vt:lpstr>Презентация PowerPoint</vt:lpstr>
      <vt:lpstr>Пути преодоления бюджетного дефицита</vt:lpstr>
      <vt:lpstr>Государственный долг</vt:lpstr>
      <vt:lpstr>Основные формы государственного долга:</vt:lpstr>
      <vt:lpstr>Презентация PowerPoint</vt:lpstr>
      <vt:lpstr>Управление государственным долгом</vt:lpstr>
      <vt:lpstr>Презентация PowerPoint</vt:lpstr>
      <vt:lpstr>Презентация PowerPoint</vt:lpstr>
      <vt:lpstr>Интеллект карта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бюджет. Бюджетный дефицит и государственный долг.</dc:title>
  <dc:creator>aud14</dc:creator>
  <cp:lastModifiedBy>Lenovo</cp:lastModifiedBy>
  <cp:revision>8</cp:revision>
  <dcterms:created xsi:type="dcterms:W3CDTF">2015-05-07T06:02:00Z</dcterms:created>
  <dcterms:modified xsi:type="dcterms:W3CDTF">2020-04-15T06:04:57Z</dcterms:modified>
</cp:coreProperties>
</file>