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61" r:id="rId4"/>
    <p:sldId id="259" r:id="rId5"/>
    <p:sldId id="263" r:id="rId6"/>
    <p:sldId id="265" r:id="rId7"/>
    <p:sldId id="266" r:id="rId8"/>
    <p:sldId id="267" r:id="rId9"/>
    <p:sldId id="268" r:id="rId10"/>
    <p:sldId id="269" r:id="rId11"/>
    <p:sldId id="270" r:id="rId12"/>
    <p:sldId id="262" r:id="rId13"/>
    <p:sldId id="264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99"/>
    <a:srgbClr val="0196B9"/>
    <a:srgbClr val="8DEDF7"/>
    <a:srgbClr val="0EB8CA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40" autoAdjust="0"/>
    <p:restoredTop sz="90929"/>
  </p:normalViewPr>
  <p:slideViewPr>
    <p:cSldViewPr>
      <p:cViewPr varScale="1">
        <p:scale>
          <a:sx n="78" d="100"/>
          <a:sy n="78" d="100"/>
        </p:scale>
        <p:origin x="150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6424BA-7FFC-4B52-9129-ED959C7F65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74BF2A7-BA71-4AD1-97BE-597F25D774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5536EBD-C0BC-4831-B61B-9B5F912EF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D821F-18EB-4F33-B94E-2434B2C06F2E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00056CF-20C8-4C46-BAC2-889FCE300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C7DAFAA-88D6-4FC4-A6F2-1810FB373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CD857-4BC9-4849-9C0E-E95EDE0011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6797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18B907-DF1D-4B38-8FE4-7B4B72A08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25B4E19-6787-4452-AF00-0B7E08FF62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E542F12-60E2-4CAB-840D-D35769E42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6C599FD-9CB1-4EA3-8DBF-6C4C0C2A8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11A51B5-D42C-423B-B9A5-B105E1A91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01077-4F42-4A4E-AEBF-A4D922BA870D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662724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82722DA-94B1-4F0A-9520-99858B7BB5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7B10E3C-5F6D-4D8F-9ABD-589677D6FF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C0BEF71-81D2-4F89-9097-132D45DD0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CE7FA29-C66D-4972-A86B-4ED6CD0DB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08E97F9-238C-46AD-9306-F6B166117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C703A-D9E1-4F37-B592-0D1D53780D55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437034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940CC6-0E58-4E52-B9AA-CA94B718D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0B25C3F-D9F7-4FFE-9F10-CD4ED450E1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9A0AEBA-D2FD-470A-AC24-209603960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D3D85FB-5AB2-4687-ADF7-C27170949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DBB54AA-D8B4-45DB-9D20-EFCF7F1E5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35F5D-72D8-44C6-97AB-A4EB81CAF0F3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858322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065DF2-5D6B-4144-B4C3-58034E457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518EDCC-89B1-4D03-9D2E-E48709D83A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9F816F3-9D24-4AF3-B547-55B30DE1E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9B1123D-FE42-4880-B7A7-210E0E84F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35A4D25-F953-49DA-BE9D-7499C105C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66CFA-C410-4E65-BE8E-B3010C7E5FB1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902183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442A56-0CC2-490C-9654-C391EB7EF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6391773-EA5D-4A89-AFA4-558018594E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94736BD-8DA0-4C4A-9D1D-09CC7F9888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7C479D8-C545-4A27-A368-3A34E41D2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AC562FF-EF03-4259-B17F-5EB33663C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0A30EEB-B3DE-442E-BACF-74765A0AA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CC45A-DD51-40E2-8246-5C2A8012C284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910546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16758B-17A9-4AEE-923F-25B29B8B0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F37126A-9736-4BF2-9235-3AB7BA1C48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18C86AC-6C4F-46E9-BD7B-CC2094AC72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FC349F1-7B90-4778-8F3F-E50EABD3D5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F930597-BCCF-4FA1-B9C6-FE464E6617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B8AE6B1-8EBD-44EF-B864-2D1668545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03FB402-2833-4A00-96DE-FE22D7D75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DE8E1E0-BD4B-41F5-9172-FC4288181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42350-B776-4524-ADFA-5400252FFC5F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222163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9FBC24-22C0-4176-9F20-6D2DBCD90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EF177DC-8342-4955-8619-3537842E3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EE8CF4E-7B7F-4BBC-8BA0-79CCAA89A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A419C9D-FAEF-4D1E-94B9-D842390A1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03F0-AC22-444F-93E7-3ABD86018CF5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53201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1DB2018-D604-45AB-8C38-34D15A556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26AC8C5-41BF-44F4-804F-9108F38B4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B30567D-73F8-460F-9E82-B064CB73B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63543-E9E5-4F17-AF72-7728B8C1EAE2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672657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863396-BF45-4E77-8430-46326391B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35FAD0A-5730-4ABA-9BD9-A308C91F80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2A16675-985A-4D36-A4C7-EC28B285A3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4133E1D-DAA1-47C3-AAEA-EC9FE161E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D556DFC-49A3-4A40-85D2-04B4DD7E7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BC417E0-30FA-42B5-A7B6-35947B3F4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8796F-4E25-4369-8BEA-8A7A9B335B51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061972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AD753E-1137-4D88-B889-0C2150677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684541C-4B68-4088-BB4C-2B0A92A554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D330AC5-9D9C-4D44-8C04-23BF630A12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01DA0F3-CF00-42F1-8070-2994D0CDC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6A065D9-8291-4998-BE59-4831F3657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1A1E066-B1D7-4833-B8CF-061D08A91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3F7FD-6C24-44D1-B1C5-C632479BC896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812118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C62E9E-C03D-4DEC-BF41-C57062A0B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5C15996-F16F-4FD5-96C7-4AD507C180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FD0769C-CA39-410B-9E48-EACA5A75F4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4B3A6FA-6E26-4CB8-A695-5C537CB37D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38431FA-724E-4CE5-A925-EAACCAEBED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AD851-688F-4579-BF1F-5014B6F8790C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318457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90ACBB21-CD96-4C46-9828-703D982020D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86000" y="1628800"/>
            <a:ext cx="4572000" cy="2981324"/>
          </a:xfrm>
        </p:spPr>
        <p:txBody>
          <a:bodyPr/>
          <a:lstStyle/>
          <a:p>
            <a:pPr eaLnBrk="1" hangingPunct="1">
              <a:defRPr/>
            </a:pPr>
            <a:r>
              <a:rPr lang="ru-RU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РОЛЬ ГОСУДАРСТВА В ЭКОНОМИКЕ</a:t>
            </a:r>
            <a:br>
              <a:rPr lang="ru-RU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</a:b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1D35AA-AFDF-48E7-9761-68A1006CD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Функции государства</a:t>
            </a:r>
          </a:p>
        </p:txBody>
      </p:sp>
      <p:sp>
        <p:nvSpPr>
          <p:cNvPr id="13315" name="Содержимое 2">
            <a:extLst>
              <a:ext uri="{FF2B5EF4-FFF2-40B4-BE49-F238E27FC236}">
                <a16:creationId xmlns:a16="http://schemas.microsoft.com/office/drawing/2014/main" id="{74836BD2-B08B-4792-9AF1-3B54DFED3E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altLang="ru-RU"/>
              <a:t>5. Поддержание в стране внутреннего порядка</a:t>
            </a:r>
          </a:p>
          <a:p>
            <a:pPr eaLnBrk="1" hangingPunct="1">
              <a:buFontTx/>
              <a:buNone/>
            </a:pPr>
            <a:r>
              <a:rPr lang="ru-RU" altLang="ru-RU"/>
              <a:t>6. Обеспечение денежной системы страны</a:t>
            </a:r>
          </a:p>
          <a:p>
            <a:pPr eaLnBrk="1" hangingPunct="1">
              <a:buFontTx/>
              <a:buNone/>
            </a:pPr>
            <a:r>
              <a:rPr lang="ru-RU" altLang="ru-RU"/>
              <a:t>7. Единая налоговая политика</a:t>
            </a:r>
          </a:p>
          <a:p>
            <a:pPr eaLnBrk="1" hangingPunct="1">
              <a:buFontTx/>
              <a:buNone/>
            </a:pPr>
            <a:r>
              <a:rPr lang="ru-RU" altLang="ru-RU"/>
              <a:t>8. Применение системы стандартов</a:t>
            </a:r>
          </a:p>
          <a:p>
            <a:pPr eaLnBrk="1" hangingPunct="1">
              <a:buFontTx/>
              <a:buNone/>
            </a:pPr>
            <a:r>
              <a:rPr lang="ru-RU" altLang="ru-RU"/>
              <a:t>9. Обеспечение социальной защиты населения</a:t>
            </a:r>
          </a:p>
          <a:p>
            <a:pPr eaLnBrk="1" hangingPunct="1">
              <a:buFontTx/>
              <a:buNone/>
            </a:pPr>
            <a:r>
              <a:rPr lang="ru-RU" altLang="ru-RU"/>
              <a:t>10.Сохранение и улучшение окружающей среды</a:t>
            </a:r>
          </a:p>
          <a:p>
            <a:pPr eaLnBrk="1" hangingPunct="1">
              <a:buFontTx/>
              <a:buNone/>
            </a:pPr>
            <a:r>
              <a:rPr lang="ru-RU" altLang="ru-RU"/>
              <a:t>11.Реализация национальных интересов</a:t>
            </a:r>
          </a:p>
          <a:p>
            <a:pPr eaLnBrk="1" hangingPunct="1">
              <a:buFontTx/>
              <a:buNone/>
            </a:pPr>
            <a:endParaRPr lang="ru-RU" alt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838AF1-D6B3-4BC1-84C1-ED8A631CB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4000" b="1" dirty="0">
                <a:solidFill>
                  <a:schemeClr val="accent2">
                    <a:lumMod val="75000"/>
                  </a:schemeClr>
                </a:solidFill>
              </a:rPr>
              <a:t>Роль государства в экономике</a:t>
            </a:r>
          </a:p>
        </p:txBody>
      </p:sp>
      <p:pic>
        <p:nvPicPr>
          <p:cNvPr id="14339" name="Picture 4" descr="L35_p5">
            <a:extLst>
              <a:ext uri="{FF2B5EF4-FFF2-40B4-BE49-F238E27FC236}">
                <a16:creationId xmlns:a16="http://schemas.microsoft.com/office/drawing/2014/main" id="{0A6763E0-2F34-45F3-8C98-6A2059D5025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57187" y="1340768"/>
            <a:ext cx="8572500" cy="2857500"/>
          </a:xfrm>
          <a:noFill/>
        </p:spPr>
      </p:pic>
      <p:sp>
        <p:nvSpPr>
          <p:cNvPr id="14340" name="Прямоугольник 4">
            <a:extLst>
              <a:ext uri="{FF2B5EF4-FFF2-40B4-BE49-F238E27FC236}">
                <a16:creationId xmlns:a16="http://schemas.microsoft.com/office/drawing/2014/main" id="{CD76DEC8-5CA0-4ACA-8DC3-194AFE918D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750" y="4437112"/>
            <a:ext cx="87153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b="1" dirty="0"/>
              <a:t>Государство – экономический субъект, который стремится сохранить тот экономический порядок, политическим выражением которого само и является.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val 2">
            <a:extLst>
              <a:ext uri="{FF2B5EF4-FFF2-40B4-BE49-F238E27FC236}">
                <a16:creationId xmlns:a16="http://schemas.microsoft.com/office/drawing/2014/main" id="{BD8FFDEA-C603-4757-BCF3-60103A285F7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00063" y="1143000"/>
            <a:ext cx="2500312" cy="928688"/>
          </a:xfrm>
          <a:prstGeom prst="ellipse">
            <a:avLst/>
          </a:prstGeom>
          <a:solidFill>
            <a:srgbClr val="E6E6FF"/>
          </a:solidFill>
          <a:ln>
            <a:solidFill>
              <a:srgbClr val="000000"/>
            </a:solidFill>
            <a:round/>
            <a:headEnd/>
            <a:tailEnd/>
          </a:ln>
        </p:spPr>
        <p:txBody>
          <a:bodyPr wrap="none" lIns="90000" tIns="45000" rIns="90000" bIns="45000" anchor="ctr"/>
          <a:lstStyle/>
          <a:p>
            <a:pPr algn="ctr" eaLnBrk="1" hangingPunct="1"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ru-RU" b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государство</a:t>
            </a:r>
          </a:p>
        </p:txBody>
      </p:sp>
      <p:sp>
        <p:nvSpPr>
          <p:cNvPr id="15363" name="Oval 5">
            <a:extLst>
              <a:ext uri="{FF2B5EF4-FFF2-40B4-BE49-F238E27FC236}">
                <a16:creationId xmlns:a16="http://schemas.microsoft.com/office/drawing/2014/main" id="{B080B23B-4D2F-49A1-B236-1B2F622CBD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3188" y="1214438"/>
            <a:ext cx="2520950" cy="900112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45000" rIns="90000" bIns="450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GB" altLang="ru-RU">
                <a:solidFill>
                  <a:srgbClr val="000000"/>
                </a:solidFill>
                <a:cs typeface="Lucida Sans Unicode" panose="020B0602030504020204" pitchFamily="34" charset="0"/>
              </a:rPr>
              <a:t>экономика</a:t>
            </a:r>
          </a:p>
        </p:txBody>
      </p:sp>
      <p:sp>
        <p:nvSpPr>
          <p:cNvPr id="15364" name="Oval 6">
            <a:extLst>
              <a:ext uri="{FF2B5EF4-FFF2-40B4-BE49-F238E27FC236}">
                <a16:creationId xmlns:a16="http://schemas.microsoft.com/office/drawing/2014/main" id="{AA85437A-5281-41CF-A08D-E2A7F8D57C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750" y="2428875"/>
            <a:ext cx="2700338" cy="900113"/>
          </a:xfrm>
          <a:prstGeom prst="ellipse">
            <a:avLst/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45000" rIns="90000" bIns="450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GB" altLang="ru-RU">
                <a:solidFill>
                  <a:srgbClr val="000000"/>
                </a:solidFill>
                <a:cs typeface="Lucida Sans Unicode" panose="020B0602030504020204" pitchFamily="34" charset="0"/>
              </a:rPr>
              <a:t>государство</a:t>
            </a:r>
          </a:p>
        </p:txBody>
      </p:sp>
      <p:sp>
        <p:nvSpPr>
          <p:cNvPr id="15365" name="Oval 7">
            <a:extLst>
              <a:ext uri="{FF2B5EF4-FFF2-40B4-BE49-F238E27FC236}">
                <a16:creationId xmlns:a16="http://schemas.microsoft.com/office/drawing/2014/main" id="{C6F42C7D-E30F-4D09-8627-8FE133990E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0250" y="3357563"/>
            <a:ext cx="2520950" cy="1081087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45000" rIns="90000" bIns="450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GB" altLang="ru-RU">
                <a:solidFill>
                  <a:srgbClr val="000000"/>
                </a:solidFill>
                <a:cs typeface="Lucida Sans Unicode" panose="020B0602030504020204" pitchFamily="34" charset="0"/>
              </a:rPr>
              <a:t>экономика</a:t>
            </a:r>
          </a:p>
        </p:txBody>
      </p:sp>
      <p:grpSp>
        <p:nvGrpSpPr>
          <p:cNvPr id="15366" name="Группа 16">
            <a:extLst>
              <a:ext uri="{FF2B5EF4-FFF2-40B4-BE49-F238E27FC236}">
                <a16:creationId xmlns:a16="http://schemas.microsoft.com/office/drawing/2014/main" id="{F06FA2E6-B03C-46D3-BB72-F42C3DC91114}"/>
              </a:ext>
            </a:extLst>
          </p:cNvPr>
          <p:cNvGrpSpPr>
            <a:grpSpLocks/>
          </p:cNvGrpSpPr>
          <p:nvPr/>
        </p:nvGrpSpPr>
        <p:grpSpPr bwMode="auto">
          <a:xfrm>
            <a:off x="4929188" y="2643188"/>
            <a:ext cx="2928937" cy="857250"/>
            <a:chOff x="4929190" y="2643182"/>
            <a:chExt cx="2928938" cy="857250"/>
          </a:xfrm>
        </p:grpSpPr>
        <p:sp>
          <p:nvSpPr>
            <p:cNvPr id="15375" name="Oval 8">
              <a:extLst>
                <a:ext uri="{FF2B5EF4-FFF2-40B4-BE49-F238E27FC236}">
                  <a16:creationId xmlns:a16="http://schemas.microsoft.com/office/drawing/2014/main" id="{268D6E4E-88A9-4DA0-8408-47B62F0FA6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29190" y="2643182"/>
              <a:ext cx="2928938" cy="857250"/>
            </a:xfrm>
            <a:prstGeom prst="ellipse">
              <a:avLst/>
            </a:prstGeom>
            <a:solidFill>
              <a:srgbClr val="E6E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5000" rIns="90000" bIns="45000" anchor="ctr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GB" altLang="ru-RU">
                  <a:solidFill>
                    <a:srgbClr val="000000"/>
                  </a:solidFill>
                  <a:cs typeface="Lucida Sans Unicode" panose="020B0602030504020204" pitchFamily="34" charset="0"/>
                </a:rPr>
                <a:t>государство</a:t>
              </a:r>
            </a:p>
          </p:txBody>
        </p:sp>
        <p:sp>
          <p:nvSpPr>
            <p:cNvPr id="15376" name="Oval 9">
              <a:extLst>
                <a:ext uri="{FF2B5EF4-FFF2-40B4-BE49-F238E27FC236}">
                  <a16:creationId xmlns:a16="http://schemas.microsoft.com/office/drawing/2014/main" id="{9E101B68-993F-45BC-AABA-21B23735B1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9253" y="2643182"/>
              <a:ext cx="1800213" cy="4286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5000" rIns="90000" bIns="45000" anchor="ctr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GB" altLang="ru-RU">
                  <a:solidFill>
                    <a:srgbClr val="000000"/>
                  </a:solidFill>
                  <a:cs typeface="Lucida Sans Unicode" panose="020B0602030504020204" pitchFamily="34" charset="0"/>
                </a:rPr>
                <a:t>экономика</a:t>
              </a:r>
            </a:p>
          </p:txBody>
        </p:sp>
      </p:grpSp>
      <p:grpSp>
        <p:nvGrpSpPr>
          <p:cNvPr id="15367" name="Группа 17">
            <a:extLst>
              <a:ext uri="{FF2B5EF4-FFF2-40B4-BE49-F238E27FC236}">
                <a16:creationId xmlns:a16="http://schemas.microsoft.com/office/drawing/2014/main" id="{726E80E5-6DD9-42E3-8F5D-3B798959EBD4}"/>
              </a:ext>
            </a:extLst>
          </p:cNvPr>
          <p:cNvGrpSpPr>
            <a:grpSpLocks/>
          </p:cNvGrpSpPr>
          <p:nvPr/>
        </p:nvGrpSpPr>
        <p:grpSpPr bwMode="auto">
          <a:xfrm>
            <a:off x="285750" y="4643438"/>
            <a:ext cx="2700338" cy="2009775"/>
            <a:chOff x="285750" y="4643438"/>
            <a:chExt cx="2700338" cy="2009775"/>
          </a:xfrm>
        </p:grpSpPr>
        <p:sp>
          <p:nvSpPr>
            <p:cNvPr id="15373" name="Oval 11">
              <a:extLst>
                <a:ext uri="{FF2B5EF4-FFF2-40B4-BE49-F238E27FC236}">
                  <a16:creationId xmlns:a16="http://schemas.microsoft.com/office/drawing/2014/main" id="{8FE1E60A-46B0-40D4-AC82-37634A102D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750" y="4643438"/>
              <a:ext cx="2700338" cy="1042985"/>
            </a:xfrm>
            <a:prstGeom prst="ellipse">
              <a:avLst/>
            </a:prstGeom>
            <a:solidFill>
              <a:srgbClr val="E6E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5000" rIns="90000" bIns="45000" anchor="ctr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GB" altLang="ru-RU">
                  <a:solidFill>
                    <a:srgbClr val="000000"/>
                  </a:solidFill>
                  <a:cs typeface="Lucida Sans Unicode" panose="020B0602030504020204" pitchFamily="34" charset="0"/>
                </a:rPr>
                <a:t>государство</a:t>
              </a:r>
            </a:p>
          </p:txBody>
        </p:sp>
        <p:sp>
          <p:nvSpPr>
            <p:cNvPr id="15374" name="Oval 12">
              <a:extLst>
                <a:ext uri="{FF2B5EF4-FFF2-40B4-BE49-F238E27FC236}">
                  <a16:creationId xmlns:a16="http://schemas.microsoft.com/office/drawing/2014/main" id="{76599530-D2D2-42CA-AAA5-68F8000D7E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750" y="5429253"/>
              <a:ext cx="2520951" cy="1223960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5000" rIns="90000" bIns="45000" anchor="ctr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GB" altLang="ru-RU">
                  <a:solidFill>
                    <a:srgbClr val="000000"/>
                  </a:solidFill>
                  <a:cs typeface="Lucida Sans Unicode" panose="020B0602030504020204" pitchFamily="34" charset="0"/>
                </a:rPr>
                <a:t>экономика</a:t>
              </a:r>
            </a:p>
          </p:txBody>
        </p:sp>
      </p:grpSp>
      <p:grpSp>
        <p:nvGrpSpPr>
          <p:cNvPr id="15368" name="Группа 18">
            <a:extLst>
              <a:ext uri="{FF2B5EF4-FFF2-40B4-BE49-F238E27FC236}">
                <a16:creationId xmlns:a16="http://schemas.microsoft.com/office/drawing/2014/main" id="{8AB5BA63-5897-492B-AD1B-001BD7B8A4A1}"/>
              </a:ext>
            </a:extLst>
          </p:cNvPr>
          <p:cNvGrpSpPr>
            <a:grpSpLocks/>
          </p:cNvGrpSpPr>
          <p:nvPr/>
        </p:nvGrpSpPr>
        <p:grpSpPr bwMode="auto">
          <a:xfrm>
            <a:off x="5286375" y="3929063"/>
            <a:ext cx="2520950" cy="1081087"/>
            <a:chOff x="5286375" y="3929063"/>
            <a:chExt cx="2520950" cy="1081087"/>
          </a:xfrm>
        </p:grpSpPr>
        <p:sp>
          <p:nvSpPr>
            <p:cNvPr id="15371" name="Oval 1">
              <a:extLst>
                <a:ext uri="{FF2B5EF4-FFF2-40B4-BE49-F238E27FC236}">
                  <a16:creationId xmlns:a16="http://schemas.microsoft.com/office/drawing/2014/main" id="{258EA412-4CE3-44AC-859E-ABB00CB153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6375" y="3929063"/>
              <a:ext cx="2520950" cy="1081087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5000" rIns="90000" bIns="45000" anchor="ctr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GB" altLang="ru-RU">
                  <a:solidFill>
                    <a:srgbClr val="000000"/>
                  </a:solidFill>
                  <a:cs typeface="Lucida Sans Unicode" panose="020B0602030504020204" pitchFamily="34" charset="0"/>
                </a:rPr>
                <a:t>экономика</a:t>
              </a:r>
            </a:p>
          </p:txBody>
        </p:sp>
        <p:sp>
          <p:nvSpPr>
            <p:cNvPr id="15372" name="Oval 10">
              <a:extLst>
                <a:ext uri="{FF2B5EF4-FFF2-40B4-BE49-F238E27FC236}">
                  <a16:creationId xmlns:a16="http://schemas.microsoft.com/office/drawing/2014/main" id="{28207CC8-D6BA-46DE-90C7-665BF83B7D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00689" y="4071939"/>
              <a:ext cx="2160587" cy="360363"/>
            </a:xfrm>
            <a:prstGeom prst="ellipse">
              <a:avLst/>
            </a:prstGeom>
            <a:solidFill>
              <a:srgbClr val="E6E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5000" rIns="90000" bIns="45000" anchor="ctr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GB" altLang="ru-RU">
                  <a:solidFill>
                    <a:srgbClr val="000000"/>
                  </a:solidFill>
                  <a:cs typeface="Lucida Sans Unicode" panose="020B0602030504020204" pitchFamily="34" charset="0"/>
                </a:rPr>
                <a:t>государство</a:t>
              </a:r>
            </a:p>
          </p:txBody>
        </p:sp>
      </p:grpSp>
      <p:sp>
        <p:nvSpPr>
          <p:cNvPr id="15369" name="Прямоугольник 21">
            <a:extLst>
              <a:ext uri="{FF2B5EF4-FFF2-40B4-BE49-F238E27FC236}">
                <a16:creationId xmlns:a16="http://schemas.microsoft.com/office/drawing/2014/main" id="{8D9D5E31-CF2D-49FF-936A-581D6055F7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188" y="214313"/>
            <a:ext cx="85725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ru-RU" altLang="ru-RU" sz="2800"/>
              <a:t>Какая схема в большей степени отражает соотношение государства и экономики?</a:t>
            </a:r>
          </a:p>
        </p:txBody>
      </p:sp>
      <p:sp>
        <p:nvSpPr>
          <p:cNvPr id="8" name="Oval 4">
            <a:extLst>
              <a:ext uri="{FF2B5EF4-FFF2-40B4-BE49-F238E27FC236}">
                <a16:creationId xmlns:a16="http://schemas.microsoft.com/office/drawing/2014/main" id="{DDCB986A-1FAB-42CA-8C56-381E10409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15063" y="1214438"/>
            <a:ext cx="2520950" cy="1081087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45000" rIns="90000" bIns="450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GB" altLang="ru-RU">
                <a:solidFill>
                  <a:srgbClr val="000000"/>
                </a:solidFill>
                <a:cs typeface="Lucida Sans Unicode" panose="020B0602030504020204" pitchFamily="34" charset="0"/>
              </a:rPr>
              <a:t>государство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>
            <a:extLst>
              <a:ext uri="{FF2B5EF4-FFF2-40B4-BE49-F238E27FC236}">
                <a16:creationId xmlns:a16="http://schemas.microsoft.com/office/drawing/2014/main" id="{DAB6028E-8896-4BDF-89F4-F93094340B9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88430" y="980728"/>
            <a:ext cx="7167140" cy="38639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Tx/>
              <a:buNone/>
              <a:defRPr/>
            </a:pPr>
            <a:r>
              <a:rPr lang="ru-RU" sz="4400" dirty="0">
                <a:solidFill>
                  <a:schemeClr val="accent1">
                    <a:lumMod val="50000"/>
                  </a:schemeClr>
                </a:solidFill>
              </a:rPr>
              <a:t>Задание:</a:t>
            </a:r>
          </a:p>
          <a:p>
            <a:pPr eaLnBrk="1" hangingPunct="1">
              <a:buFontTx/>
              <a:buNone/>
              <a:defRPr/>
            </a:pPr>
            <a:r>
              <a:rPr lang="ru-RU" sz="3200" dirty="0"/>
              <a:t>1. Изучить и законспектировать лекцию на «4»</a:t>
            </a:r>
          </a:p>
          <a:p>
            <a:pPr eaLnBrk="1" hangingPunct="1">
              <a:buFontTx/>
              <a:buNone/>
              <a:defRPr/>
            </a:pPr>
            <a:endParaRPr lang="ru-RU" sz="3200" dirty="0"/>
          </a:p>
          <a:p>
            <a:pPr marL="0" indent="0" eaLnBrk="1" hangingPunct="1">
              <a:buNone/>
              <a:defRPr/>
            </a:pPr>
            <a:r>
              <a:rPr lang="ru-RU" sz="3200" dirty="0"/>
              <a:t>2. Вообразите и опишите ситуацию, при которой государство оказалось исключенным из сферы экономики. На «5»</a:t>
            </a:r>
          </a:p>
          <a:p>
            <a:pPr marL="457200" indent="-457200" eaLnBrk="1" hangingPunct="1">
              <a:buFontTx/>
              <a:buNone/>
              <a:defRPr/>
            </a:pPr>
            <a:r>
              <a:rPr lang="ru-RU" sz="3200" dirty="0"/>
              <a:t> </a:t>
            </a:r>
          </a:p>
          <a:p>
            <a:pPr eaLnBrk="1" hangingPunct="1">
              <a:buFontTx/>
              <a:buNone/>
              <a:defRPr/>
            </a:pPr>
            <a:endParaRPr lang="ru-RU" sz="4000" dirty="0"/>
          </a:p>
          <a:p>
            <a:pPr eaLnBrk="1" hangingPunct="1">
              <a:buFontTx/>
              <a:buNone/>
              <a:defRPr/>
            </a:pPr>
            <a:endParaRPr lang="en-US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BEFA38C5-4242-4BD2-8221-5C7BFF6171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b="1" dirty="0"/>
              <a:t>Слабости рыночной экономики</a:t>
            </a:r>
            <a:endParaRPr lang="en-US" sz="4000" b="1" dirty="0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55CF4F2C-1184-4165-B8F0-A8A14E494F4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/>
              <a:t>Монополизация рынков</a:t>
            </a:r>
          </a:p>
          <a:p>
            <a:pPr eaLnBrk="1" hangingPunct="1">
              <a:defRPr/>
            </a:pPr>
            <a:r>
              <a:rPr lang="ru-RU" dirty="0"/>
              <a:t>Экономические кризисы</a:t>
            </a:r>
          </a:p>
          <a:p>
            <a:pPr eaLnBrk="1" hangingPunct="1">
              <a:defRPr/>
            </a:pPr>
            <a:r>
              <a:rPr lang="ru-RU" dirty="0"/>
              <a:t>Безработица</a:t>
            </a:r>
          </a:p>
          <a:p>
            <a:pPr eaLnBrk="1" hangingPunct="1">
              <a:defRPr/>
            </a:pPr>
            <a:r>
              <a:rPr lang="ru-RU" dirty="0"/>
              <a:t>Инфляция</a:t>
            </a:r>
          </a:p>
          <a:p>
            <a:pPr eaLnBrk="1" hangingPunct="1">
              <a:defRPr/>
            </a:pPr>
            <a:r>
              <a:rPr lang="ru-RU" dirty="0"/>
              <a:t>Трудности создания общественных благ</a:t>
            </a:r>
          </a:p>
          <a:p>
            <a:pPr eaLnBrk="1" hangingPunct="1">
              <a:defRPr/>
            </a:pPr>
            <a:r>
              <a:rPr lang="ru-RU" dirty="0"/>
              <a:t>Неравенство доходов</a:t>
            </a:r>
          </a:p>
          <a:p>
            <a:pPr eaLnBrk="1" hangingPunct="1">
              <a:defRPr/>
            </a:pPr>
            <a:r>
              <a:rPr lang="ru-RU" dirty="0"/>
              <a:t>Возникновение внешних эффектов</a:t>
            </a:r>
          </a:p>
          <a:p>
            <a:pPr eaLnBrk="1" hangingPunct="1">
              <a:defRPr/>
            </a:pPr>
            <a:r>
              <a:rPr lang="ru-RU" dirty="0"/>
              <a:t>Экономическая нестабильность</a:t>
            </a:r>
          </a:p>
          <a:p>
            <a:pPr eaLnBrk="1" hangingPunct="1">
              <a:defRPr/>
            </a:pPr>
            <a:r>
              <a:rPr lang="ru-RU" dirty="0"/>
              <a:t>Экономические преступления</a:t>
            </a:r>
          </a:p>
          <a:p>
            <a:pPr eaLnBrk="1" hangingPunct="1">
              <a:defRPr/>
            </a:pPr>
            <a:r>
              <a:rPr lang="ru-RU" dirty="0"/>
              <a:t>Банкротства </a:t>
            </a:r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BA724EE4-D183-4A73-86F4-CB2147A1850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57158" y="304800"/>
            <a:ext cx="3643338" cy="2981324"/>
          </a:xfrm>
        </p:spPr>
        <p:txBody>
          <a:bodyPr/>
          <a:lstStyle/>
          <a:p>
            <a:pPr eaLnBrk="1" hangingPunct="1">
              <a:defRPr/>
            </a:pPr>
            <a:br>
              <a:rPr lang="ru-RU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</a:br>
            <a:endParaRPr lang="en-US" dirty="0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71FBBD07-FB00-4F0A-B08B-D1C6437A3E8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214813" y="785813"/>
            <a:ext cx="4786312" cy="5572125"/>
          </a:xfrm>
        </p:spPr>
        <p:txBody>
          <a:bodyPr/>
          <a:lstStyle/>
          <a:p>
            <a:pPr algn="l" eaLnBrk="1" hangingPunct="1">
              <a:defRPr/>
            </a:pP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  <a:p>
            <a:pPr algn="l" eaLnBrk="1" hangingPunct="1">
              <a:defRPr/>
            </a:pP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  <a:p>
            <a:pPr algn="l" eaLnBrk="1" hangingPunct="1">
              <a:defRPr/>
            </a:pP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  <a:p>
            <a:pPr algn="l" eaLnBrk="1" hangingPunct="1">
              <a:defRPr/>
            </a:pP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  <a:p>
            <a:pPr algn="l" eaLnBrk="1" hangingPunct="1">
              <a:defRPr/>
            </a:pP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Цель государства – это совместное продвижение </a:t>
            </a:r>
          </a:p>
          <a:p>
            <a:pPr algn="l" eaLnBrk="1" hangingPunct="1">
              <a:defRPr/>
            </a:pP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к высокому качеству   жизни. </a:t>
            </a:r>
          </a:p>
          <a:p>
            <a:pPr algn="ctr" eaLnBrk="1" hangingPunct="1">
              <a:defRPr/>
            </a:pPr>
            <a:r>
              <a:rPr lang="ru-RU" dirty="0"/>
              <a:t>                                                            </a:t>
            </a:r>
            <a:r>
              <a:rPr lang="ru-RU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Аристотель</a:t>
            </a:r>
          </a:p>
          <a:p>
            <a:pPr algn="l" eaLnBrk="1" hangingPunct="1">
              <a:defRPr/>
            </a:pPr>
            <a:endParaRPr lang="en-US" dirty="0"/>
          </a:p>
        </p:txBody>
      </p:sp>
      <p:pic>
        <p:nvPicPr>
          <p:cNvPr id="6148" name="Picture 2" descr="C:\Users\Владелец\Desktop\Аристотель 1.jpg">
            <a:extLst>
              <a:ext uri="{FF2B5EF4-FFF2-40B4-BE49-F238E27FC236}">
                <a16:creationId xmlns:a16="http://schemas.microsoft.com/office/drawing/2014/main" id="{F45892DE-9FC5-47FF-94C8-5AA0872459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285750"/>
            <a:ext cx="3571875" cy="4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554A12B3-C129-4852-9347-1057582B69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00625" y="2500313"/>
            <a:ext cx="3838575" cy="3786187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Your Topic Goes Here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2799CF5A-0481-40AD-B9CE-5A323BB6477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57188" y="357188"/>
            <a:ext cx="8143875" cy="30003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dirty="0"/>
              <a:t>    </a:t>
            </a:r>
            <a:r>
              <a:rPr lang="ru-RU" altLang="ru-RU" sz="2800" dirty="0"/>
              <a:t>На заре экономической науки  </a:t>
            </a:r>
            <a:r>
              <a:rPr lang="ru-RU" altLang="ru-RU" sz="2800" dirty="0" err="1"/>
              <a:t>А.Смит</a:t>
            </a:r>
            <a:r>
              <a:rPr lang="ru-RU" altLang="ru-RU" sz="2800" dirty="0"/>
              <a:t> выдвинул идею невмешательства государства в сферу экономики. </a:t>
            </a:r>
            <a:br>
              <a:rPr lang="ru-RU" altLang="ru-RU" sz="2800" dirty="0"/>
            </a:br>
            <a:r>
              <a:rPr lang="ru-RU" altLang="ru-RU" sz="2800" dirty="0"/>
              <a:t>Действительно, «мать» богатства – природа, «отец» богатства – труд. </a:t>
            </a:r>
          </a:p>
          <a:p>
            <a:pPr eaLnBrk="1" hangingPunct="1">
              <a:buFontTx/>
              <a:buNone/>
            </a:pPr>
            <a:r>
              <a:rPr lang="ru-RU" altLang="ru-RU" sz="2800" dirty="0"/>
              <a:t>    А при чем тут государство?</a:t>
            </a:r>
            <a:endParaRPr lang="en-US" altLang="ru-RU" sz="2800" dirty="0"/>
          </a:p>
        </p:txBody>
      </p:sp>
      <p:pic>
        <p:nvPicPr>
          <p:cNvPr id="7172" name="Picture 2" descr="C:\Users\Владелец\Desktop\Аристотель 1.jpg">
            <a:extLst>
              <a:ext uri="{FF2B5EF4-FFF2-40B4-BE49-F238E27FC236}">
                <a16:creationId xmlns:a16="http://schemas.microsoft.com/office/drawing/2014/main" id="{9582898D-0C78-4AC9-98F7-76FF80BB03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9188" y="3357563"/>
            <a:ext cx="4000500" cy="292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27E642-BF64-4B2B-9709-6F5239C1C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313" y="152400"/>
            <a:ext cx="8624887" cy="685800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/>
              <a:t>Государство в рыночной экономике</a:t>
            </a:r>
          </a:p>
        </p:txBody>
      </p:sp>
      <p:pic>
        <p:nvPicPr>
          <p:cNvPr id="8195" name="Содержимое 3" descr="Схема гос-во в экономике.png">
            <a:extLst>
              <a:ext uri="{FF2B5EF4-FFF2-40B4-BE49-F238E27FC236}">
                <a16:creationId xmlns:a16="http://schemas.microsoft.com/office/drawing/2014/main" id="{9F03629E-8D7B-4E45-84CE-48A31C1E0B0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4313" y="1000125"/>
            <a:ext cx="8715375" cy="5357813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A0B993-94B0-48BE-8836-93EAEF67E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Функции государства</a:t>
            </a:r>
          </a:p>
        </p:txBody>
      </p:sp>
      <p:sp>
        <p:nvSpPr>
          <p:cNvPr id="9219" name="Содержимое 2">
            <a:extLst>
              <a:ext uri="{FF2B5EF4-FFF2-40B4-BE49-F238E27FC236}">
                <a16:creationId xmlns:a16="http://schemas.microsoft.com/office/drawing/2014/main" id="{19756209-A3FF-4542-986A-04459CCC04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altLang="ru-RU"/>
              <a:t>1. Обеспечение правовой базы:</a:t>
            </a:r>
          </a:p>
          <a:p>
            <a:pPr eaLnBrk="1" hangingPunct="1"/>
            <a:r>
              <a:rPr lang="ru-RU" altLang="ru-RU" sz="2000"/>
              <a:t>предоставление законного статуса предприятиям</a:t>
            </a:r>
          </a:p>
          <a:p>
            <a:pPr eaLnBrk="1" hangingPunct="1"/>
            <a:r>
              <a:rPr lang="ru-RU" altLang="ru-RU" sz="2000"/>
              <a:t>определение прав собственности</a:t>
            </a:r>
          </a:p>
          <a:p>
            <a:pPr eaLnBrk="1" hangingPunct="1"/>
            <a:r>
              <a:rPr lang="ru-RU" altLang="ru-RU" sz="2000"/>
              <a:t>гарантирование соблюдения договоров</a:t>
            </a:r>
          </a:p>
          <a:p>
            <a:pPr eaLnBrk="1" hangingPunct="1"/>
            <a:r>
              <a:rPr lang="ru-RU" altLang="ru-RU" sz="2000"/>
              <a:t>установление «правил игры» для взаимоотношения фирм между собой</a:t>
            </a:r>
          </a:p>
          <a:p>
            <a:pPr eaLnBrk="1" hangingPunct="1"/>
            <a:r>
              <a:rPr lang="ru-RU" altLang="ru-RU" sz="2000"/>
              <a:t>выполнение роли  арбитра</a:t>
            </a:r>
          </a:p>
          <a:p>
            <a:pPr eaLnBrk="1" hangingPunct="1"/>
            <a:endParaRPr lang="ru-RU" altLang="ru-RU" sz="2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57FC23-FD4E-41B0-B52A-FBF101E86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Функции государства</a:t>
            </a:r>
          </a:p>
        </p:txBody>
      </p:sp>
      <p:sp>
        <p:nvSpPr>
          <p:cNvPr id="10243" name="Содержимое 2">
            <a:extLst>
              <a:ext uri="{FF2B5EF4-FFF2-40B4-BE49-F238E27FC236}">
                <a16:creationId xmlns:a16="http://schemas.microsoft.com/office/drawing/2014/main" id="{7AE322C1-7EB8-4F85-8B89-F577069552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altLang="ru-RU"/>
              <a:t>2. Корректировка размещения ресурсов:</a:t>
            </a:r>
          </a:p>
          <a:p>
            <a:pPr eaLnBrk="1" hangingPunct="1"/>
            <a:r>
              <a:rPr lang="ru-RU" altLang="ru-RU"/>
              <a:t>создание общественных благ</a:t>
            </a:r>
          </a:p>
          <a:p>
            <a:pPr eaLnBrk="1" hangingPunct="1"/>
            <a:r>
              <a:rPr lang="ru-RU" altLang="ru-RU"/>
              <a:t>государственный сектор</a:t>
            </a:r>
          </a:p>
          <a:p>
            <a:pPr eaLnBrk="1" hangingPunct="1"/>
            <a:r>
              <a:rPr lang="ru-RU" altLang="ru-RU"/>
              <a:t>нейтрализация (устранение) отрицательных внешних эффектов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47F89D-8993-415F-8DC9-94A7365D7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Функции государства</a:t>
            </a:r>
          </a:p>
        </p:txBody>
      </p:sp>
      <p:sp>
        <p:nvSpPr>
          <p:cNvPr id="11267" name="Содержимое 2">
            <a:extLst>
              <a:ext uri="{FF2B5EF4-FFF2-40B4-BE49-F238E27FC236}">
                <a16:creationId xmlns:a16="http://schemas.microsoft.com/office/drawing/2014/main" id="{78635D08-2530-47BB-92DD-B932767683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altLang="ru-RU"/>
              <a:t>3. Защита конкуренции:</a:t>
            </a:r>
          </a:p>
          <a:p>
            <a:pPr eaLnBrk="1" hangingPunct="1"/>
            <a:r>
              <a:rPr lang="ru-RU" altLang="ru-RU"/>
              <a:t>принятие антимонопольных законов</a:t>
            </a:r>
          </a:p>
          <a:p>
            <a:pPr eaLnBrk="1" hangingPunct="1"/>
            <a:r>
              <a:rPr lang="ru-RU" altLang="ru-RU"/>
              <a:t>регулирование цен и стандартов в естественных монополиях с помощью общественных комиссий</a:t>
            </a:r>
          </a:p>
          <a:p>
            <a:pPr eaLnBrk="1" hangingPunct="1"/>
            <a:r>
              <a:rPr lang="ru-RU" altLang="ru-RU"/>
              <a:t>применение финансовых санкций</a:t>
            </a:r>
          </a:p>
          <a:p>
            <a:pPr eaLnBrk="1" hangingPunct="1"/>
            <a:endParaRPr lang="ru-RU" alt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CE5978-D4C8-4C44-B65B-FFCC20E6C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Функции государства</a:t>
            </a:r>
          </a:p>
        </p:txBody>
      </p:sp>
      <p:sp>
        <p:nvSpPr>
          <p:cNvPr id="12291" name="Содержимое 2">
            <a:extLst>
              <a:ext uri="{FF2B5EF4-FFF2-40B4-BE49-F238E27FC236}">
                <a16:creationId xmlns:a16="http://schemas.microsoft.com/office/drawing/2014/main" id="{16FE17D0-34E1-4E03-B4C0-5425451577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altLang="ru-RU"/>
              <a:t>4. Стабилизация экономики:</a:t>
            </a:r>
          </a:p>
          <a:p>
            <a:pPr eaLnBrk="1" hangingPunct="1"/>
            <a:r>
              <a:rPr lang="ru-RU" altLang="ru-RU"/>
              <a:t>обеспечение высокой занятости</a:t>
            </a:r>
          </a:p>
          <a:p>
            <a:pPr eaLnBrk="1" hangingPunct="1"/>
            <a:r>
              <a:rPr lang="ru-RU" altLang="ru-RU"/>
              <a:t>борьба с инфляцией</a:t>
            </a:r>
          </a:p>
          <a:p>
            <a:pPr eaLnBrk="1" hangingPunct="1"/>
            <a:r>
              <a:rPr lang="ru-RU" altLang="ru-RU"/>
              <a:t>стимулирование экономического роста</a:t>
            </a:r>
          </a:p>
          <a:p>
            <a:pPr eaLnBrk="1" hangingPunct="1"/>
            <a:r>
              <a:rPr lang="ru-RU" altLang="ru-RU"/>
              <a:t>помощь частному сектору в решении задач</a:t>
            </a:r>
          </a:p>
          <a:p>
            <a:pPr eaLnBrk="1" hangingPunct="1"/>
            <a:endParaRPr lang="ru-RU" altLang="ru-RU"/>
          </a:p>
          <a:p>
            <a:pPr eaLnBrk="1" hangingPunct="1"/>
            <a:endParaRPr lang="ru-RU" alt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348</TotalTime>
  <Words>308</Words>
  <Application>Microsoft Office PowerPoint</Application>
  <PresentationFormat>Экран (4:3)</PresentationFormat>
  <Paragraphs>74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Times New Roman</vt:lpstr>
      <vt:lpstr>Arial</vt:lpstr>
      <vt:lpstr>Cooper Black</vt:lpstr>
      <vt:lpstr>Calibri</vt:lpstr>
      <vt:lpstr>Lucida Sans Unicode</vt:lpstr>
      <vt:lpstr>Тема Office</vt:lpstr>
      <vt:lpstr>РОЛЬ ГОСУДАРСТВА В ЭКОНОМИКЕ </vt:lpstr>
      <vt:lpstr>Слабости рыночной экономики</vt:lpstr>
      <vt:lpstr> </vt:lpstr>
      <vt:lpstr>Your Topic Goes Here</vt:lpstr>
      <vt:lpstr>Государство в рыночной экономике</vt:lpstr>
      <vt:lpstr>Функции государства</vt:lpstr>
      <vt:lpstr>Функции государства</vt:lpstr>
      <vt:lpstr>Функции государства</vt:lpstr>
      <vt:lpstr>Функции государства</vt:lpstr>
      <vt:lpstr>Функции государства</vt:lpstr>
      <vt:lpstr>Роль государства в экономике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ГОСУДАРСТВА В ЭКОНОМИКЕ</dc:title>
  <dc:creator>Владелец</dc:creator>
  <cp:lastModifiedBy>Lenovo</cp:lastModifiedBy>
  <cp:revision>32</cp:revision>
  <dcterms:created xsi:type="dcterms:W3CDTF">2011-01-30T08:05:42Z</dcterms:created>
  <dcterms:modified xsi:type="dcterms:W3CDTF">2020-04-13T07:15:44Z</dcterms:modified>
</cp:coreProperties>
</file>