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7" r:id="rId8"/>
    <p:sldId id="263" r:id="rId9"/>
    <p:sldId id="264" r:id="rId10"/>
    <p:sldId id="265" r:id="rId11"/>
    <p:sldId id="266" r:id="rId12"/>
    <p:sldId id="268" r:id="rId13"/>
    <p:sldId id="269" r:id="rId14"/>
    <p:sldId id="270" r:id="rId15"/>
    <p:sldId id="271" r:id="rId16"/>
    <p:sldId id="272" r:id="rId17"/>
    <p:sldId id="274" r:id="rId18"/>
    <p:sldId id="275" r:id="rId19"/>
    <p:sldId id="277" r:id="rId20"/>
    <p:sldId id="278" r:id="rId21"/>
    <p:sldId id="279" r:id="rId22"/>
    <p:sldId id="280" r:id="rId23"/>
    <p:sldId id="281" r:id="rId24"/>
    <p:sldId id="282" r:id="rId25"/>
    <p:sldId id="283" r:id="rId26"/>
    <p:sldId id="284" r:id="rId27"/>
    <p:sldId id="285" r:id="rId28"/>
    <p:sldId id="28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t>13.04.2020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t>13.04.2020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t>13.04.2020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t>13.04.2020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pic>
        <p:nvPicPr>
          <p:cNvPr id="11" name="Рисунок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engivsetakipahnyt.com/organizaciya/kak-vybrat-nishu-dlya-biznesa.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1090;&#1088;&#1091;&#1076;&#1086;&#1074;&#1099;&#1077;-&#1076;&#1086;&#1075;&#1086;&#1074;&#1086;&#1088;&#1099;.&#1088;&#1092;/article/13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ru/imgres?imgurl=https%3A%2F%2Fwww.malyi-biznes.ru%2Fimages%2Flgotnoe-nalogooblozhenie-malogo-biznesa.jpg&amp;imgrefurl=https%3A%2F%2Fwww.malyi-biznes.ru%2Fnalogooblozhenie%2Flgotnoe-nalogooblozhenie-malogo-biznesa-chto-poluchaetsya-na-praktike%2F&amp;docid=7QFcoMdn3ZeqUM&amp;tbnid=dsjaUUTG3ps3xM%3A&amp;vet=1&amp;w=381&amp;h=400&amp;bih=963&amp;biw=192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fb.ru/article/61944/fond-oplatyi-truda-i-ego-sostav"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univer-ese.irkutskenergo.ru/qa/5329/trening-instrumenty-upravleniya.html" TargetMode="External"/><Relationship Id="rId2" Type="http://schemas.openxmlformats.org/officeDocument/2006/relationships/hyperlink" Target="http://www.aup.ru/docs/gk/s14.htm"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taganrog.ikro.ru/legal-culture/uchastniki-izbiratelnogo-protsessa/"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pervostat.ru/work/pomoshh-v-upravlenii-sotrudnikami-novaya-oplata-truda"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vutrebenki.com.ua/"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pplemart.ru/informatsija/6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pervostat.ru/work/pomoshh-v-upravlenii-sotrudnikami-novaya-oplata-trud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yl.ru/article/170231/new_formyi-i-suschnost-predprinimatelstva-suschnost-malogo-predprinimatelstva"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ulcom.ru/informaciy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op-rb.ru/news/business_rb/393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umc-kedr.ru/"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profkomtgu.ru/main/5-kollektivnyy-dogovor-proekt.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time.sun-way.biz/pages/re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kirov.spb.ru/dou/43/index.php?option=com_content&amp;view=article&amp;id=6&amp;Itemid=13"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blendertut.ru/portfolio_27.h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ylik.ru/clipart/rastr/other-rastr/6504-3d-lyudi.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mobilacom.ru/2014/11/05/Kartinki-3d-chelovechki.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husrayon.ru/%D0%BD%D0%BE%D0%B2%D0%BE%D1%81%D1%82%D0%B8-%D0%BC%D0%B1/%D0%BF%D1%80%D0%B5%D0%B4%D0%BF%D1%80%D0%B8%D0%BD%D0%B8%D0%BC%D0%B0%D1%82%D0%B5%D0%BB%D1%8C%D1%81%D1%82%D0%B2%D0%BE?page=1"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op-rb.ru/news/business_rb/393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op-rb.ru/news/news_tpp/3825/"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rp-ko.ru/news/212.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vzakon.com/vidy-uvolnenij/"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neterpi.ru/articles-id-14.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malyi-biznes.ru/podderzhka/finansovaya-podderzhka-malogo-biznesa-i-glavnye-istochniki-ee-okazaniy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05018" y="1978888"/>
            <a:ext cx="5841506" cy="3032624"/>
          </a:xfrm>
        </p:spPr>
        <p:txBody>
          <a:bodyPr>
            <a:noAutofit/>
          </a:bodyPr>
          <a:lstStyle/>
          <a:p>
            <a:r>
              <a:rPr lang="ru-RU" sz="4000" dirty="0">
                <a:solidFill>
                  <a:schemeClr val="accent2">
                    <a:lumMod val="75000"/>
                  </a:schemeClr>
                </a:solidFill>
                <a:latin typeface="Arial Black" panose="020B0A04020102020204" pitchFamily="34" charset="0"/>
              </a:rPr>
              <a:t>Правовое регулирование защиты предпринимателей и прав потребителей.</a:t>
            </a:r>
            <a:endParaRPr lang="ru-RU" sz="40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mn-lt"/>
            </a:endParaRPr>
          </a:p>
        </p:txBody>
      </p:sp>
    </p:spTree>
    <p:extLst>
      <p:ext uri="{BB962C8B-B14F-4D97-AF65-F5344CB8AC3E}">
        <p14:creationId xmlns:p14="http://schemas.microsoft.com/office/powerpoint/2010/main" val="169383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2641" y="199384"/>
            <a:ext cx="6747642" cy="2677656"/>
          </a:xfrm>
          <a:prstGeom prst="rect">
            <a:avLst/>
          </a:prstGeom>
        </p:spPr>
        <p:txBody>
          <a:bodyPr wrap="square">
            <a:spAutoFit/>
          </a:bodyPr>
          <a:lstStyle/>
          <a:p>
            <a:r>
              <a:rPr lang="ru-RU" sz="2400" dirty="0">
                <a:solidFill>
                  <a:schemeClr val="accent1">
                    <a:lumMod val="75000"/>
                  </a:schemeClr>
                </a:solidFill>
                <a:latin typeface="Arial Black" panose="020B0A04020102020204" pitchFamily="34" charset="0"/>
              </a:rPr>
              <a:t>К </a:t>
            </a:r>
            <a:r>
              <a:rPr lang="ru-RU" sz="2400" dirty="0">
                <a:solidFill>
                  <a:srgbClr val="C00000"/>
                </a:solidFill>
                <a:latin typeface="Arial Black" panose="020B0A04020102020204" pitchFamily="34" charset="0"/>
              </a:rPr>
              <a:t>восстановительным</a:t>
            </a:r>
            <a:r>
              <a:rPr lang="ru-RU" sz="2400" dirty="0">
                <a:solidFill>
                  <a:schemeClr val="accent1">
                    <a:lumMod val="75000"/>
                  </a:schemeClr>
                </a:solidFill>
                <a:latin typeface="Arial Black" panose="020B0A04020102020204" pitchFamily="34" charset="0"/>
              </a:rPr>
              <a:t> относятся способы, направленные на признание за субъектом определенных прав и на восстановление положения, имевшего место до нарушения права.</a:t>
            </a:r>
          </a:p>
        </p:txBody>
      </p:sp>
      <p:pic>
        <p:nvPicPr>
          <p:cNvPr id="8194" name="Picture 2"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228" y="2566833"/>
            <a:ext cx="3776444" cy="354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8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28699" y="417786"/>
            <a:ext cx="6574221" cy="96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Black" panose="020B0A04020102020204" pitchFamily="34" charset="0"/>
              </a:rPr>
              <a:t>Восстановительными способами являются:</a:t>
            </a:r>
          </a:p>
        </p:txBody>
      </p:sp>
      <p:sp>
        <p:nvSpPr>
          <p:cNvPr id="5" name="Скругленный прямоугольник 4"/>
          <p:cNvSpPr/>
          <p:nvPr/>
        </p:nvSpPr>
        <p:spPr>
          <a:xfrm>
            <a:off x="5159264" y="5226268"/>
            <a:ext cx="2676198" cy="603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dirty="0">
                <a:latin typeface="Arial Black" panose="020B0A04020102020204" pitchFamily="34" charset="0"/>
              </a:rPr>
              <a:t>признание права;</a:t>
            </a:r>
          </a:p>
        </p:txBody>
      </p:sp>
      <p:sp>
        <p:nvSpPr>
          <p:cNvPr id="6" name="Скругленный прямоугольник 5"/>
          <p:cNvSpPr/>
          <p:nvPr/>
        </p:nvSpPr>
        <p:spPr>
          <a:xfrm>
            <a:off x="941990" y="1487869"/>
            <a:ext cx="5261741" cy="1351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признание оспоримой сделки недействительной и применение последствий ее недействительности;</a:t>
            </a:r>
          </a:p>
        </p:txBody>
      </p:sp>
      <p:sp>
        <p:nvSpPr>
          <p:cNvPr id="7" name="Скругленный прямоугольник 6"/>
          <p:cNvSpPr/>
          <p:nvPr/>
        </p:nvSpPr>
        <p:spPr>
          <a:xfrm>
            <a:off x="4449818" y="3868463"/>
            <a:ext cx="2924504" cy="1316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присуждение к исполнению обязанности в натуре;</a:t>
            </a:r>
          </a:p>
        </p:txBody>
      </p:sp>
      <p:sp>
        <p:nvSpPr>
          <p:cNvPr id="8" name="Скругленный прямоугольник 7"/>
          <p:cNvSpPr/>
          <p:nvPr/>
        </p:nvSpPr>
        <p:spPr>
          <a:xfrm>
            <a:off x="3105807" y="2875234"/>
            <a:ext cx="3834961" cy="957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возмещение убытков и компенсации морального вреда.</a:t>
            </a:r>
          </a:p>
        </p:txBody>
      </p:sp>
      <p:pic>
        <p:nvPicPr>
          <p:cNvPr id="9218"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878" y="3947290"/>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7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961698" y="543911"/>
            <a:ext cx="6692462" cy="89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Black" panose="020B0A04020102020204" pitchFamily="34" charset="0"/>
              </a:rPr>
              <a:t>К штрафным способам защиты можно отнести действия по:</a:t>
            </a:r>
          </a:p>
        </p:txBody>
      </p:sp>
      <p:sp>
        <p:nvSpPr>
          <p:cNvPr id="6" name="Скругленный прямоугольник 5"/>
          <p:cNvSpPr/>
          <p:nvPr/>
        </p:nvSpPr>
        <p:spPr>
          <a:xfrm>
            <a:off x="961698" y="1623848"/>
            <a:ext cx="5880538" cy="1032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sz="2000" dirty="0">
                <a:latin typeface="Arial Black" panose="020B0A04020102020204" pitchFamily="34" charset="0"/>
              </a:rPr>
              <a:t>взысканию неустойки, процентов за пользование чужими денежными средствами;</a:t>
            </a:r>
          </a:p>
        </p:txBody>
      </p:sp>
      <p:sp>
        <p:nvSpPr>
          <p:cNvPr id="7" name="Скругленный прямоугольник 6"/>
          <p:cNvSpPr/>
          <p:nvPr/>
        </p:nvSpPr>
        <p:spPr>
          <a:xfrm>
            <a:off x="3220106" y="2743200"/>
            <a:ext cx="3976853" cy="1127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sz="2000" dirty="0">
                <a:latin typeface="Arial Black" panose="020B0A04020102020204" pitchFamily="34" charset="0"/>
              </a:rPr>
              <a:t>обращению незаконно полученного по сделке в доход государства;</a:t>
            </a:r>
          </a:p>
        </p:txBody>
      </p:sp>
      <p:sp>
        <p:nvSpPr>
          <p:cNvPr id="8" name="Скругленный прямоугольник 7"/>
          <p:cNvSpPr/>
          <p:nvPr/>
        </p:nvSpPr>
        <p:spPr>
          <a:xfrm>
            <a:off x="5565229" y="3965026"/>
            <a:ext cx="2088931" cy="914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dirty="0">
                <a:latin typeface="Arial Black" panose="020B0A04020102020204" pitchFamily="34" charset="0"/>
              </a:rPr>
              <a:t>конфискации и т.д.</a:t>
            </a:r>
          </a:p>
        </p:txBody>
      </p:sp>
      <p:pic>
        <p:nvPicPr>
          <p:cNvPr id="11266" name="Picture 2"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302" y="3953725"/>
            <a:ext cx="2333297" cy="245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7821" y="357040"/>
            <a:ext cx="6314090" cy="1938992"/>
          </a:xfrm>
          <a:prstGeom prst="rect">
            <a:avLst/>
          </a:prstGeom>
        </p:spPr>
        <p:txBody>
          <a:bodyPr wrap="square">
            <a:spAutoFit/>
          </a:bodyPr>
          <a:lstStyle/>
          <a:p>
            <a:r>
              <a:rPr lang="ru-RU" sz="2400" dirty="0">
                <a:solidFill>
                  <a:schemeClr val="accent2">
                    <a:lumMod val="75000"/>
                  </a:schemeClr>
                </a:solidFill>
                <a:latin typeface="Arial Black" panose="020B0A04020102020204" pitchFamily="34" charset="0"/>
                <a:ea typeface="Times New Roman" panose="02020603050405020304" pitchFamily="18" charset="0"/>
              </a:rPr>
              <a:t>Процессуальные способы </a:t>
            </a:r>
            <a:r>
              <a:rPr lang="ru-RU" sz="2400" dirty="0">
                <a:solidFill>
                  <a:schemeClr val="accent1">
                    <a:lumMod val="75000"/>
                  </a:schemeClr>
                </a:solidFill>
                <a:latin typeface="Arial Black" panose="020B0A04020102020204" pitchFamily="34" charset="0"/>
                <a:ea typeface="Times New Roman" panose="02020603050405020304" pitchFamily="18" charset="0"/>
              </a:rPr>
              <a:t>защиты - способы, обеспечивающие защиту прав предпринимателей в процессе рассмотрения спора о нарушенном праве. </a:t>
            </a:r>
          </a:p>
        </p:txBody>
      </p:sp>
      <p:sp>
        <p:nvSpPr>
          <p:cNvPr id="3" name="Скругленный прямоугольник 2"/>
          <p:cNvSpPr/>
          <p:nvPr/>
        </p:nvSpPr>
        <p:spPr>
          <a:xfrm>
            <a:off x="1087821" y="2290298"/>
            <a:ext cx="6400799" cy="764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solidFill>
                  <a:schemeClr val="bg1"/>
                </a:solidFill>
                <a:latin typeface="Arial Black" panose="020B0A04020102020204" pitchFamily="34" charset="0"/>
                <a:ea typeface="Times New Roman" panose="02020603050405020304" pitchFamily="18" charset="0"/>
              </a:rPr>
              <a:t>К их числу относят:</a:t>
            </a:r>
          </a:p>
        </p:txBody>
      </p:sp>
      <p:sp>
        <p:nvSpPr>
          <p:cNvPr id="5" name="Скругленный прямоугольник 4"/>
          <p:cNvSpPr/>
          <p:nvPr/>
        </p:nvSpPr>
        <p:spPr>
          <a:xfrm>
            <a:off x="3074275" y="3153105"/>
            <a:ext cx="4414345" cy="1076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1)  право в договорном порядке установить компетентный орган по разрешению споров;</a:t>
            </a:r>
          </a:p>
        </p:txBody>
      </p:sp>
      <p:sp>
        <p:nvSpPr>
          <p:cNvPr id="6" name="Скругленный прямоугольник 5"/>
          <p:cNvSpPr/>
          <p:nvPr/>
        </p:nvSpPr>
        <p:spPr>
          <a:xfrm>
            <a:off x="3074275" y="4327470"/>
            <a:ext cx="4516820" cy="1355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2)  право обращения к компетентному органу по защите нарушенных прав и интересов предпринимателей и т.д.</a:t>
            </a:r>
          </a:p>
        </p:txBody>
      </p:sp>
      <p:pic>
        <p:nvPicPr>
          <p:cNvPr id="12290"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62" y="3153104"/>
            <a:ext cx="2096813" cy="308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7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9351" y="658872"/>
            <a:ext cx="6582103" cy="3785652"/>
          </a:xfrm>
          <a:prstGeom prst="rect">
            <a:avLst/>
          </a:prstGeom>
        </p:spPr>
        <p:txBody>
          <a:bodyPr wrap="square">
            <a:spAutoFit/>
          </a:bodyPr>
          <a:lstStyle/>
          <a:p>
            <a:r>
              <a:rPr lang="ru-RU" sz="2400" dirty="0">
                <a:solidFill>
                  <a:schemeClr val="accent2">
                    <a:lumMod val="75000"/>
                  </a:schemeClr>
                </a:solidFill>
                <a:latin typeface="Arial Black" panose="020B0A04020102020204" pitchFamily="34" charset="0"/>
                <a:ea typeface="Times New Roman" panose="02020603050405020304" pitchFamily="18" charset="0"/>
              </a:rPr>
              <a:t>Самостоятельным способом защиты </a:t>
            </a:r>
            <a:r>
              <a:rPr lang="ru-RU" sz="2400" dirty="0">
                <a:solidFill>
                  <a:schemeClr val="accent1">
                    <a:lumMod val="75000"/>
                  </a:schemeClr>
                </a:solidFill>
                <a:latin typeface="Arial Black" panose="020B0A04020102020204" pitchFamily="34" charset="0"/>
                <a:ea typeface="Times New Roman" panose="02020603050405020304" pitchFamily="18" charset="0"/>
              </a:rPr>
              <a:t>прав, полагаем, является самозащита (</a:t>
            </a:r>
            <a:r>
              <a:rPr lang="ru-RU" sz="2400" u="sng" dirty="0">
                <a:solidFill>
                  <a:schemeClr val="accent1">
                    <a:lumMod val="75000"/>
                  </a:schemeClr>
                </a:solidFill>
                <a:latin typeface="Arial Black" panose="020B0A04020102020204" pitchFamily="34" charset="0"/>
                <a:ea typeface="Times New Roman" panose="02020603050405020304" pitchFamily="18" charset="0"/>
                <a:hlinkClick r:id="rId2"/>
              </a:rPr>
              <a:t>ст. 14 ГК РФ</a:t>
            </a:r>
            <a:r>
              <a:rPr lang="ru-RU" sz="2400" dirty="0">
                <a:solidFill>
                  <a:schemeClr val="accent1">
                    <a:lumMod val="75000"/>
                  </a:schemeClr>
                </a:solidFill>
                <a:latin typeface="Arial Black" panose="020B0A04020102020204" pitchFamily="34" charset="0"/>
                <a:ea typeface="Times New Roman" panose="02020603050405020304" pitchFamily="18" charset="0"/>
              </a:rPr>
              <a:t>). ГК РФ не содержит определения этого понятия, а лишь устанавливает, что способы самозащиты должны быть соразмерны нарушению и не должны выходить за пределы действий, необходимых для его пресечения.</a:t>
            </a:r>
            <a:endParaRPr lang="ru-RU" sz="2400" dirty="0">
              <a:solidFill>
                <a:schemeClr val="accent1">
                  <a:lumMod val="75000"/>
                </a:schemeClr>
              </a:solidFill>
              <a:effectLst/>
              <a:latin typeface="Arial Black" panose="020B0A04020102020204" pitchFamily="34" charset="0"/>
              <a:ea typeface="Times New Roman" panose="02020603050405020304" pitchFamily="18" charset="0"/>
            </a:endParaRPr>
          </a:p>
        </p:txBody>
      </p:sp>
      <p:pic>
        <p:nvPicPr>
          <p:cNvPr id="13314" name="Picture 2" descr="Похожее изображение">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661" y="4042991"/>
            <a:ext cx="3180803" cy="239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3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6290" y="393064"/>
            <a:ext cx="6700344" cy="2677656"/>
          </a:xfrm>
          <a:prstGeom prst="rect">
            <a:avLst/>
          </a:prstGeom>
        </p:spPr>
        <p:txBody>
          <a:bodyPr wrap="square">
            <a:spAutoFit/>
          </a:bodyPr>
          <a:lstStyle/>
          <a:p>
            <a:r>
              <a:rPr lang="ru-RU" sz="2800" b="1" dirty="0">
                <a:solidFill>
                  <a:schemeClr val="accent1">
                    <a:lumMod val="75000"/>
                  </a:schemeClr>
                </a:solidFill>
                <a:latin typeface="Arial Black" panose="020B0A04020102020204" pitchFamily="34" charset="0"/>
                <a:ea typeface="Times New Roman" panose="02020603050405020304" pitchFamily="18" charset="0"/>
              </a:rPr>
              <a:t>Предприниматель вправе осуществлять превентивные охранительные действия, обеспечивающие защиту его интересов от возможных посягательств.</a:t>
            </a:r>
            <a:endParaRPr lang="ru-RU" sz="2800" b="1" dirty="0">
              <a:solidFill>
                <a:schemeClr val="accent1">
                  <a:lumMod val="75000"/>
                </a:schemeClr>
              </a:solidFill>
              <a:effectLst/>
              <a:latin typeface="Arial Black" panose="020B0A04020102020204" pitchFamily="34" charset="0"/>
              <a:ea typeface="Times New Roman" panose="02020603050405020304" pitchFamily="18" charset="0"/>
            </a:endParaRPr>
          </a:p>
        </p:txBody>
      </p:sp>
      <p:pic>
        <p:nvPicPr>
          <p:cNvPr id="14338" name="Picture 2"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547" y="3070720"/>
            <a:ext cx="4316412" cy="328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43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58765" y="275897"/>
            <a:ext cx="6172201" cy="756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Arial Black" panose="020B0A04020102020204" pitchFamily="34" charset="0"/>
              </a:rPr>
              <a:t>Формы защиты прав предпринимателей делятся на</a:t>
            </a:r>
          </a:p>
        </p:txBody>
      </p:sp>
      <p:sp>
        <p:nvSpPr>
          <p:cNvPr id="3" name="Скругленный прямоугольник 2"/>
          <p:cNvSpPr/>
          <p:nvPr/>
        </p:nvSpPr>
        <p:spPr>
          <a:xfrm>
            <a:off x="1158765" y="1093731"/>
            <a:ext cx="2948151" cy="709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atin typeface="Arial Black" panose="020B0A04020102020204" pitchFamily="34" charset="0"/>
              </a:rPr>
              <a:t>судебные</a:t>
            </a:r>
          </a:p>
        </p:txBody>
      </p:sp>
      <p:sp>
        <p:nvSpPr>
          <p:cNvPr id="4" name="Скругленный прямоугольник 3"/>
          <p:cNvSpPr/>
          <p:nvPr/>
        </p:nvSpPr>
        <p:spPr>
          <a:xfrm>
            <a:off x="4240925" y="1101613"/>
            <a:ext cx="3090042" cy="693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atin typeface="Arial Black" panose="020B0A04020102020204" pitchFamily="34" charset="0"/>
              </a:rPr>
              <a:t>внесудебные</a:t>
            </a:r>
          </a:p>
        </p:txBody>
      </p:sp>
      <p:sp>
        <p:nvSpPr>
          <p:cNvPr id="5" name="Скругленный прямоугольник 4"/>
          <p:cNvSpPr/>
          <p:nvPr/>
        </p:nvSpPr>
        <p:spPr>
          <a:xfrm>
            <a:off x="965637" y="1966747"/>
            <a:ext cx="3275288" cy="2688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деятельность судебных органов : </a:t>
            </a:r>
          </a:p>
          <a:p>
            <a:r>
              <a:rPr lang="ru-RU" dirty="0">
                <a:latin typeface="Arial Black" panose="020B0A04020102020204" pitchFamily="34" charset="0"/>
              </a:rPr>
              <a:t>1. Конституционный Суд РФ;</a:t>
            </a:r>
          </a:p>
          <a:p>
            <a:r>
              <a:rPr lang="ru-RU" dirty="0">
                <a:latin typeface="Arial Black" panose="020B0A04020102020204" pitchFamily="34" charset="0"/>
              </a:rPr>
              <a:t>2. арбитражные суды;</a:t>
            </a:r>
          </a:p>
          <a:p>
            <a:r>
              <a:rPr lang="ru-RU" dirty="0">
                <a:latin typeface="Arial Black" panose="020B0A04020102020204" pitchFamily="34" charset="0"/>
              </a:rPr>
              <a:t>3. суды общей юрисдикции.</a:t>
            </a:r>
          </a:p>
        </p:txBody>
      </p:sp>
      <p:sp>
        <p:nvSpPr>
          <p:cNvPr id="6" name="Скругленный прямоугольник 5"/>
          <p:cNvSpPr/>
          <p:nvPr/>
        </p:nvSpPr>
        <p:spPr>
          <a:xfrm>
            <a:off x="4351283" y="1966746"/>
            <a:ext cx="3145221" cy="2688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1</a:t>
            </a:r>
            <a:r>
              <a:rPr lang="ru-RU" dirty="0"/>
              <a:t>. </a:t>
            </a:r>
            <a:r>
              <a:rPr lang="ru-RU" dirty="0">
                <a:latin typeface="Arial Black" panose="020B0A04020102020204" pitchFamily="34" charset="0"/>
              </a:rPr>
              <a:t> нотариальная защита;</a:t>
            </a:r>
          </a:p>
          <a:p>
            <a:r>
              <a:rPr lang="ru-RU" dirty="0">
                <a:latin typeface="Arial Black" panose="020B0A04020102020204" pitchFamily="34" charset="0"/>
              </a:rPr>
              <a:t>2.  третейское разбирательство;</a:t>
            </a:r>
          </a:p>
          <a:p>
            <a:r>
              <a:rPr lang="ru-RU" dirty="0">
                <a:latin typeface="Arial Black" panose="020B0A04020102020204" pitchFamily="34" charset="0"/>
              </a:rPr>
              <a:t>3.  досудебный (претензионный) порядок урегулирования споров.</a:t>
            </a:r>
          </a:p>
        </p:txBody>
      </p:sp>
      <p:pic>
        <p:nvPicPr>
          <p:cNvPr id="15362" name="Picture 2" descr="Картинки по запросу предпринимательство картинки">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3090" y="4743445"/>
            <a:ext cx="2254472" cy="169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3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5116" y="335679"/>
            <a:ext cx="6723993" cy="2677656"/>
          </a:xfrm>
          <a:prstGeom prst="rect">
            <a:avLst/>
          </a:prstGeom>
        </p:spPr>
        <p:txBody>
          <a:bodyPr wrap="square">
            <a:spAutoFit/>
          </a:bodyPr>
          <a:lstStyle/>
          <a:p>
            <a:r>
              <a:rPr lang="ru-RU" sz="2800" b="1" dirty="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rPr>
              <a:t>Законом "О защите прав потребителей", Гражданским кодексом и другими законодательными актами установлено большое количество прав потребителей. </a:t>
            </a:r>
            <a:endParaRPr lang="ru-RU" sz="2800" b="1" dirty="0">
              <a:solidFill>
                <a:schemeClr val="accent1">
                  <a:lumMod val="75000"/>
                </a:schemeClr>
              </a:solidFill>
              <a:latin typeface="Arial Black" panose="020B0A04020102020204" pitchFamily="34" charset="0"/>
            </a:endParaRPr>
          </a:p>
        </p:txBody>
      </p:sp>
      <p:pic>
        <p:nvPicPr>
          <p:cNvPr id="16386" name="Picture 2"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918" y="3074274"/>
            <a:ext cx="4524047" cy="33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87821" y="260131"/>
            <a:ext cx="6219497" cy="89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50"/>
              </a:spcAft>
            </a:pPr>
            <a:r>
              <a:rPr lang="ru-RU" sz="2400" dirty="0">
                <a:solidFill>
                  <a:schemeClr val="bg1"/>
                </a:solidFill>
                <a:latin typeface="Arial Black" panose="020B0A04020102020204" pitchFamily="34" charset="0"/>
                <a:ea typeface="Times New Roman" panose="02020603050405020304" pitchFamily="18" charset="0"/>
              </a:rPr>
              <a:t>К основным правам </a:t>
            </a:r>
            <a:r>
              <a:rPr lang="ru-RU" sz="2400" b="1" dirty="0">
                <a:latin typeface="Arial Black" panose="020B0A04020102020204" pitchFamily="34" charset="0"/>
              </a:rPr>
              <a:t>потребителя </a:t>
            </a:r>
            <a:r>
              <a:rPr lang="ru-RU" sz="2400" dirty="0">
                <a:solidFill>
                  <a:schemeClr val="bg1"/>
                </a:solidFill>
                <a:latin typeface="Arial Black" panose="020B0A04020102020204" pitchFamily="34" charset="0"/>
                <a:ea typeface="Times New Roman" panose="02020603050405020304" pitchFamily="18" charset="0"/>
              </a:rPr>
              <a:t>относятся:</a:t>
            </a:r>
          </a:p>
        </p:txBody>
      </p:sp>
      <p:sp>
        <p:nvSpPr>
          <p:cNvPr id="6" name="Скругленный прямоугольник 5"/>
          <p:cNvSpPr/>
          <p:nvPr/>
        </p:nvSpPr>
        <p:spPr>
          <a:xfrm>
            <a:off x="1087821" y="1261240"/>
            <a:ext cx="3736427" cy="882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качество товара, работы и услуги</a:t>
            </a:r>
            <a:endParaRPr lang="ru-RU" dirty="0">
              <a:latin typeface="Arial Black" panose="020B0A04020102020204" pitchFamily="34" charset="0"/>
            </a:endParaRPr>
          </a:p>
        </p:txBody>
      </p:sp>
      <p:sp>
        <p:nvSpPr>
          <p:cNvPr id="7" name="Скругленный прямоугольник 6"/>
          <p:cNvSpPr/>
          <p:nvPr/>
        </p:nvSpPr>
        <p:spPr>
          <a:xfrm>
            <a:off x="1655379" y="2183521"/>
            <a:ext cx="3712779" cy="614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безопасность товара, работы и услуги</a:t>
            </a:r>
            <a:endParaRPr lang="ru-RU" dirty="0">
              <a:latin typeface="Arial Black" panose="020B0A04020102020204" pitchFamily="34" charset="0"/>
            </a:endParaRPr>
          </a:p>
        </p:txBody>
      </p:sp>
      <p:sp>
        <p:nvSpPr>
          <p:cNvPr id="8" name="Скругленный прямоугольник 7"/>
          <p:cNvSpPr/>
          <p:nvPr/>
        </p:nvSpPr>
        <p:spPr>
          <a:xfrm>
            <a:off x="2601311" y="2865379"/>
            <a:ext cx="4217276" cy="84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информацию об изготовителе, исполнителе, продавце</a:t>
            </a:r>
            <a:endParaRPr lang="ru-RU" dirty="0">
              <a:latin typeface="Arial Black" panose="020B0A04020102020204" pitchFamily="34" charset="0"/>
            </a:endParaRPr>
          </a:p>
        </p:txBody>
      </p:sp>
      <p:sp>
        <p:nvSpPr>
          <p:cNvPr id="9" name="Скругленный прямоугольник 8"/>
          <p:cNvSpPr/>
          <p:nvPr/>
        </p:nvSpPr>
        <p:spPr>
          <a:xfrm>
            <a:off x="3224048" y="3775837"/>
            <a:ext cx="4611414" cy="2238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latin typeface="Arial Black" panose="020B0A04020102020204" pitchFamily="34" charset="0"/>
              </a:rPr>
              <a:t>Ряд прав (возврат денег, замена товара, ремонт или уменьшение цены) при обнаружении в товаре недостатков в течении гарантийного срока и при отсутствии гарантии в пределах 2-х лет со дня передачи товара</a:t>
            </a:r>
            <a:endParaRPr lang="ru-RU" sz="1600" dirty="0">
              <a:latin typeface="Arial Black" panose="020B0A04020102020204" pitchFamily="34" charset="0"/>
            </a:endParaRPr>
          </a:p>
        </p:txBody>
      </p:sp>
      <p:pic>
        <p:nvPicPr>
          <p:cNvPr id="17410" name="Picture 2"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14" y="3858604"/>
            <a:ext cx="2295134" cy="229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87821" y="260131"/>
            <a:ext cx="6219497" cy="89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50"/>
              </a:spcAft>
            </a:pPr>
            <a:r>
              <a:rPr lang="ru-RU" sz="2400" dirty="0">
                <a:solidFill>
                  <a:schemeClr val="bg1"/>
                </a:solidFill>
                <a:latin typeface="Arial Black" panose="020B0A04020102020204" pitchFamily="34" charset="0"/>
                <a:ea typeface="Times New Roman" panose="02020603050405020304" pitchFamily="18" charset="0"/>
              </a:rPr>
              <a:t>К основным правам </a:t>
            </a:r>
            <a:r>
              <a:rPr lang="ru-RU" sz="2400" b="1" dirty="0">
                <a:latin typeface="Arial Black" panose="020B0A04020102020204" pitchFamily="34" charset="0"/>
              </a:rPr>
              <a:t>потребителя </a:t>
            </a:r>
            <a:r>
              <a:rPr lang="ru-RU" sz="2400" dirty="0">
                <a:solidFill>
                  <a:schemeClr val="bg1"/>
                </a:solidFill>
                <a:latin typeface="Arial Black" panose="020B0A04020102020204" pitchFamily="34" charset="0"/>
                <a:ea typeface="Times New Roman" panose="02020603050405020304" pitchFamily="18" charset="0"/>
              </a:rPr>
              <a:t>относятся:</a:t>
            </a:r>
          </a:p>
        </p:txBody>
      </p:sp>
      <p:sp>
        <p:nvSpPr>
          <p:cNvPr id="6" name="Скругленный прямоугольник 5"/>
          <p:cNvSpPr/>
          <p:nvPr/>
        </p:nvSpPr>
        <p:spPr>
          <a:xfrm>
            <a:off x="1087821" y="1261240"/>
            <a:ext cx="3736427" cy="1491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участия в проверке качества товара и право присутствия при экспертизе товара</a:t>
            </a:r>
            <a:endParaRPr lang="ru-RU" dirty="0">
              <a:latin typeface="Arial Black" panose="020B0A04020102020204" pitchFamily="34" charset="0"/>
            </a:endParaRPr>
          </a:p>
        </p:txBody>
      </p:sp>
      <p:sp>
        <p:nvSpPr>
          <p:cNvPr id="7" name="Скругленный прямоугольник 6"/>
          <p:cNvSpPr/>
          <p:nvPr/>
        </p:nvSpPr>
        <p:spPr>
          <a:xfrm>
            <a:off x="2183523" y="2805011"/>
            <a:ext cx="3712779" cy="1368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возмещение убытков, возникших вследствие продажи товара ненадлежащего качества</a:t>
            </a:r>
            <a:endParaRPr lang="ru-RU" dirty="0">
              <a:latin typeface="Arial Black" panose="020B0A04020102020204" pitchFamily="34" charset="0"/>
            </a:endParaRPr>
          </a:p>
        </p:txBody>
      </p:sp>
      <p:sp>
        <p:nvSpPr>
          <p:cNvPr id="8" name="Скругленный прямоугольник 7"/>
          <p:cNvSpPr/>
          <p:nvPr/>
        </p:nvSpPr>
        <p:spPr>
          <a:xfrm>
            <a:off x="3405352" y="4260626"/>
            <a:ext cx="4217276" cy="1567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возврат денег при нарушении срока передачи полностью или частично предварительно оплаченного товара</a:t>
            </a:r>
            <a:endParaRPr lang="ru-RU" dirty="0">
              <a:latin typeface="Arial Black" panose="020B0A04020102020204" pitchFamily="34" charset="0"/>
            </a:endParaRPr>
          </a:p>
        </p:txBody>
      </p:sp>
      <p:pic>
        <p:nvPicPr>
          <p:cNvPr id="10" name="Picture 2" descr="Картинки по запросу предпринимательство картинки">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821" y="4407368"/>
            <a:ext cx="2254472" cy="169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5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935596" y="197069"/>
            <a:ext cx="6757976" cy="5730765"/>
          </a:xfrm>
        </p:spPr>
        <p:txBody>
          <a:bodyPr>
            <a:noAutofit/>
          </a:bodyPr>
          <a:lstStyle/>
          <a:p>
            <a:br>
              <a:rPr lang="ru-RU" sz="2400" dirty="0">
                <a:solidFill>
                  <a:schemeClr val="accent1">
                    <a:lumMod val="75000"/>
                  </a:schemeClr>
                </a:solidFill>
                <a:latin typeface="Arial Black" panose="020B0A04020102020204" pitchFamily="34" charset="0"/>
              </a:rPr>
            </a:br>
            <a:r>
              <a:rPr lang="ru-RU" sz="2400" dirty="0">
                <a:solidFill>
                  <a:schemeClr val="accent1">
                    <a:lumMod val="75000"/>
                  </a:schemeClr>
                </a:solidFill>
                <a:latin typeface="Arial Black" panose="020B0A04020102020204" pitchFamily="34" charset="0"/>
              </a:rPr>
              <a:t>Под </a:t>
            </a:r>
            <a:r>
              <a:rPr lang="ru-RU" sz="2400" dirty="0">
                <a:solidFill>
                  <a:schemeClr val="accent2">
                    <a:lumMod val="75000"/>
                  </a:schemeClr>
                </a:solidFill>
                <a:latin typeface="Arial Black" panose="020B0A04020102020204" pitchFamily="34" charset="0"/>
              </a:rPr>
              <a:t>защитой прав предпринимателей</a:t>
            </a:r>
            <a:r>
              <a:rPr lang="ru-RU" sz="2400" dirty="0">
                <a:solidFill>
                  <a:schemeClr val="accent1">
                    <a:lumMod val="75000"/>
                  </a:schemeClr>
                </a:solidFill>
                <a:latin typeface="Arial Black" panose="020B0A04020102020204" pitchFamily="34" charset="0"/>
              </a:rPr>
              <a:t> понимается совокупность нормативно установленных мер (механизмов) по восстановлению или признанию нарушенных или оспариваемых прав и интересов их обладателей, которые осуществляются в определенных формах, определенными способами, в законодательно определенных границах, с применением к нарушителям мер юридической ответственности, а также механизма по практической реализации (исполнимости) этих мер.</a:t>
            </a:r>
            <a:br>
              <a:rPr lang="ru-RU" sz="2400" dirty="0">
                <a:solidFill>
                  <a:schemeClr val="accent1">
                    <a:lumMod val="75000"/>
                  </a:schemeClr>
                </a:solidFill>
                <a:latin typeface="Arial Black" panose="020B0A04020102020204" pitchFamily="34" charset="0"/>
              </a:rPr>
            </a:br>
            <a:endParaRPr lang="ru-RU" sz="2400" dirty="0">
              <a:solidFill>
                <a:schemeClr val="accent1">
                  <a:lumMod val="75000"/>
                </a:schemeClr>
              </a:solidFill>
              <a:latin typeface="Arial Black" panose="020B0A04020102020204" pitchFamily="34" charset="0"/>
            </a:endParaRPr>
          </a:p>
        </p:txBody>
      </p:sp>
      <p:pic>
        <p:nvPicPr>
          <p:cNvPr id="1028" name="Picture 4"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510" y="4985845"/>
            <a:ext cx="1269124" cy="126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87821" y="260131"/>
            <a:ext cx="6219497" cy="89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50"/>
              </a:spcAft>
            </a:pPr>
            <a:r>
              <a:rPr lang="ru-RU" sz="2400" dirty="0">
                <a:solidFill>
                  <a:schemeClr val="bg1"/>
                </a:solidFill>
                <a:latin typeface="Arial Black" panose="020B0A04020102020204" pitchFamily="34" charset="0"/>
                <a:ea typeface="Times New Roman" panose="02020603050405020304" pitchFamily="18" charset="0"/>
              </a:rPr>
              <a:t>К основным правам </a:t>
            </a:r>
            <a:r>
              <a:rPr lang="ru-RU" sz="2400" b="1" dirty="0">
                <a:latin typeface="Arial Black" panose="020B0A04020102020204" pitchFamily="34" charset="0"/>
              </a:rPr>
              <a:t>потребителя </a:t>
            </a:r>
            <a:r>
              <a:rPr lang="ru-RU" sz="2400" dirty="0">
                <a:solidFill>
                  <a:schemeClr val="bg1"/>
                </a:solidFill>
                <a:latin typeface="Arial Black" panose="020B0A04020102020204" pitchFamily="34" charset="0"/>
                <a:ea typeface="Times New Roman" panose="02020603050405020304" pitchFamily="18" charset="0"/>
              </a:rPr>
              <a:t>относятся:</a:t>
            </a:r>
          </a:p>
        </p:txBody>
      </p:sp>
      <p:sp>
        <p:nvSpPr>
          <p:cNvPr id="6" name="Скругленный прямоугольник 5"/>
          <p:cNvSpPr/>
          <p:nvPr/>
        </p:nvSpPr>
        <p:spPr>
          <a:xfrm>
            <a:off x="1087821" y="1261241"/>
            <a:ext cx="3736427" cy="780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обмен товаров надлежащего качества</a:t>
            </a:r>
            <a:endParaRPr lang="ru-RU" dirty="0">
              <a:latin typeface="Arial Black" panose="020B0A04020102020204" pitchFamily="34" charset="0"/>
            </a:endParaRPr>
          </a:p>
        </p:txBody>
      </p:sp>
      <p:sp>
        <p:nvSpPr>
          <p:cNvPr id="7" name="Скругленный прямоугольник 6"/>
          <p:cNvSpPr/>
          <p:nvPr/>
        </p:nvSpPr>
        <p:spPr>
          <a:xfrm>
            <a:off x="2128344" y="2105786"/>
            <a:ext cx="3712779" cy="2022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отказ от товара в любое время до его передачи, а после передачи товара - в течение семи дней при дистанционной продаже</a:t>
            </a:r>
            <a:endParaRPr lang="ru-RU" dirty="0">
              <a:latin typeface="Arial Black" panose="020B0A04020102020204" pitchFamily="34" charset="0"/>
            </a:endParaRPr>
          </a:p>
        </p:txBody>
      </p:sp>
      <p:sp>
        <p:nvSpPr>
          <p:cNvPr id="8" name="Скругленный прямоугольник 7"/>
          <p:cNvSpPr/>
          <p:nvPr/>
        </p:nvSpPr>
        <p:spPr>
          <a:xfrm>
            <a:off x="3649721" y="4192052"/>
            <a:ext cx="3657597" cy="1567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получение результата работы или услуги в установленный договором срок</a:t>
            </a:r>
            <a:endParaRPr lang="ru-RU" dirty="0">
              <a:latin typeface="Arial Black" panose="020B0A04020102020204" pitchFamily="34" charset="0"/>
            </a:endParaRPr>
          </a:p>
        </p:txBody>
      </p:sp>
      <p:pic>
        <p:nvPicPr>
          <p:cNvPr id="18434"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867" y="4192051"/>
            <a:ext cx="2299140" cy="229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2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48407" y="1032641"/>
            <a:ext cx="6219497" cy="89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50"/>
              </a:spcAft>
            </a:pPr>
            <a:r>
              <a:rPr lang="ru-RU" sz="2400" dirty="0">
                <a:solidFill>
                  <a:schemeClr val="bg1"/>
                </a:solidFill>
                <a:latin typeface="Arial Black" panose="020B0A04020102020204" pitchFamily="34" charset="0"/>
                <a:ea typeface="Times New Roman" panose="02020603050405020304" pitchFamily="18" charset="0"/>
              </a:rPr>
              <a:t>К основным правам </a:t>
            </a:r>
            <a:r>
              <a:rPr lang="ru-RU" sz="2400" b="1" dirty="0">
                <a:latin typeface="Arial Black" panose="020B0A04020102020204" pitchFamily="34" charset="0"/>
              </a:rPr>
              <a:t>потребителя </a:t>
            </a:r>
            <a:r>
              <a:rPr lang="ru-RU" sz="2400" dirty="0">
                <a:solidFill>
                  <a:schemeClr val="bg1"/>
                </a:solidFill>
                <a:latin typeface="Arial Black" panose="020B0A04020102020204" pitchFamily="34" charset="0"/>
                <a:ea typeface="Times New Roman" panose="02020603050405020304" pitchFamily="18" charset="0"/>
              </a:rPr>
              <a:t>относятся:</a:t>
            </a:r>
          </a:p>
        </p:txBody>
      </p:sp>
      <p:sp>
        <p:nvSpPr>
          <p:cNvPr id="6" name="Скругленный прямоугольник 5"/>
          <p:cNvSpPr/>
          <p:nvPr/>
        </p:nvSpPr>
        <p:spPr>
          <a:xfrm>
            <a:off x="1265182" y="2793684"/>
            <a:ext cx="3736427" cy="1504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отказ от исполнения договора выполнения работ, оказания услуг в любое время</a:t>
            </a:r>
            <a:endParaRPr lang="ru-RU" dirty="0">
              <a:latin typeface="Arial Black" panose="020B0A04020102020204" pitchFamily="34" charset="0"/>
            </a:endParaRPr>
          </a:p>
        </p:txBody>
      </p:sp>
      <p:sp>
        <p:nvSpPr>
          <p:cNvPr id="7" name="Скругленный прямоугольник 6"/>
          <p:cNvSpPr/>
          <p:nvPr/>
        </p:nvSpPr>
        <p:spPr>
          <a:xfrm>
            <a:off x="1714500" y="4878452"/>
            <a:ext cx="3894082" cy="118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latin typeface="Arial Black" panose="020B0A04020102020204" pitchFamily="34" charset="0"/>
              </a:rPr>
              <a:t>Право на возмещение убытков, возникших при выполнении работ, оказании услуг</a:t>
            </a:r>
            <a:endParaRPr lang="ru-RU" dirty="0">
              <a:latin typeface="Arial Black" panose="020B0A04020102020204" pitchFamily="34" charset="0"/>
            </a:endParaRPr>
          </a:p>
        </p:txBody>
      </p:sp>
      <p:pic>
        <p:nvPicPr>
          <p:cNvPr id="9"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939" y="2726081"/>
            <a:ext cx="2088438" cy="333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347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7235" y="349240"/>
            <a:ext cx="6574220" cy="3046988"/>
          </a:xfrm>
          <a:prstGeom prst="rect">
            <a:avLst/>
          </a:prstGeom>
        </p:spPr>
        <p:txBody>
          <a:bodyPr wrap="square">
            <a:spAutoFit/>
          </a:bodyPr>
          <a:lstStyle/>
          <a:p>
            <a:r>
              <a:rPr lang="ru-RU" sz="2400" dirty="0">
                <a:solidFill>
                  <a:schemeClr val="accent1">
                    <a:lumMod val="75000"/>
                  </a:schemeClr>
                </a:solidFill>
                <a:latin typeface="Arial Black" panose="020B0A04020102020204" pitchFamily="34" charset="0"/>
                <a:ea typeface="Calibri" panose="020F0502020204030204" pitchFamily="34" charset="0"/>
              </a:rPr>
              <a:t>В Законе </a:t>
            </a:r>
            <a:r>
              <a:rPr lang="ru-RU" sz="2400" b="1" dirty="0">
                <a:solidFill>
                  <a:schemeClr val="accent1">
                    <a:lumMod val="75000"/>
                  </a:schemeClr>
                </a:solidFill>
                <a:latin typeface="Arial Black" panose="020B0A04020102020204" pitchFamily="34" charset="0"/>
              </a:rPr>
              <a:t>"О защите прав потребителей" </a:t>
            </a:r>
            <a:r>
              <a:rPr lang="ru-RU" sz="2400" dirty="0">
                <a:solidFill>
                  <a:schemeClr val="accent1">
                    <a:lumMod val="75000"/>
                  </a:schemeClr>
                </a:solidFill>
                <a:latin typeface="Arial Black" panose="020B0A04020102020204" pitchFamily="34" charset="0"/>
                <a:ea typeface="Calibri" panose="020F0502020204030204" pitchFamily="34" charset="0"/>
              </a:rPr>
              <a:t>говорится, что исполнитель обязан осуществить выполнение работы (оказание услуги) в срок, установленный правилами выполнения отдельных видов работ (оказания отдельных видов услуг) или договором. </a:t>
            </a:r>
            <a:endParaRPr lang="ru-RU" sz="2400" dirty="0">
              <a:solidFill>
                <a:schemeClr val="accent1">
                  <a:lumMod val="75000"/>
                </a:schemeClr>
              </a:solidFill>
              <a:latin typeface="Arial Black" panose="020B0A04020102020204" pitchFamily="34" charset="0"/>
            </a:endParaRPr>
          </a:p>
        </p:txBody>
      </p:sp>
      <p:pic>
        <p:nvPicPr>
          <p:cNvPr id="4"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761" y="3396228"/>
            <a:ext cx="4491970" cy="299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79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5476" y="555211"/>
            <a:ext cx="6440214" cy="1200329"/>
          </a:xfrm>
          <a:prstGeom prst="rect">
            <a:avLst/>
          </a:prstGeom>
        </p:spPr>
        <p:txBody>
          <a:bodyPr wrap="square">
            <a:spAutoFit/>
          </a:bodyPr>
          <a:lstStyle/>
          <a:p>
            <a:r>
              <a:rPr lang="ru-RU" sz="2400" b="1" dirty="0">
                <a:solidFill>
                  <a:schemeClr val="accent2">
                    <a:lumMod val="75000"/>
                  </a:schemeClr>
                </a:solidFill>
                <a:latin typeface="Arial Black" panose="020B0A04020102020204" pitchFamily="34" charset="0"/>
                <a:ea typeface="Times New Roman" panose="02020603050405020304" pitchFamily="18" charset="0"/>
              </a:rPr>
              <a:t>Работа</a:t>
            </a:r>
            <a:r>
              <a:rPr lang="ru-RU" sz="2400" b="1" dirty="0">
                <a:solidFill>
                  <a:schemeClr val="accent1">
                    <a:lumMod val="75000"/>
                  </a:schemeClr>
                </a:solidFill>
                <a:latin typeface="Arial Black" panose="020B0A04020102020204" pitchFamily="34" charset="0"/>
                <a:ea typeface="Times New Roman" panose="02020603050405020304" pitchFamily="18" charset="0"/>
              </a:rPr>
              <a:t> – процесс, направленный на достижения конечного, конкретного результата.</a:t>
            </a:r>
            <a:endParaRPr lang="ru-RU" sz="2400" b="1" dirty="0">
              <a:solidFill>
                <a:schemeClr val="accent1">
                  <a:lumMod val="75000"/>
                </a:schemeClr>
              </a:solidFill>
              <a:latin typeface="Arial Black" panose="020B0A04020102020204" pitchFamily="34" charset="0"/>
            </a:endParaRPr>
          </a:p>
        </p:txBody>
      </p:sp>
      <p:sp>
        <p:nvSpPr>
          <p:cNvPr id="4" name="Скругленный прямоугольник 3"/>
          <p:cNvSpPr/>
          <p:nvPr/>
        </p:nvSpPr>
        <p:spPr>
          <a:xfrm>
            <a:off x="1954924" y="1868213"/>
            <a:ext cx="5494282" cy="1710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07000"/>
              </a:lnSpc>
              <a:spcAft>
                <a:spcPts val="1125"/>
              </a:spcAft>
            </a:pPr>
            <a:r>
              <a:rPr lang="ru-RU" sz="2400" b="1" dirty="0" err="1">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некачественность</a:t>
            </a:r>
            <a:r>
              <a:rPr lang="ru-RU" sz="2400"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 работ должно подтверждаться заключением экспертизы</a:t>
            </a:r>
            <a:endParaRPr lang="ru-RU" sz="2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22532" name="Picture 4"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544" y="3691445"/>
            <a:ext cx="3435349" cy="257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85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351891" y="332363"/>
            <a:ext cx="5983015"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Arial Black" panose="020B0A04020102020204" pitchFamily="34" charset="0"/>
                <a:ea typeface="Times New Roman" panose="02020603050405020304" pitchFamily="18" charset="0"/>
              </a:rPr>
              <a:t>Все споры с исполнителями работ, услуг можно подразделить на три типа:</a:t>
            </a:r>
            <a:br>
              <a:rPr lang="ru-RU" sz="2400" dirty="0">
                <a:solidFill>
                  <a:schemeClr val="bg1"/>
                </a:solidFill>
                <a:latin typeface="Arial Black" panose="020B0A04020102020204" pitchFamily="34" charset="0"/>
                <a:ea typeface="Times New Roman" panose="02020603050405020304" pitchFamily="18" charset="0"/>
              </a:rPr>
            </a:br>
            <a:endParaRPr lang="ru-RU" sz="2400" dirty="0">
              <a:solidFill>
                <a:schemeClr val="bg1"/>
              </a:solidFill>
              <a:latin typeface="Arial Black" panose="020B0A04020102020204" pitchFamily="34" charset="0"/>
            </a:endParaRPr>
          </a:p>
        </p:txBody>
      </p:sp>
      <p:sp>
        <p:nvSpPr>
          <p:cNvPr id="4" name="Скругленный прямоугольник 3"/>
          <p:cNvSpPr/>
          <p:nvPr/>
        </p:nvSpPr>
        <p:spPr>
          <a:xfrm>
            <a:off x="1442543" y="2039060"/>
            <a:ext cx="3846787" cy="756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некачественное оказание работ, услуг.</a:t>
            </a:r>
            <a:br>
              <a:rPr lang="ru-RU" dirty="0">
                <a:latin typeface="Arial Black" panose="020B0A04020102020204" pitchFamily="34" charset="0"/>
              </a:rPr>
            </a:br>
            <a:endParaRPr lang="ru-RU" dirty="0">
              <a:latin typeface="Arial Black" panose="020B0A04020102020204" pitchFamily="34" charset="0"/>
            </a:endParaRPr>
          </a:p>
        </p:txBody>
      </p:sp>
      <p:sp>
        <p:nvSpPr>
          <p:cNvPr id="5" name="Скругленный прямоугольник 4"/>
          <p:cNvSpPr/>
          <p:nvPr/>
        </p:nvSpPr>
        <p:spPr>
          <a:xfrm>
            <a:off x="2014042" y="2902302"/>
            <a:ext cx="4658712" cy="961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a:p>
            <a:r>
              <a:rPr lang="ru-RU" dirty="0">
                <a:latin typeface="Arial Black" panose="020B0A04020102020204" pitchFamily="34" charset="0"/>
              </a:rPr>
              <a:t>неоказание или неполное оказание услуг, выполнение работ.</a:t>
            </a:r>
            <a:br>
              <a:rPr lang="ru-RU" dirty="0">
                <a:latin typeface="Arial Black" panose="020B0A04020102020204" pitchFamily="34" charset="0"/>
              </a:rPr>
            </a:br>
            <a:endParaRPr lang="ru-RU" dirty="0">
              <a:latin typeface="Arial Black" panose="020B0A04020102020204" pitchFamily="34" charset="0"/>
            </a:endParaRPr>
          </a:p>
        </p:txBody>
      </p:sp>
      <p:sp>
        <p:nvSpPr>
          <p:cNvPr id="6" name="Скругленный прямоугольник 5"/>
          <p:cNvSpPr/>
          <p:nvPr/>
        </p:nvSpPr>
        <p:spPr>
          <a:xfrm>
            <a:off x="3633952" y="3971703"/>
            <a:ext cx="4004441" cy="95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Arial Black" panose="020B0A04020102020204" pitchFamily="34" charset="0"/>
              </a:rPr>
              <a:t>нарушение сроков выполнения работ, услуг</a:t>
            </a:r>
          </a:p>
        </p:txBody>
      </p:sp>
      <p:pic>
        <p:nvPicPr>
          <p:cNvPr id="10"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179" y="3970496"/>
            <a:ext cx="2364828" cy="236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0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3358" y="333391"/>
            <a:ext cx="6392918" cy="2677656"/>
          </a:xfrm>
          <a:prstGeom prst="rect">
            <a:avLst/>
          </a:prstGeom>
        </p:spPr>
        <p:txBody>
          <a:bodyPr wrap="square">
            <a:spAutoFit/>
          </a:bodyPr>
          <a:lstStyle/>
          <a:p>
            <a:r>
              <a:rPr lang="ru-RU" sz="2800" b="1" dirty="0">
                <a:solidFill>
                  <a:schemeClr val="accent1">
                    <a:lumMod val="75000"/>
                  </a:schemeClr>
                </a:solidFill>
                <a:latin typeface="Arial Black" panose="020B0A04020102020204" pitchFamily="34" charset="0"/>
                <a:ea typeface="Times New Roman" panose="02020603050405020304" pitchFamily="18" charset="0"/>
              </a:rPr>
              <a:t>Некачественное оказание работ и услуг порождает у исполнителя обязанность возместить потребителю все убытки и причиненный вред.</a:t>
            </a:r>
            <a:br>
              <a:rPr lang="ru-RU" sz="2800" b="1" dirty="0">
                <a:solidFill>
                  <a:schemeClr val="accent1">
                    <a:lumMod val="75000"/>
                  </a:schemeClr>
                </a:solidFill>
                <a:latin typeface="Arial Black" panose="020B0A04020102020204" pitchFamily="34" charset="0"/>
                <a:ea typeface="Times New Roman" panose="02020603050405020304" pitchFamily="18" charset="0"/>
              </a:rPr>
            </a:br>
            <a:endParaRPr lang="ru-RU" sz="2800" b="1" dirty="0">
              <a:solidFill>
                <a:schemeClr val="accent1">
                  <a:lumMod val="75000"/>
                </a:schemeClr>
              </a:solidFill>
              <a:latin typeface="Arial Black" panose="020B0A04020102020204" pitchFamily="34" charset="0"/>
            </a:endParaRPr>
          </a:p>
        </p:txBody>
      </p:sp>
      <p:pic>
        <p:nvPicPr>
          <p:cNvPr id="4" name="Picture 4"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22" y="2514433"/>
            <a:ext cx="3047513" cy="357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620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1240" y="769231"/>
            <a:ext cx="6448098" cy="2677656"/>
          </a:xfrm>
          <a:prstGeom prst="rect">
            <a:avLst/>
          </a:prstGeom>
        </p:spPr>
        <p:txBody>
          <a:bodyPr wrap="square">
            <a:spAutoFit/>
          </a:bodyPr>
          <a:lstStyle/>
          <a:p>
            <a:r>
              <a:rPr lang="ru-RU" sz="2400" dirty="0">
                <a:solidFill>
                  <a:schemeClr val="accent2">
                    <a:lumMod val="75000"/>
                  </a:schemeClr>
                </a:solidFill>
                <a:latin typeface="Arial Black" panose="020B0A04020102020204" pitchFamily="34" charset="0"/>
                <a:ea typeface="Times New Roman" panose="02020603050405020304" pitchFamily="18" charset="0"/>
              </a:rPr>
              <a:t>При нарушении сроков </a:t>
            </a:r>
            <a:r>
              <a:rPr lang="ru-RU" sz="2400" dirty="0">
                <a:solidFill>
                  <a:schemeClr val="accent1">
                    <a:lumMod val="75000"/>
                  </a:schemeClr>
                </a:solidFill>
                <a:latin typeface="Arial Black" panose="020B0A04020102020204" pitchFamily="34" charset="0"/>
                <a:ea typeface="Times New Roman" panose="02020603050405020304" pitchFamily="18" charset="0"/>
              </a:rPr>
              <a:t>выполнения работ, услуг можно или согласовать дополнительные, новые сроки и расторгнуть договор со всеми вытекающими из этого неблагоприятными условиями для исполнителя (возврат денег и т.д.). </a:t>
            </a:r>
            <a:endParaRPr lang="ru-RU" sz="2400" dirty="0">
              <a:solidFill>
                <a:schemeClr val="accent1">
                  <a:lumMod val="75000"/>
                </a:schemeClr>
              </a:solidFill>
              <a:latin typeface="Arial Black" panose="020B0A04020102020204" pitchFamily="34" charset="0"/>
            </a:endParaRPr>
          </a:p>
        </p:txBody>
      </p:sp>
      <p:pic>
        <p:nvPicPr>
          <p:cNvPr id="25602" name="Picture 2"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845" y="3446886"/>
            <a:ext cx="3911162" cy="29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19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4302" y="515880"/>
            <a:ext cx="6408683" cy="5262979"/>
          </a:xfrm>
          <a:prstGeom prst="rect">
            <a:avLst/>
          </a:prstGeom>
        </p:spPr>
        <p:txBody>
          <a:bodyPr wrap="square">
            <a:spAutoFit/>
          </a:bodyPr>
          <a:lstStyle/>
          <a:p>
            <a:r>
              <a:rPr lang="ru-RU" sz="2400" dirty="0">
                <a:solidFill>
                  <a:schemeClr val="accent1">
                    <a:lumMod val="75000"/>
                  </a:schemeClr>
                </a:solidFill>
                <a:latin typeface="Arial Black" panose="020B0A04020102020204" pitchFamily="34" charset="0"/>
                <a:ea typeface="Times New Roman" panose="02020603050405020304" pitchFamily="18" charset="0"/>
              </a:rPr>
              <a:t>В зависимости от составленного договора (указание только на общую стоимость работ, выделение стоимости отдельных этапов работ) возврату потребителю будет подлежать вся суммы договора или (в случае частичного неисполнения договора) только соответствующая часть.</a:t>
            </a:r>
            <a:br>
              <a:rPr lang="ru-RU" sz="2400" dirty="0">
                <a:solidFill>
                  <a:schemeClr val="accent1">
                    <a:lumMod val="75000"/>
                  </a:schemeClr>
                </a:solidFill>
                <a:latin typeface="Arial Black" panose="020B0A04020102020204" pitchFamily="34" charset="0"/>
                <a:ea typeface="Times New Roman" panose="02020603050405020304" pitchFamily="18" charset="0"/>
              </a:rPr>
            </a:br>
            <a:r>
              <a:rPr lang="ru-RU" sz="2400" dirty="0">
                <a:solidFill>
                  <a:schemeClr val="accent1">
                    <a:lumMod val="75000"/>
                  </a:schemeClr>
                </a:solidFill>
                <a:latin typeface="Arial Black" panose="020B0A04020102020204" pitchFamily="34" charset="0"/>
                <a:ea typeface="Times New Roman" panose="02020603050405020304" pitchFamily="18" charset="0"/>
              </a:rPr>
              <a:t>Указанные права </a:t>
            </a:r>
          </a:p>
          <a:p>
            <a:r>
              <a:rPr lang="ru-RU" sz="2400" dirty="0">
                <a:solidFill>
                  <a:schemeClr val="accent1">
                    <a:lumMod val="75000"/>
                  </a:schemeClr>
                </a:solidFill>
                <a:latin typeface="Arial Black" panose="020B0A04020102020204" pitchFamily="34" charset="0"/>
                <a:ea typeface="Times New Roman" panose="02020603050405020304" pitchFamily="18" charset="0"/>
              </a:rPr>
              <a:t>потребителя </a:t>
            </a:r>
          </a:p>
          <a:p>
            <a:r>
              <a:rPr lang="ru-RU" sz="2400" dirty="0">
                <a:solidFill>
                  <a:schemeClr val="accent1">
                    <a:lumMod val="75000"/>
                  </a:schemeClr>
                </a:solidFill>
                <a:latin typeface="Arial Black" panose="020B0A04020102020204" pitchFamily="34" charset="0"/>
                <a:ea typeface="Times New Roman" panose="02020603050405020304" pitchFamily="18" charset="0"/>
              </a:rPr>
              <a:t>изложены в ст. 29 </a:t>
            </a:r>
          </a:p>
          <a:p>
            <a:r>
              <a:rPr lang="ru-RU" sz="2400" dirty="0">
                <a:solidFill>
                  <a:schemeClr val="accent1">
                    <a:lumMod val="75000"/>
                  </a:schemeClr>
                </a:solidFill>
                <a:latin typeface="Arial Black" panose="020B0A04020102020204" pitchFamily="34" charset="0"/>
                <a:ea typeface="Times New Roman" panose="02020603050405020304" pitchFamily="18" charset="0"/>
              </a:rPr>
              <a:t>Закона.</a:t>
            </a:r>
            <a:endParaRPr lang="ru-RU" sz="2400" dirty="0">
              <a:solidFill>
                <a:schemeClr val="accent1">
                  <a:lumMod val="75000"/>
                </a:schemeClr>
              </a:solidFill>
              <a:latin typeface="Arial Black" panose="020B0A04020102020204" pitchFamily="34" charset="0"/>
            </a:endParaRPr>
          </a:p>
        </p:txBody>
      </p:sp>
      <p:pic>
        <p:nvPicPr>
          <p:cNvPr id="26626"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453" y="3854669"/>
            <a:ext cx="3174125" cy="238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2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557" y="882869"/>
            <a:ext cx="7886700" cy="731455"/>
          </a:xfrm>
        </p:spPr>
        <p:txBody>
          <a:bodyPr/>
          <a:lstStyle/>
          <a:p>
            <a:r>
              <a:rPr lang="ru-RU" dirty="0">
                <a:solidFill>
                  <a:schemeClr val="accent2">
                    <a:lumMod val="75000"/>
                  </a:schemeClr>
                </a:solidFill>
                <a:latin typeface="Arial Black" panose="020B0A04020102020204" pitchFamily="34" charset="0"/>
              </a:rPr>
              <a:t>Выводы:</a:t>
            </a:r>
          </a:p>
        </p:txBody>
      </p:sp>
      <p:sp>
        <p:nvSpPr>
          <p:cNvPr id="3" name="Текст 2"/>
          <p:cNvSpPr>
            <a:spLocks noGrp="1"/>
          </p:cNvSpPr>
          <p:nvPr>
            <p:ph type="body" idx="1"/>
          </p:nvPr>
        </p:nvSpPr>
        <p:spPr>
          <a:xfrm>
            <a:off x="1049557" y="1614324"/>
            <a:ext cx="6746491" cy="1885621"/>
          </a:xfrm>
        </p:spPr>
        <p:txBody>
          <a:bodyPr>
            <a:noAutofit/>
          </a:bodyPr>
          <a:lstStyle/>
          <a:p>
            <a:r>
              <a:rPr lang="ru-RU" sz="2400" dirty="0">
                <a:solidFill>
                  <a:schemeClr val="accent1">
                    <a:lumMod val="75000"/>
                  </a:schemeClr>
                </a:solidFill>
                <a:latin typeface="Arial Black" panose="020B0A04020102020204" pitchFamily="34" charset="0"/>
              </a:rPr>
              <a:t>Все участники гражданских правоотношений имеют  права и обязанности, и закон предусматривает защиту прав и потребителей, и предпринимателей. </a:t>
            </a:r>
          </a:p>
        </p:txBody>
      </p:sp>
      <p:pic>
        <p:nvPicPr>
          <p:cNvPr id="28674" name="Picture 2" descr="Картинки по запросу предпринимательство картинки">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1862" y="3437930"/>
            <a:ext cx="3775841" cy="283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5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43961" y="494437"/>
            <a:ext cx="6836322" cy="3539430"/>
          </a:xfrm>
          <a:prstGeom prst="rect">
            <a:avLst/>
          </a:prstGeom>
        </p:spPr>
        <p:txBody>
          <a:bodyPr wrap="square">
            <a:spAutoFit/>
          </a:bodyPr>
          <a:lstStyle/>
          <a:p>
            <a:r>
              <a:rPr lang="ru-RU" sz="2800" dirty="0">
                <a:solidFill>
                  <a:schemeClr val="accent2">
                    <a:lumMod val="75000"/>
                  </a:schemeClr>
                </a:solidFill>
                <a:latin typeface="Arial Black" panose="020B0A04020102020204" pitchFamily="34" charset="0"/>
                <a:ea typeface="Times New Roman" panose="02020603050405020304" pitchFamily="18" charset="0"/>
              </a:rPr>
              <a:t>Предметом защиты </a:t>
            </a:r>
            <a:r>
              <a:rPr lang="ru-RU" sz="2800" dirty="0">
                <a:solidFill>
                  <a:schemeClr val="accent1">
                    <a:lumMod val="75000"/>
                  </a:schemeClr>
                </a:solidFill>
                <a:latin typeface="Arial Black" panose="020B0A04020102020204" pitchFamily="34" charset="0"/>
                <a:ea typeface="Times New Roman" panose="02020603050405020304" pitchFamily="18" charset="0"/>
              </a:rPr>
              <a:t>в сфере предпринимательской и иной экономической деятельности являются нарушенные или оспариваемые права и законные интересы лиц, осуществляющих такую деятельность.</a:t>
            </a:r>
            <a:endParaRPr lang="ru-RU" sz="2800" dirty="0">
              <a:solidFill>
                <a:schemeClr val="accent1">
                  <a:lumMod val="75000"/>
                </a:schemeClr>
              </a:solidFill>
              <a:effectLst/>
              <a:latin typeface="Arial Black" panose="020B0A04020102020204" pitchFamily="34" charset="0"/>
              <a:ea typeface="Times New Roman" panose="02020603050405020304" pitchFamily="18" charset="0"/>
            </a:endParaRPr>
          </a:p>
        </p:txBody>
      </p:sp>
      <p:pic>
        <p:nvPicPr>
          <p:cNvPr id="2050"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37" y="3577093"/>
            <a:ext cx="3535292" cy="265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0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8406" y="170142"/>
            <a:ext cx="6636791" cy="3785652"/>
          </a:xfrm>
          <a:prstGeom prst="rect">
            <a:avLst/>
          </a:prstGeom>
        </p:spPr>
        <p:txBody>
          <a:bodyPr wrap="square">
            <a:spAutoFit/>
          </a:bodyPr>
          <a:lstStyle/>
          <a:p>
            <a:r>
              <a:rPr lang="ru-RU" sz="2400" dirty="0">
                <a:solidFill>
                  <a:schemeClr val="accent1">
                    <a:lumMod val="75000"/>
                  </a:schemeClr>
                </a:solidFill>
                <a:latin typeface="Arial Black" panose="020B0A04020102020204" pitchFamily="34" charset="0"/>
                <a:ea typeface="Times New Roman" panose="02020603050405020304" pitchFamily="18" charset="0"/>
              </a:rPr>
              <a:t>Под </a:t>
            </a:r>
            <a:r>
              <a:rPr lang="ru-RU" sz="2400" dirty="0">
                <a:solidFill>
                  <a:schemeClr val="accent2">
                    <a:lumMod val="75000"/>
                  </a:schemeClr>
                </a:solidFill>
                <a:latin typeface="Arial Black" panose="020B0A04020102020204" pitchFamily="34" charset="0"/>
                <a:ea typeface="Times New Roman" panose="02020603050405020304" pitchFamily="18" charset="0"/>
              </a:rPr>
              <a:t>способами защиты </a:t>
            </a:r>
            <a:r>
              <a:rPr lang="ru-RU" sz="2400" dirty="0">
                <a:solidFill>
                  <a:schemeClr val="accent1">
                    <a:lumMod val="75000"/>
                  </a:schemeClr>
                </a:solidFill>
                <a:latin typeface="Arial Black" panose="020B0A04020102020204" pitchFamily="34" charset="0"/>
                <a:ea typeface="Times New Roman" panose="02020603050405020304" pitchFamily="18" charset="0"/>
              </a:rPr>
              <a:t>прав понимаются закрепленные законом материально-правовые и процессуальные меры принудительного характера, </a:t>
            </a:r>
          </a:p>
          <a:p>
            <a:r>
              <a:rPr lang="ru-RU" sz="2400" dirty="0">
                <a:solidFill>
                  <a:schemeClr val="accent1">
                    <a:lumMod val="75000"/>
                  </a:schemeClr>
                </a:solidFill>
                <a:latin typeface="Arial Black" panose="020B0A04020102020204" pitchFamily="34" charset="0"/>
                <a:ea typeface="Times New Roman" panose="02020603050405020304" pitchFamily="18" charset="0"/>
              </a:rPr>
              <a:t>посредством которых производится восстановление (признание) нарушенных (оспариваемых) прав и осуществляется воздействие на правонарушителя.</a:t>
            </a:r>
            <a:endParaRPr lang="ru-RU" sz="2400" dirty="0">
              <a:solidFill>
                <a:schemeClr val="accent1">
                  <a:lumMod val="75000"/>
                </a:schemeClr>
              </a:solidFill>
              <a:effectLst/>
              <a:latin typeface="Arial Black" panose="020B0A04020102020204" pitchFamily="34" charset="0"/>
              <a:ea typeface="Times New Roman" panose="02020603050405020304" pitchFamily="18" charset="0"/>
            </a:endParaRPr>
          </a:p>
        </p:txBody>
      </p:sp>
      <p:pic>
        <p:nvPicPr>
          <p:cNvPr id="3074" name="Picture 2"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090" y="3504429"/>
            <a:ext cx="1741597" cy="295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anim calcmode="lin" valueType="num">
                                      <p:cBhvr>
                                        <p:cTn id="1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11468" y="520262"/>
            <a:ext cx="6637284" cy="3811588"/>
          </a:xfrm>
        </p:spPr>
        <p:txBody>
          <a:bodyPr>
            <a:noAutofit/>
          </a:bodyPr>
          <a:lstStyle/>
          <a:p>
            <a:endParaRPr lang="ru-RU" sz="2000" dirty="0">
              <a:solidFill>
                <a:schemeClr val="accent1">
                  <a:lumMod val="75000"/>
                </a:schemeClr>
              </a:solidFill>
              <a:latin typeface="Arial Black" panose="020B0A04020102020204" pitchFamily="34" charset="0"/>
            </a:endParaRPr>
          </a:p>
          <a:p>
            <a:r>
              <a:rPr lang="ru-RU" sz="2800" dirty="0">
                <a:solidFill>
                  <a:schemeClr val="accent2">
                    <a:lumMod val="75000"/>
                  </a:schemeClr>
                </a:solidFill>
                <a:latin typeface="Arial Black" panose="020B0A04020102020204" pitchFamily="34" charset="0"/>
              </a:rPr>
              <a:t>Материально-правовые способы защиты предпринимательских прав </a:t>
            </a:r>
          </a:p>
          <a:p>
            <a:r>
              <a:rPr lang="ru-RU" sz="2800" dirty="0">
                <a:solidFill>
                  <a:schemeClr val="accent1">
                    <a:lumMod val="75000"/>
                  </a:schemeClr>
                </a:solidFill>
                <a:latin typeface="Arial Black" panose="020B0A04020102020204" pitchFamily="34" charset="0"/>
              </a:rPr>
              <a:t>- это способы действий по защите прав в соответствии с охранительными нормами материального права.</a:t>
            </a:r>
          </a:p>
          <a:p>
            <a:endParaRPr lang="ru-RU" sz="2000" dirty="0">
              <a:solidFill>
                <a:schemeClr val="accent1">
                  <a:lumMod val="75000"/>
                </a:schemeClr>
              </a:solidFill>
              <a:latin typeface="Arial Black" panose="020B0A04020102020204" pitchFamily="34" charset="0"/>
            </a:endParaRPr>
          </a:p>
        </p:txBody>
      </p:sp>
      <p:pic>
        <p:nvPicPr>
          <p:cNvPr id="4098" name="Picture 2" descr="Похожее изображение">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3096" b="13096"/>
          <a:stretch>
            <a:fillRect/>
          </a:stretch>
        </p:blipFill>
        <p:spPr bwMode="auto">
          <a:xfrm>
            <a:off x="5585155" y="3681248"/>
            <a:ext cx="2080048" cy="252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9124" y="268014"/>
            <a:ext cx="5754414" cy="1403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latin typeface="Arial Black" panose="020B0A04020102020204" pitchFamily="34" charset="0"/>
              </a:rPr>
              <a:t>Материально-правовые способы защиты прав по целям подразделяются на</a:t>
            </a:r>
          </a:p>
        </p:txBody>
      </p:sp>
      <p:sp>
        <p:nvSpPr>
          <p:cNvPr id="6" name="Скругленный прямоугольник 5"/>
          <p:cNvSpPr/>
          <p:nvPr/>
        </p:nvSpPr>
        <p:spPr>
          <a:xfrm>
            <a:off x="1135116" y="1931275"/>
            <a:ext cx="2073167" cy="1127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Black" panose="020B0A04020102020204" pitchFamily="34" charset="0"/>
              </a:rPr>
              <a:t>Восстанови-тельные</a:t>
            </a:r>
          </a:p>
        </p:txBody>
      </p:sp>
      <p:sp>
        <p:nvSpPr>
          <p:cNvPr id="7" name="Скругленный прямоугольник 6"/>
          <p:cNvSpPr/>
          <p:nvPr/>
        </p:nvSpPr>
        <p:spPr>
          <a:xfrm>
            <a:off x="3358055" y="1931275"/>
            <a:ext cx="2033752" cy="1127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latin typeface="Arial Black" panose="020B0A04020102020204" pitchFamily="34" charset="0"/>
              </a:rPr>
              <a:t>Пресека</a:t>
            </a:r>
            <a:r>
              <a:rPr lang="ru-RU" dirty="0">
                <a:latin typeface="Arial Black" panose="020B0A04020102020204" pitchFamily="34" charset="0"/>
              </a:rPr>
              <a:t>-тельные</a:t>
            </a:r>
          </a:p>
        </p:txBody>
      </p:sp>
      <p:sp>
        <p:nvSpPr>
          <p:cNvPr id="8" name="Скругленный прямоугольник 7"/>
          <p:cNvSpPr/>
          <p:nvPr/>
        </p:nvSpPr>
        <p:spPr>
          <a:xfrm>
            <a:off x="5541579" y="1931274"/>
            <a:ext cx="2002221" cy="1127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Black" panose="020B0A04020102020204" pitchFamily="34" charset="0"/>
              </a:rPr>
              <a:t>штрафные</a:t>
            </a:r>
          </a:p>
        </p:txBody>
      </p:sp>
      <p:pic>
        <p:nvPicPr>
          <p:cNvPr id="5122" name="Picture 2" descr="Картинки по запросу предпринимательство картинки">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822" y="3318638"/>
            <a:ext cx="4493172" cy="280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5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8405" y="364922"/>
            <a:ext cx="6597869" cy="2308324"/>
          </a:xfrm>
          <a:prstGeom prst="rect">
            <a:avLst/>
          </a:prstGeom>
        </p:spPr>
        <p:txBody>
          <a:bodyPr wrap="square">
            <a:spAutoFit/>
          </a:bodyPr>
          <a:lstStyle/>
          <a:p>
            <a:r>
              <a:rPr lang="ru-RU" sz="2400" dirty="0">
                <a:solidFill>
                  <a:schemeClr val="accent1">
                    <a:lumMod val="75000"/>
                  </a:schemeClr>
                </a:solidFill>
                <a:latin typeface="Arial Black" panose="020B0A04020102020204" pitchFamily="34" charset="0"/>
                <a:ea typeface="Times New Roman" panose="02020603050405020304" pitchFamily="18" charset="0"/>
              </a:rPr>
              <a:t>К </a:t>
            </a:r>
            <a:r>
              <a:rPr lang="ru-RU" sz="2400" dirty="0">
                <a:solidFill>
                  <a:schemeClr val="accent2">
                    <a:lumMod val="75000"/>
                  </a:schemeClr>
                </a:solidFill>
                <a:latin typeface="Arial Black" panose="020B0A04020102020204" pitchFamily="34" charset="0"/>
                <a:ea typeface="Times New Roman" panose="02020603050405020304" pitchFamily="18" charset="0"/>
              </a:rPr>
              <a:t>штрафным</a:t>
            </a:r>
            <a:r>
              <a:rPr lang="ru-RU" sz="2400" dirty="0">
                <a:solidFill>
                  <a:schemeClr val="accent1">
                    <a:lumMod val="75000"/>
                  </a:schemeClr>
                </a:solidFill>
                <a:latin typeface="Arial Black" panose="020B0A04020102020204" pitchFamily="34" charset="0"/>
                <a:ea typeface="Times New Roman" panose="02020603050405020304" pitchFamily="18" charset="0"/>
              </a:rPr>
              <a:t> относятся способы, направленные на применение против нарушителя нормативно установленных санкций (мер ответственности) за противоправное поведение.</a:t>
            </a:r>
            <a:endParaRPr lang="ru-RU" sz="2400" dirty="0">
              <a:solidFill>
                <a:schemeClr val="accent1">
                  <a:lumMod val="75000"/>
                </a:schemeClr>
              </a:solidFill>
              <a:effectLst/>
              <a:latin typeface="Arial Black" panose="020B0A04020102020204" pitchFamily="34" charset="0"/>
              <a:ea typeface="Times New Roman" panose="02020603050405020304" pitchFamily="18" charset="0"/>
            </a:endParaRPr>
          </a:p>
        </p:txBody>
      </p:sp>
      <p:pic>
        <p:nvPicPr>
          <p:cNvPr id="10242" name="Picture 2"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099" y="2900855"/>
            <a:ext cx="46101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6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938" y="462906"/>
            <a:ext cx="6708227" cy="3046988"/>
          </a:xfrm>
          <a:prstGeom prst="rect">
            <a:avLst/>
          </a:prstGeom>
        </p:spPr>
        <p:txBody>
          <a:bodyPr wrap="square">
            <a:spAutoFit/>
          </a:bodyPr>
          <a:lstStyle/>
          <a:p>
            <a:r>
              <a:rPr lang="ru-RU" sz="2400" dirty="0">
                <a:solidFill>
                  <a:schemeClr val="accent1">
                    <a:lumMod val="75000"/>
                  </a:schemeClr>
                </a:solidFill>
                <a:latin typeface="Arial Black" panose="020B0A04020102020204" pitchFamily="34" charset="0"/>
                <a:ea typeface="Times New Roman" panose="02020603050405020304" pitchFamily="18" charset="0"/>
              </a:rPr>
              <a:t>К </a:t>
            </a:r>
            <a:r>
              <a:rPr lang="ru-RU" sz="2400" dirty="0" err="1">
                <a:solidFill>
                  <a:schemeClr val="accent2">
                    <a:lumMod val="75000"/>
                  </a:schemeClr>
                </a:solidFill>
                <a:latin typeface="Arial Black" panose="020B0A04020102020204" pitchFamily="34" charset="0"/>
                <a:ea typeface="Times New Roman" panose="02020603050405020304" pitchFamily="18" charset="0"/>
              </a:rPr>
              <a:t>пресекательным</a:t>
            </a:r>
            <a:r>
              <a:rPr lang="ru-RU" sz="2400" dirty="0">
                <a:solidFill>
                  <a:schemeClr val="accent1">
                    <a:lumMod val="75000"/>
                  </a:schemeClr>
                </a:solidFill>
                <a:latin typeface="Arial Black" panose="020B0A04020102020204" pitchFamily="34" charset="0"/>
                <a:ea typeface="Times New Roman" panose="02020603050405020304" pitchFamily="18" charset="0"/>
              </a:rPr>
              <a:t> относятся способы, связанные с принудительным прекращением противоправных действий, причиняющих убытки (вред) или иные негативные последствия, а также создающих угрозу таких последствий.</a:t>
            </a:r>
            <a:endParaRPr lang="ru-RU" sz="2400" dirty="0">
              <a:solidFill>
                <a:schemeClr val="accent1">
                  <a:lumMod val="75000"/>
                </a:schemeClr>
              </a:solidFill>
              <a:effectLst/>
              <a:latin typeface="Arial Black" panose="020B0A04020102020204" pitchFamily="34" charset="0"/>
              <a:ea typeface="Times New Roman" panose="02020603050405020304" pitchFamily="18" charset="0"/>
            </a:endParaRPr>
          </a:p>
        </p:txBody>
      </p:sp>
      <p:pic>
        <p:nvPicPr>
          <p:cNvPr id="6146" name="Picture 2"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772" y="3219393"/>
            <a:ext cx="3191917" cy="319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6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13946" y="472966"/>
            <a:ext cx="6211613" cy="1363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err="1">
                <a:solidFill>
                  <a:schemeClr val="bg1"/>
                </a:solidFill>
                <a:latin typeface="Arial Black" panose="020B0A04020102020204" pitchFamily="34" charset="0"/>
              </a:rPr>
              <a:t>пресекательными</a:t>
            </a:r>
            <a:r>
              <a:rPr lang="ru-RU" sz="2800" b="1" dirty="0">
                <a:solidFill>
                  <a:schemeClr val="bg1"/>
                </a:solidFill>
                <a:latin typeface="Arial Black" panose="020B0A04020102020204" pitchFamily="34" charset="0"/>
              </a:rPr>
              <a:t> являются действия по:</a:t>
            </a:r>
          </a:p>
        </p:txBody>
      </p:sp>
      <p:sp>
        <p:nvSpPr>
          <p:cNvPr id="3" name="Скругленный прямоугольник 2"/>
          <p:cNvSpPr/>
          <p:nvPr/>
        </p:nvSpPr>
        <p:spPr>
          <a:xfrm>
            <a:off x="1064173" y="2007430"/>
            <a:ext cx="3160986" cy="2349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dirty="0">
                <a:latin typeface="Arial Black" panose="020B0A04020102020204" pitchFamily="34" charset="0"/>
              </a:rPr>
              <a:t>признанию недействительным акта государственного органа или органа местного самоуправления;</a:t>
            </a:r>
          </a:p>
        </p:txBody>
      </p:sp>
      <p:sp>
        <p:nvSpPr>
          <p:cNvPr id="4" name="Скругленный прямоугольник 3"/>
          <p:cNvSpPr/>
          <p:nvPr/>
        </p:nvSpPr>
        <p:spPr>
          <a:xfrm>
            <a:off x="4422229" y="2007430"/>
            <a:ext cx="3003330" cy="2349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Black" panose="020B0A04020102020204" pitchFamily="34" charset="0"/>
              </a:rPr>
              <a:t>неприменению судом акта государственного органа или органа местного самоуправления, противоречащего закону.</a:t>
            </a:r>
            <a:endParaRPr lang="ru-RU" dirty="0"/>
          </a:p>
        </p:txBody>
      </p:sp>
      <p:pic>
        <p:nvPicPr>
          <p:cNvPr id="7172" name="Picture 4" descr="Картинки по запросу предпринимательство картинк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033" y="4527239"/>
            <a:ext cx="2360065" cy="193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1383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918</Words>
  <Application>Microsoft Office PowerPoint</Application>
  <PresentationFormat>Экран (4:3)</PresentationFormat>
  <Paragraphs>76</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Arial Black</vt:lpstr>
      <vt:lpstr>Calibri</vt:lpstr>
      <vt:lpstr>Calibri Light</vt:lpstr>
      <vt:lpstr>Тема Office</vt:lpstr>
      <vt:lpstr>Правовое регулирование защиты предпринимателей и прав потребителей.</vt:lpstr>
      <vt:lpstr> Под защитой прав предпринимателей понимается совокупность нормативно установленных мер (механизмов) по восстановлению или признанию нарушенных или оспариваемых прав и интересов их обладателей, которые осуществляются в определенных формах, определенными способами, в законодательно определенных границах, с применением к нарушителям мер юридической ответственности, а также механизма по практической реализации (исполнимости) этих мер.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Lenovo</cp:lastModifiedBy>
  <cp:revision>62</cp:revision>
  <dcterms:created xsi:type="dcterms:W3CDTF">2014-11-21T11:00:06Z</dcterms:created>
  <dcterms:modified xsi:type="dcterms:W3CDTF">2020-04-13T06:43:44Z</dcterms:modified>
</cp:coreProperties>
</file>