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7"/>
  </p:notesMasterIdLst>
  <p:sldIdLst>
    <p:sldId id="256" r:id="rId2"/>
    <p:sldId id="305" r:id="rId3"/>
    <p:sldId id="272" r:id="rId4"/>
    <p:sldId id="274" r:id="rId5"/>
    <p:sldId id="275" r:id="rId6"/>
    <p:sldId id="258" r:id="rId7"/>
    <p:sldId id="262" r:id="rId8"/>
    <p:sldId id="289" r:id="rId9"/>
    <p:sldId id="290" r:id="rId10"/>
    <p:sldId id="261" r:id="rId11"/>
    <p:sldId id="302" r:id="rId12"/>
    <p:sldId id="263" r:id="rId13"/>
    <p:sldId id="291" r:id="rId14"/>
    <p:sldId id="264" r:id="rId15"/>
    <p:sldId id="303" r:id="rId16"/>
    <p:sldId id="304" r:id="rId17"/>
    <p:sldId id="265" r:id="rId18"/>
    <p:sldId id="270" r:id="rId19"/>
    <p:sldId id="277" r:id="rId20"/>
    <p:sldId id="278" r:id="rId21"/>
    <p:sldId id="293" r:id="rId22"/>
    <p:sldId id="294" r:id="rId23"/>
    <p:sldId id="295" r:id="rId24"/>
    <p:sldId id="279" r:id="rId25"/>
    <p:sldId id="292" r:id="rId26"/>
    <p:sldId id="266" r:id="rId27"/>
    <p:sldId id="281" r:id="rId28"/>
    <p:sldId id="280" r:id="rId29"/>
    <p:sldId id="282" r:id="rId30"/>
    <p:sldId id="283" r:id="rId31"/>
    <p:sldId id="267" r:id="rId32"/>
    <p:sldId id="268" r:id="rId33"/>
    <p:sldId id="269" r:id="rId34"/>
    <p:sldId id="271" r:id="rId35"/>
    <p:sldId id="284" r:id="rId36"/>
    <p:sldId id="285" r:id="rId37"/>
    <p:sldId id="286" r:id="rId38"/>
    <p:sldId id="287" r:id="rId39"/>
    <p:sldId id="288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9900"/>
    <a:srgbClr val="FFFF00"/>
    <a:srgbClr val="0C670E"/>
    <a:srgbClr val="120643"/>
    <a:srgbClr val="120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6B3D5-5223-44EB-9790-00E6D87F3A6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1F600-5800-421F-8FDA-884F3F3D25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 подлежат аттестации,</a:t>
            </a:r>
            <a:r>
              <a:rPr lang="ru-RU" baseline="0" dirty="0"/>
              <a:t> на должность военного прокурора – офицеры, имеющие юридическое  образование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73129-E331-4673-8796-9520E05E245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4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деятельность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73129-E331-4673-8796-9520E05E245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6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73129-E331-4673-8796-9520E05E245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Стр. 193 учебник 10 ч. 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73129-E331-4673-8796-9520E05E2459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1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состав входят – военизированные и сторожевые подразделения….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73129-E331-4673-8796-9520E05E2459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79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Могут открывать огонь на поражение без предупреждения, применять физическую силы, задерживать человека на 3 суток, проводить осмотр</a:t>
            </a:r>
            <a:r>
              <a:rPr lang="ru-RU" baseline="0" dirty="0"/>
              <a:t> личных вещей и автомобиля граждан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73129-E331-4673-8796-9520E05E2459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556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- убийство, похищение чел., изнасилование, умышленное уничтожение или повреждение имущества, бандитизм, экологические и</a:t>
            </a:r>
            <a:r>
              <a:rPr lang="ru-RU" baseline="0" dirty="0"/>
              <a:t> должностные  преступления….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73129-E331-4673-8796-9520E05E2459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B84736-D0B0-4104-8B48-67465CD8AABF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23554" name="Picture 2" descr="Expban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</p:spPr>
        </p:pic>
        <p:pic>
          <p:nvPicPr>
            <p:cNvPr id="23561" name="Picture 9" descr="EXPHORS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D5BF3-08E7-455F-B618-C1A4CA0D2E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CDEE6-B240-4696-8924-A7C7A0F5B1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A7ED8F3-81B2-45C5-A8AC-A678CE868D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7526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886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07D828-7841-4C2D-88E1-5F4DF8E3F7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583FC9-6E58-47F8-9D49-7B81FB7559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EE18B-93D8-4F8F-A25F-5D874E858F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3D45E-C4F1-43EC-BC09-4DBB76BA31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1EFDE-EF59-459B-B7CC-609F3EFCE4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B0BC8-DAA7-4649-840C-3364A7C304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706C9-065E-4753-AF39-B93D0AF08B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3879D-FB2C-44D0-BE86-35D9D90849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DCF96-100B-4D26-81F1-62CBDEE8D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A8EDF-55BC-4A2E-BE39-E973D8AE9C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22530" name="Picture 2" descr="Expbanna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</p:spPr>
        </p:pic>
        <p:sp>
          <p:nvSpPr>
            <p:cNvPr id="22531" name="Rectangle 3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</a:defRPr>
            </a:lvl1pPr>
          </a:lstStyle>
          <a:p>
            <a:fld id="{17AAEE8D-C4C2-48B8-BA5E-CD4FB841E26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348880"/>
            <a:ext cx="5400650" cy="2952328"/>
          </a:xfrm>
          <a:ln/>
        </p:spPr>
        <p:txBody>
          <a:bodyPr/>
          <a:lstStyle/>
          <a:p>
            <a:r>
              <a:rPr lang="ru-RU" dirty="0"/>
              <a:t>Правоохранительные органы.</a:t>
            </a:r>
            <a:br>
              <a:rPr lang="ru-RU" dirty="0"/>
            </a:br>
            <a:r>
              <a:rPr lang="ru-RU" dirty="0"/>
              <a:t> Судебная система.</a:t>
            </a:r>
            <a:endParaRPr lang="ru-RU" b="1" dirty="0">
              <a:solidFill>
                <a:srgbClr val="0C670E"/>
              </a:solidFill>
            </a:endParaRPr>
          </a:p>
        </p:txBody>
      </p:sp>
      <p:pic>
        <p:nvPicPr>
          <p:cNvPr id="43012" name="Picture 4" descr="суд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88913"/>
            <a:ext cx="2552700" cy="357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381000"/>
            <a:ext cx="7632700" cy="154780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C670E"/>
                </a:solidFill>
              </a:rPr>
              <a:t>  </a:t>
            </a:r>
            <a:r>
              <a:rPr lang="ru-RU" sz="4000" dirty="0">
                <a:solidFill>
                  <a:srgbClr val="0C670E"/>
                </a:solidFill>
                <a:latin typeface="Arial" charset="0"/>
              </a:rPr>
              <a:t>Таможня.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3600" dirty="0"/>
          </a:p>
        </p:txBody>
      </p:sp>
      <p:pic>
        <p:nvPicPr>
          <p:cNvPr id="54277" name="Picture 5" descr="Таможенный пункт Р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5884879" cy="438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cf.ppt-online.org/files/slide/k/kZYujt1d7nlKSicysvXI4BDWmqLRUAPoHO6MJx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632"/>
            <a:ext cx="8064896" cy="635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96212" cy="1143000"/>
          </a:xfrm>
        </p:spPr>
        <p:txBody>
          <a:bodyPr/>
          <a:lstStyle/>
          <a:p>
            <a:br>
              <a:rPr lang="ru-RU" sz="4000">
                <a:solidFill>
                  <a:srgbClr val="0C670E"/>
                </a:solidFill>
                <a:latin typeface="Arial" charset="0"/>
              </a:rPr>
            </a:br>
            <a:r>
              <a:rPr lang="ru-RU" sz="3600">
                <a:solidFill>
                  <a:srgbClr val="0C670E"/>
                </a:solidFill>
                <a:latin typeface="Arial" charset="0"/>
              </a:rPr>
              <a:t>Федеральная служба безопасности</a:t>
            </a:r>
            <a:br>
              <a:rPr lang="ru-RU" sz="3600">
                <a:solidFill>
                  <a:srgbClr val="0C670E"/>
                </a:solidFill>
                <a:latin typeface="Arial" charset="0"/>
              </a:rPr>
            </a:br>
            <a:r>
              <a:rPr lang="ru-RU" sz="3600">
                <a:solidFill>
                  <a:srgbClr val="0C670E"/>
                </a:solidFill>
                <a:latin typeface="Arial" charset="0"/>
              </a:rPr>
              <a:t> (ФСБ)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Борется с терроризмом, шпионажем и другими преступлениями против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    государства</a:t>
            </a:r>
          </a:p>
        </p:txBody>
      </p:sp>
      <p:pic>
        <p:nvPicPr>
          <p:cNvPr id="59402" name="Picture 10" descr="Спецподразделение ФСБ по борьбе с терроризмом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776288"/>
            <a:ext cx="3681412" cy="2825750"/>
          </a:xfrm>
        </p:spPr>
      </p:pic>
      <p:pic>
        <p:nvPicPr>
          <p:cNvPr id="59403" name="Picture 11" descr="Борьба ФСБ сс шпионажем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3789363"/>
            <a:ext cx="3384550" cy="25431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 служба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безопасности РФ (ФСБ)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552" y="1483151"/>
            <a:ext cx="8064896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….выявляет и предупреждает различные  преступления против безопасности  страны, пресекает разведывательную деятельность иностранных государств, защищает государственную тайну.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/>
              <a:t>Контрразведка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/>
              <a:t>Борьба с терроризмом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/>
              <a:t>Борьба с преступностью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/>
              <a:t>Разведка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/>
              <a:t>Пограничная  деятельность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/>
              <a:t>Обеспечение информационной  безопасности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677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524000"/>
          </a:xfrm>
        </p:spPr>
        <p:txBody>
          <a:bodyPr/>
          <a:lstStyle/>
          <a:p>
            <a:r>
              <a:rPr lang="ru-RU" sz="3600">
                <a:solidFill>
                  <a:srgbClr val="0C670E"/>
                </a:solidFill>
                <a:latin typeface="Arial" charset="0"/>
              </a:rPr>
              <a:t>Суды.</a:t>
            </a:r>
            <a:r>
              <a:rPr lang="ru-RU" sz="4000">
                <a:solidFill>
                  <a:srgbClr val="0C670E"/>
                </a:solidFill>
                <a:latin typeface="Arial" charset="0"/>
              </a:rPr>
              <a:t>    </a:t>
            </a:r>
            <a:r>
              <a:rPr lang="ru-RU" sz="2800">
                <a:latin typeface="Arial" charset="0"/>
              </a:rPr>
              <a:t>Осуществляют правосудие и </a:t>
            </a:r>
            <a:br>
              <a:rPr lang="ru-RU" sz="2800">
                <a:latin typeface="Arial" charset="0"/>
              </a:rPr>
            </a:br>
            <a:r>
              <a:rPr lang="ru-RU" sz="2800">
                <a:latin typeface="Arial" charset="0"/>
              </a:rPr>
              <a:t>     обеспечивают законность в обществе.</a:t>
            </a:r>
          </a:p>
        </p:txBody>
      </p:sp>
      <p:pic>
        <p:nvPicPr>
          <p:cNvPr id="63495" name="Picture 7" descr="Суд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412875"/>
            <a:ext cx="7073900" cy="49847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959768"/>
          </a:xfrm>
        </p:spPr>
        <p:txBody>
          <a:bodyPr/>
          <a:lstStyle/>
          <a:p>
            <a:pPr algn="ctr"/>
            <a:r>
              <a:rPr lang="ru-RU" dirty="0"/>
              <a:t>Система судов в РФ</a:t>
            </a:r>
          </a:p>
        </p:txBody>
      </p:sp>
      <p:pic>
        <p:nvPicPr>
          <p:cNvPr id="70658" name="Picture 2" descr="https://img-fotki.yandex.ru/get/196631/137929765.21/0_307edc_52be5652_orig.jpg"/>
          <p:cNvPicPr>
            <a:picLocks noChangeAspect="1" noChangeArrowheads="1"/>
          </p:cNvPicPr>
          <p:nvPr/>
        </p:nvPicPr>
        <p:blipFill>
          <a:blip r:embed="rId2" cstate="print"/>
          <a:srcRect b="5294"/>
          <a:stretch>
            <a:fillRect/>
          </a:stretch>
        </p:blipFill>
        <p:spPr bwMode="auto">
          <a:xfrm>
            <a:off x="755576" y="1340190"/>
            <a:ext cx="8388424" cy="5517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См. функции судов в Конституции РФ</a:t>
            </a:r>
          </a:p>
        </p:txBody>
      </p:sp>
      <p:pic>
        <p:nvPicPr>
          <p:cNvPr id="71682" name="Picture 2" descr="http://mirsmi24.ru/wp-content/uploads/2018/03/186e1691b83f7b4bcd3761f36257c8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31813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0C670E"/>
                </a:solidFill>
                <a:latin typeface="Arial" charset="0"/>
              </a:rPr>
              <a:t>Фемида – символ правосудия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773238"/>
            <a:ext cx="3259137" cy="409416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latin typeface="Arial" charset="0"/>
              </a:rPr>
              <a:t>повязка на глазах – символ беспристрастия;</a:t>
            </a:r>
          </a:p>
          <a:p>
            <a:pPr>
              <a:buFontTx/>
              <a:buChar char="-"/>
            </a:pPr>
            <a:endParaRPr lang="ru-RU" sz="2400" dirty="0">
              <a:solidFill>
                <a:schemeClr val="tx2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latin typeface="Arial" charset="0"/>
              </a:rPr>
              <a:t>весы – символ меры и справедливости; </a:t>
            </a:r>
          </a:p>
          <a:p>
            <a:pPr>
              <a:buFontTx/>
              <a:buChar char="-"/>
            </a:pPr>
            <a:endParaRPr lang="ru-RU" sz="2400" dirty="0">
              <a:solidFill>
                <a:schemeClr val="tx2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latin typeface="Arial" charset="0"/>
              </a:rPr>
              <a:t>меч – символ возмездия.</a:t>
            </a:r>
          </a:p>
        </p:txBody>
      </p:sp>
      <p:pic>
        <p:nvPicPr>
          <p:cNvPr id="66571" name="Picture 11" descr="Фемид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557338"/>
            <a:ext cx="4478338" cy="4495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0C670E"/>
                </a:solidFill>
                <a:latin typeface="Arial" charset="0"/>
              </a:rPr>
              <a:t>   Презумпция невиновности: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628775"/>
            <a:ext cx="3810000" cy="4679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       «…обвиняемый считается </a:t>
            </a:r>
            <a:r>
              <a:rPr lang="ru-RU" sz="2800" i="1" u="sng">
                <a:solidFill>
                  <a:schemeClr val="tx2"/>
                </a:solidFill>
                <a:latin typeface="Arial" charset="0"/>
              </a:rPr>
              <a:t>невиновным</a:t>
            </a:r>
            <a:r>
              <a:rPr lang="ru-RU" sz="2800">
                <a:solidFill>
                  <a:schemeClr val="tx2"/>
                </a:solidFill>
                <a:latin typeface="Arial" charset="0"/>
              </a:rPr>
              <a:t> до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    тех пор, пока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                  его вина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   не будет доказана в установленном законом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                порядке».</a:t>
            </a:r>
          </a:p>
        </p:txBody>
      </p:sp>
      <p:pic>
        <p:nvPicPr>
          <p:cNvPr id="80903" name="Picture 7" descr="суд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28775"/>
            <a:ext cx="4248150" cy="42481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833422"/>
          </a:xfrm>
        </p:spPr>
        <p:txBody>
          <a:bodyPr/>
          <a:lstStyle/>
          <a:p>
            <a:pPr algn="ctr"/>
            <a:r>
              <a:rPr lang="ru-RU" dirty="0"/>
              <a:t>Судьи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422"/>
            <a:ext cx="7981976" cy="5143536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российским законам </a:t>
            </a:r>
            <a:r>
              <a:rPr lang="ru-RU" sz="28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судьей может быть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только человек, имеющий юридическое образование, не моложе 25 лет. Он должен быть честным, смелым, принципиальным, с твёрдым характером и развитым чувством справедливости. Но даже тому, кто соответствует перечисленным качествам, не удастся стать судьёй, если он совершил «порочащие его поступки».    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1C87D2-EF75-4FCD-99E8-A25CE530B573}"/>
              </a:ext>
            </a:extLst>
          </p:cNvPr>
          <p:cNvSpPr txBox="1"/>
          <p:nvPr/>
        </p:nvSpPr>
        <p:spPr>
          <a:xfrm>
            <a:off x="1475656" y="908720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Изучить и законспектировать лекцию</a:t>
            </a:r>
          </a:p>
          <a:p>
            <a:r>
              <a:rPr lang="ru-RU" sz="3600" dirty="0"/>
              <a:t>Составить план и вопросы</a:t>
            </a:r>
          </a:p>
          <a:p>
            <a:r>
              <a:rPr lang="ru-RU" sz="3600" dirty="0">
                <a:solidFill>
                  <a:srgbClr val="FF0000"/>
                </a:solidFill>
              </a:rPr>
              <a:t>Срок сдачи  - до 27.03.2020</a:t>
            </a:r>
            <a:r>
              <a:rPr lang="ru-RU" sz="3600" dirty="0"/>
              <a:t>. (после работы будут оцениваться на балл ниже)</a:t>
            </a:r>
          </a:p>
        </p:txBody>
      </p:sp>
    </p:spTree>
    <p:extLst>
      <p:ext uri="{BB962C8B-B14F-4D97-AF65-F5344CB8AC3E}">
        <p14:creationId xmlns:p14="http://schemas.microsoft.com/office/powerpoint/2010/main" val="3788593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Конституция о судьях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Ст. 120 </a:t>
            </a:r>
            <a:r>
              <a:rPr lang="ru-RU" sz="28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</a:t>
            </a:r>
            <a:r>
              <a:rPr lang="ru-RU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РФ гласит: «Судьи независимы и подчиняются только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Конституции РФ и  закону».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означает, что при рассмотрении конкретного дела никто и ничто не может заставить судью принять решение, которое противоречит закону и принципам справедливости. Вмешательство в деятельность суда, даже с добрыми намерениями ведет к нарушению законности.</a:t>
            </a:r>
          </a:p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player.myshared.ru/5/409054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8100053" cy="607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player.myshared.ru/5/409054/slides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8100053" cy="607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player.myshared.ru/5/409054/slides/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260648"/>
            <a:ext cx="8100053" cy="607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4290"/>
            <a:ext cx="7772400" cy="785818"/>
          </a:xfrm>
        </p:spPr>
        <p:txBody>
          <a:bodyPr/>
          <a:lstStyle/>
          <a:p>
            <a:pPr algn="ctr"/>
            <a:r>
              <a:rPr lang="ru-RU" dirty="0"/>
              <a:t>Суд присяжных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000108"/>
            <a:ext cx="7772400" cy="4867292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Суд присяжных состоит из профессионального судьи и 12 представителей народа, которых называют </a:t>
            </a:r>
            <a:r>
              <a:rPr lang="ru-RU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присяжными заседателями.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Суды присяжных рассматривают уголовные дела по тяжким и особо тяжким преступлениям. Выносят вердикт «виновен», « не виновен», «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виновен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заслуживает смягчения наказания». И только после этого судья определяет меру наказания. Особенность суда присяжных состоит в том, что решение по делу присяжные выносят, опираясь прежде всего на здравый смысл и жизненный опыт.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5/409054/slides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579" y="188640"/>
            <a:ext cx="8292074" cy="6219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C670E"/>
                </a:solidFill>
                <a:latin typeface="Arial" charset="0"/>
              </a:rPr>
              <a:t>        </a:t>
            </a:r>
            <a:r>
              <a:rPr lang="ru-RU" sz="3600" dirty="0">
                <a:solidFill>
                  <a:srgbClr val="0C670E"/>
                </a:solidFill>
                <a:latin typeface="Arial" charset="0"/>
              </a:rPr>
              <a:t>Органы внутренних дел </a:t>
            </a:r>
            <a:br>
              <a:rPr lang="ru-RU" sz="3600" dirty="0">
                <a:solidFill>
                  <a:srgbClr val="0C670E"/>
                </a:solidFill>
                <a:latin typeface="Arial" charset="0"/>
              </a:rPr>
            </a:br>
            <a:r>
              <a:rPr lang="ru-RU" sz="3600" dirty="0">
                <a:solidFill>
                  <a:srgbClr val="0C670E"/>
                </a:solidFill>
                <a:latin typeface="Arial" charset="0"/>
              </a:rPr>
              <a:t>                     (полиция)</a:t>
            </a: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00213"/>
            <a:ext cx="2881312" cy="4114800"/>
          </a:xfrm>
        </p:spPr>
        <p:txBody>
          <a:bodyPr/>
          <a:lstStyle/>
          <a:p>
            <a:endParaRPr lang="ru-RU" sz="2400" dirty="0">
              <a:latin typeface="Arial" charset="0"/>
            </a:endParaRPr>
          </a:p>
          <a:p>
            <a:r>
              <a:rPr lang="ru-RU" sz="2400" dirty="0">
                <a:latin typeface="Arial" charset="0"/>
              </a:rPr>
              <a:t>Следят за</a:t>
            </a:r>
          </a:p>
          <a:p>
            <a:pPr>
              <a:buFontTx/>
              <a:buNone/>
            </a:pPr>
            <a:r>
              <a:rPr lang="ru-RU" sz="2400" dirty="0">
                <a:latin typeface="Arial" charset="0"/>
              </a:rPr>
              <a:t>    общественным порядком</a:t>
            </a:r>
          </a:p>
          <a:p>
            <a:endParaRPr lang="ru-RU" sz="2400" dirty="0">
              <a:latin typeface="Arial" charset="0"/>
            </a:endParaRPr>
          </a:p>
          <a:p>
            <a:r>
              <a:rPr lang="ru-RU" sz="2400" dirty="0">
                <a:latin typeface="Arial" charset="0"/>
              </a:rPr>
              <a:t>Борются с </a:t>
            </a:r>
          </a:p>
          <a:p>
            <a:pPr>
              <a:buFontTx/>
              <a:buNone/>
            </a:pPr>
            <a:r>
              <a:rPr lang="ru-RU" sz="2400" dirty="0">
                <a:latin typeface="Arial" charset="0"/>
              </a:rPr>
              <a:t>   право-</a:t>
            </a:r>
          </a:p>
          <a:p>
            <a:pPr>
              <a:buFontTx/>
              <a:buNone/>
            </a:pPr>
            <a:r>
              <a:rPr lang="ru-RU" sz="2400" dirty="0">
                <a:latin typeface="Arial" charset="0"/>
              </a:rPr>
              <a:t>   нарушениями</a:t>
            </a:r>
          </a:p>
        </p:txBody>
      </p:sp>
      <p:pic>
        <p:nvPicPr>
          <p:cNvPr id="69648" name="Picture 16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17805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37512" cy="12961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1917 милиция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2011 полиция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787208" cy="478539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… </a:t>
            </a:r>
            <a:r>
              <a:rPr lang="ru-RU" sz="2800" dirty="0"/>
              <a:t>объединение государственных органов  исполнительной власти, предназначенных для защиты жизни, здоровья, прав и свобод гражданина и человека, для противодействия </a:t>
            </a:r>
          </a:p>
          <a:p>
            <a:pPr marL="0" indent="0">
              <a:buNone/>
            </a:pPr>
            <a:r>
              <a:rPr lang="ru-RU" sz="2800" dirty="0"/>
              <a:t>преступности, охраны общественного</a:t>
            </a:r>
          </a:p>
          <a:p>
            <a:pPr marL="0" indent="0">
              <a:buNone/>
            </a:pPr>
            <a:r>
              <a:rPr lang="ru-RU" sz="2800" dirty="0"/>
              <a:t>порядка и собственности, для </a:t>
            </a:r>
            <a:r>
              <a:rPr lang="ru-RU" sz="2800" dirty="0" err="1"/>
              <a:t>обеспе</a:t>
            </a:r>
            <a:r>
              <a:rPr lang="ru-RU" sz="2800" dirty="0"/>
              <a:t>-</a:t>
            </a:r>
          </a:p>
          <a:p>
            <a:pPr marL="0" indent="0">
              <a:buNone/>
            </a:pPr>
            <a:r>
              <a:rPr lang="ru-RU" sz="2800" dirty="0" err="1"/>
              <a:t>чения</a:t>
            </a:r>
            <a:r>
              <a:rPr lang="ru-RU" sz="2800" dirty="0"/>
              <a:t> общественной безопасности.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48" y="3738231"/>
            <a:ext cx="2107952" cy="311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16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 внутренних  дел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… относятся к исполнительной власти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охрана общественного порядка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обеспечение личной безопасности граждан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предупреждение правонарушений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раскрытие возможных преступлений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228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97552" cy="114300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 полиции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715200" cy="500141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Может применять меры государственного принуждения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Обязана дать возможность задержанному реализовать установленное законом право на юридическую помощь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Сообщить по его просьбе о задержании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При необходимости применить меры к оказанию доврачебной помощи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При обращению к гражданину назвать должность, звание, фамилию, предъявить удостоверение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90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</a:t>
            </a:r>
            <a:r>
              <a:rPr lang="ru-RU" sz="4000">
                <a:solidFill>
                  <a:srgbClr val="0C670E"/>
                </a:solidFill>
                <a:latin typeface="Arial" charset="0"/>
              </a:rPr>
              <a:t>Правонарушения</a:t>
            </a:r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ru-RU" i="1" u="sng">
                <a:solidFill>
                  <a:srgbClr val="3333CC"/>
                </a:solidFill>
                <a:latin typeface="Arial" charset="0"/>
              </a:rPr>
              <a:t>Преступления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4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против жизни и здоровья человека;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против чести и достоинства человека;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против собственности;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-  против прав и свобод граждан</a:t>
            </a:r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</a:t>
            </a:r>
            <a:r>
              <a:rPr lang="ru-RU" sz="2400">
                <a:solidFill>
                  <a:srgbClr val="3333CC"/>
                </a:solidFill>
              </a:rPr>
              <a:t>           </a:t>
            </a:r>
            <a:r>
              <a:rPr lang="ru-RU" sz="2400" u="sng">
                <a:solidFill>
                  <a:srgbClr val="3333CC"/>
                </a:solidFill>
                <a:latin typeface="Arial" charset="0"/>
              </a:rPr>
              <a:t>Проступки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4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мелкое хулиганство;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нарушение различных правил общественного порядка;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вред чужому имуществу;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-  нарушение дисциплины по месту работы или учёбы.</a:t>
            </a: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H="1">
            <a:off x="2700338" y="1196975"/>
            <a:ext cx="2232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5148263" y="1196975"/>
            <a:ext cx="15843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2700338" y="21336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6804025" y="21336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полиции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992888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принимать и регистрировать заявления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прибывать незамедлительно на место происшествия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пресекать противоправные деяния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оказывать первую помощь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обеспечивать безопасность и общественный порядок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осуществлять розыск  лиц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и  другое….</a:t>
            </a:r>
          </a:p>
        </p:txBody>
      </p:sp>
    </p:spTree>
    <p:extLst>
      <p:ext uri="{BB962C8B-B14F-4D97-AF65-F5344CB8AC3E}">
        <p14:creationId xmlns:p14="http://schemas.microsoft.com/office/powerpoint/2010/main" val="2740643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143000"/>
          </a:xfrm>
        </p:spPr>
        <p:txBody>
          <a:bodyPr/>
          <a:lstStyle/>
          <a:p>
            <a:r>
              <a:rPr lang="ru-RU" dirty="0"/>
              <a:t>                 </a:t>
            </a:r>
            <a:r>
              <a:rPr lang="ru-RU" b="1" dirty="0">
                <a:solidFill>
                  <a:srgbClr val="0C670E"/>
                </a:solidFill>
                <a:latin typeface="Arial" charset="0"/>
              </a:rPr>
              <a:t>Полиция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41438"/>
            <a:ext cx="38100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    </a:t>
            </a:r>
            <a:r>
              <a:rPr lang="ru-RU" b="1" i="1">
                <a:solidFill>
                  <a:srgbClr val="3333CC"/>
                </a:solidFill>
              </a:rPr>
              <a:t>Криминальная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b="1" i="1">
              <a:solidFill>
                <a:srgbClr val="3333CC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         </a:t>
            </a:r>
            <a:r>
              <a:rPr lang="ru-RU" sz="2400" u="sng">
                <a:solidFill>
                  <a:schemeClr val="tx2"/>
                </a:solidFill>
                <a:latin typeface="Arial" charset="0"/>
              </a:rPr>
              <a:t>Задачи: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- предупреждение, пресечение и раскрытие преступлений;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- розыск лиц, скрывающихся от правоохранительных органов.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341438"/>
            <a:ext cx="3810000" cy="45989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   </a:t>
            </a:r>
            <a:r>
              <a:rPr lang="ru-RU" b="1" i="1">
                <a:solidFill>
                  <a:srgbClr val="3333CC"/>
                </a:solidFill>
              </a:rPr>
              <a:t>Общественной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rgbClr val="3333CC"/>
                </a:solidFill>
              </a:rPr>
              <a:t>        безопасности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CC9900"/>
                </a:solidFill>
              </a:rPr>
              <a:t>          </a:t>
            </a:r>
            <a:r>
              <a:rPr lang="ru-RU" sz="2400"/>
              <a:t>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            </a:t>
            </a:r>
            <a:r>
              <a:rPr lang="ru-RU" sz="2400" u="sng">
                <a:solidFill>
                  <a:schemeClr val="tx2"/>
                </a:solidFill>
                <a:latin typeface="Arial" charset="0"/>
              </a:rPr>
              <a:t>Задачи: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- обеспечение личной и общественной безопасности;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- охрана общественного порядка.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-  предупреждение и пресечение правонарушений.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H="1">
            <a:off x="3276600" y="836613"/>
            <a:ext cx="16557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5076825" y="836613"/>
            <a:ext cx="1511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2627313" y="177323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6804025" y="22764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        </a:t>
            </a:r>
            <a:r>
              <a:rPr lang="ru-RU" sz="3600" dirty="0">
                <a:solidFill>
                  <a:srgbClr val="0C670E"/>
                </a:solidFill>
                <a:latin typeface="Arial" charset="0"/>
              </a:rPr>
              <a:t>Подразделения </a:t>
            </a:r>
            <a:br>
              <a:rPr lang="ru-RU" sz="3600" dirty="0">
                <a:solidFill>
                  <a:srgbClr val="0C670E"/>
                </a:solidFill>
                <a:latin typeface="Arial" charset="0"/>
              </a:rPr>
            </a:br>
            <a:r>
              <a:rPr lang="ru-RU" sz="3600" dirty="0">
                <a:solidFill>
                  <a:srgbClr val="0C670E"/>
                </a:solidFill>
                <a:latin typeface="Arial" charset="0"/>
              </a:rPr>
              <a:t>          криминальной полиции</a:t>
            </a:r>
            <a:r>
              <a:rPr lang="ru-RU" sz="3600" dirty="0"/>
              <a:t>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2"/>
                </a:solidFill>
                <a:latin typeface="Arial" charset="0"/>
              </a:rPr>
              <a:t>Уголовный розыск.</a:t>
            </a:r>
          </a:p>
          <a:p>
            <a:r>
              <a:rPr lang="ru-RU" sz="2800" dirty="0">
                <a:solidFill>
                  <a:schemeClr val="tx2"/>
                </a:solidFill>
                <a:latin typeface="Arial" charset="0"/>
              </a:rPr>
              <a:t>Подразделение по борьбе с экономическими преступлениями.</a:t>
            </a:r>
          </a:p>
          <a:p>
            <a:r>
              <a:rPr lang="ru-RU" sz="2800" dirty="0">
                <a:solidFill>
                  <a:schemeClr val="tx2"/>
                </a:solidFill>
                <a:latin typeface="Arial" charset="0"/>
              </a:rPr>
              <a:t>Подразделение по борьбе с незаконным оборотом наркотиков.</a:t>
            </a:r>
          </a:p>
          <a:p>
            <a:r>
              <a:rPr lang="ru-RU" sz="2800" dirty="0">
                <a:solidFill>
                  <a:schemeClr val="tx2"/>
                </a:solidFill>
                <a:latin typeface="Arial" charset="0"/>
              </a:rPr>
              <a:t>Криминалистические лаборатории и др.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       </a:t>
            </a:r>
            <a:r>
              <a:rPr lang="ru-RU" sz="3600" dirty="0">
                <a:solidFill>
                  <a:srgbClr val="0C670E"/>
                </a:solidFill>
                <a:latin typeface="Arial" charset="0"/>
              </a:rPr>
              <a:t>Подразделения полиции </a:t>
            </a:r>
            <a:br>
              <a:rPr lang="ru-RU" sz="3600" dirty="0">
                <a:solidFill>
                  <a:srgbClr val="0C670E"/>
                </a:solidFill>
                <a:latin typeface="Arial" charset="0"/>
              </a:rPr>
            </a:br>
            <a:r>
              <a:rPr lang="ru-RU" sz="3600" dirty="0">
                <a:solidFill>
                  <a:srgbClr val="0C670E"/>
                </a:solidFill>
                <a:latin typeface="Arial" charset="0"/>
              </a:rPr>
              <a:t>    общественной  безопасности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205038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Arial" charset="0"/>
              </a:rPr>
              <a:t>Подразделения патрульно-постовой службы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Arial" charset="0"/>
              </a:rPr>
              <a:t>Дежурные части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Arial" charset="0"/>
              </a:rPr>
              <a:t>ГИБДД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Arial" charset="0"/>
              </a:rPr>
              <a:t>Паспортно-визовые службы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Arial" charset="0"/>
              </a:rPr>
              <a:t>Участковые инспектора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Arial" charset="0"/>
              </a:rPr>
              <a:t>Подразделения по делам несовершеннолетних</a:t>
            </a:r>
          </a:p>
        </p:txBody>
      </p:sp>
      <p:pic>
        <p:nvPicPr>
          <p:cNvPr id="79883" name="Picture 11" descr="дежурная часть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28775"/>
            <a:ext cx="3455988" cy="2652713"/>
          </a:xfrm>
        </p:spPr>
      </p:pic>
      <p:pic>
        <p:nvPicPr>
          <p:cNvPr id="79885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997200"/>
            <a:ext cx="2193925" cy="3354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0C670E"/>
                </a:solidFill>
                <a:latin typeface="Arial" charset="0"/>
              </a:rPr>
              <a:t>  </a:t>
            </a:r>
            <a:r>
              <a:rPr lang="ru-RU" sz="3600">
                <a:solidFill>
                  <a:srgbClr val="0C670E"/>
                </a:solidFill>
                <a:latin typeface="Arial" charset="0"/>
              </a:rPr>
              <a:t>Подразделение по делам </a:t>
            </a:r>
            <a:br>
              <a:rPr lang="ru-RU" sz="3600">
                <a:solidFill>
                  <a:srgbClr val="0C670E"/>
                </a:solidFill>
                <a:latin typeface="Arial" charset="0"/>
              </a:rPr>
            </a:br>
            <a:r>
              <a:rPr lang="ru-RU" sz="3600">
                <a:solidFill>
                  <a:srgbClr val="0C670E"/>
                </a:solidFill>
                <a:latin typeface="Arial" charset="0"/>
              </a:rPr>
              <a:t>               несовершеннолетних</a:t>
            </a:r>
          </a:p>
        </p:txBody>
      </p:sp>
      <p:pic>
        <p:nvPicPr>
          <p:cNvPr id="83972" name="Picture 4" descr="подразделение по делам несовершеннолетн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770063"/>
            <a:ext cx="5257800" cy="5087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 контроль за деятельностью полиции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92896"/>
            <a:ext cx="7653536" cy="3733875"/>
          </a:xfrm>
        </p:spPr>
        <p:txBody>
          <a:bodyPr/>
          <a:lstStyle/>
          <a:p>
            <a:r>
              <a:rPr lang="ru-RU" dirty="0"/>
              <a:t>Президент  РФ</a:t>
            </a:r>
          </a:p>
          <a:p>
            <a:r>
              <a:rPr lang="ru-RU" dirty="0"/>
              <a:t>Палаты Федерального собрания</a:t>
            </a:r>
          </a:p>
          <a:p>
            <a:r>
              <a:rPr lang="ru-RU" dirty="0"/>
              <a:t>Правительство РФ</a:t>
            </a:r>
          </a:p>
          <a:p>
            <a:r>
              <a:rPr lang="ru-RU" dirty="0"/>
              <a:t>Граждане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8"/>
            <a:ext cx="3603476" cy="24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09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вневедомственная  охрана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… создается на договорной  основе для защиты  имущества собственников.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dirty="0"/>
              <a:t>1/ охрана имущества на основе договора</a:t>
            </a:r>
          </a:p>
          <a:p>
            <a:pPr marL="0" indent="0">
              <a:buNone/>
            </a:pPr>
            <a:r>
              <a:rPr lang="ru-RU" dirty="0"/>
              <a:t>2/ охрана материальных ценностей</a:t>
            </a:r>
          </a:p>
          <a:p>
            <a:pPr marL="0" indent="0">
              <a:buNone/>
            </a:pPr>
            <a:r>
              <a:rPr lang="ru-RU" dirty="0"/>
              <a:t>3/ организация и испытание средств охранной сигнализации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399366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 войска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… оказывают содействие и помощь в охране общественного порядка, обеспечивает безопасность  и  правовой  режим чрезвычайного  положения.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45024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98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93496" cy="114300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гвардия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715200" cy="50014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… обеспечение общественного порядка и охрана стратегических </a:t>
            </a:r>
            <a:r>
              <a:rPr lang="ru-RU" dirty="0" err="1"/>
              <a:t>гособъектов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Общественный порядок войска </a:t>
            </a:r>
            <a:r>
              <a:rPr lang="ru-RU" dirty="0" err="1"/>
              <a:t>Нацгвардии</a:t>
            </a:r>
            <a:r>
              <a:rPr lang="ru-RU" dirty="0"/>
              <a:t> будут обеспечивать где это необходимо в первую очередь. Подчиняется Президенту РФ.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i="1" dirty="0">
                <a:solidFill>
                  <a:srgbClr val="C00000"/>
                </a:solidFill>
              </a:rPr>
              <a:t>Сфера деятельности</a:t>
            </a:r>
            <a:r>
              <a:rPr lang="ru-RU" dirty="0"/>
              <a:t>: - незаконный оборот наркотиков; - борьба с терроризмом; - контроль за оборотом оружия ….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Помимо МВД, войска которого вошли в </a:t>
            </a:r>
            <a:r>
              <a:rPr lang="ru-RU" dirty="0" err="1"/>
              <a:t>Нацгвардию</a:t>
            </a:r>
            <a:r>
              <a:rPr lang="ru-RU" dirty="0"/>
              <a:t> в 2016 году, в нее входят следующие подразделения: СОБР и ОМОН ... </a:t>
            </a:r>
          </a:p>
        </p:txBody>
      </p:sp>
    </p:spTree>
    <p:extLst>
      <p:ext uri="{BB962C8B-B14F-4D97-AF65-F5344CB8AC3E}">
        <p14:creationId xmlns:p14="http://schemas.microsoft.com/office/powerpoint/2010/main" val="1606885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Следственный  комитет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Расследует наиболее тяжкие  преступления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заявление могут подать лица не моложе 14 лет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Предусмотрена уголовная ответственность за заведомо ложный донос</a:t>
            </a:r>
          </a:p>
        </p:txBody>
      </p:sp>
    </p:spTree>
    <p:extLst>
      <p:ext uri="{BB962C8B-B14F-4D97-AF65-F5344CB8AC3E}">
        <p14:creationId xmlns:p14="http://schemas.microsoft.com/office/powerpoint/2010/main" val="135535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Какие органы называются правоохранительными?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Правоохранительные органы 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это органы, основной целью деятельности которых  является защита прав и свобод граждан, прав и законных интересов юридических лиц (организаций, предприятий).   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player.myshared.ru/5/409054/slides/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8100053" cy="607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player.myshared.ru/5/409054/slides/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8100053" cy="607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player.myshared.ru/5/409054/slides/slide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8100053" cy="607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player.myshared.ru/5/409054/slides/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8004043" cy="600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player.myshared.ru/5/409054/slides/slide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8004043" cy="600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player.myshared.ru/5/409054/slides/slide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332656"/>
            <a:ext cx="8004043" cy="600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1138" name="Picture 2" descr="http://900igr.net/datas/pravo/Pravookhranitelnye-organy-RF/0004-004-Pravookhranitelnye-organy-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195513" y="260350"/>
            <a:ext cx="5905500" cy="1130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0C670E"/>
                </a:solidFill>
              </a:rPr>
              <a:t>Правоохранительные органы</a:t>
            </a:r>
          </a:p>
          <a:p>
            <a:pPr algn="ctr"/>
            <a:r>
              <a:rPr lang="ru-RU" sz="2800">
                <a:solidFill>
                  <a:srgbClr val="0C670E"/>
                </a:solidFill>
              </a:rPr>
              <a:t> Российской Федерации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403350" y="1844675"/>
            <a:ext cx="24479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Прокуратура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940425" y="1844675"/>
            <a:ext cx="24479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Таможня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116013" y="3284538"/>
            <a:ext cx="3527425" cy="987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Федеральная служба </a:t>
            </a:r>
          </a:p>
          <a:p>
            <a:pPr algn="ctr"/>
            <a:r>
              <a:rPr lang="ru-RU" sz="2400">
                <a:solidFill>
                  <a:schemeClr val="tx2"/>
                </a:solidFill>
              </a:rPr>
              <a:t>безопасности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5364163" y="3284538"/>
            <a:ext cx="3095625" cy="987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Суды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2987675" y="4797425"/>
            <a:ext cx="410527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Органы внутренних дел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(полиция)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3419475" y="1412875"/>
            <a:ext cx="16573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5219700" y="1412875"/>
            <a:ext cx="13684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5148263" y="1412875"/>
            <a:ext cx="86360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3995738" y="1412875"/>
            <a:ext cx="1081087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5076825" y="14128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C670E"/>
                </a:solidFill>
                <a:latin typeface="Arial" charset="0"/>
              </a:rPr>
              <a:t>Прокуратура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63688" y="1844824"/>
            <a:ext cx="5616624" cy="3738924"/>
          </a:xfrm>
        </p:spPr>
        <p:txBody>
          <a:bodyPr/>
          <a:lstStyle/>
          <a:p>
            <a:r>
              <a:rPr lang="ru-RU" sz="3600" dirty="0"/>
              <a:t>Надзирает за соблюдением законов</a:t>
            </a:r>
          </a:p>
          <a:p>
            <a:endParaRPr lang="ru-RU" sz="3600" dirty="0"/>
          </a:p>
          <a:p>
            <a:r>
              <a:rPr lang="ru-RU" sz="3600" dirty="0"/>
              <a:t>Представляет интересы государства в судебном процессе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осуществление надзора за исполнением законов на территории государства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участие в рассмотрении дел судами и опротестование  их  решений, противоречащих  закону,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координация  деятельности правоохранительных органов по борьбе с преступностью.</a:t>
            </a:r>
          </a:p>
        </p:txBody>
      </p:sp>
    </p:spTree>
    <p:extLst>
      <p:ext uri="{BB962C8B-B14F-4D97-AF65-F5344CB8AC3E}">
        <p14:creationId xmlns:p14="http://schemas.microsoft.com/office/powerpoint/2010/main" val="381695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прокуратуры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Генеральная  прокуратура РФ</a:t>
            </a:r>
          </a:p>
          <a:p>
            <a:r>
              <a:rPr lang="ru-RU" dirty="0"/>
              <a:t>Прокуратура субъектов РФ (</a:t>
            </a:r>
            <a:r>
              <a:rPr lang="ru-RU" sz="2800" i="1" dirty="0"/>
              <a:t>военные и иные специализированные  прокуратуры</a:t>
            </a:r>
            <a:r>
              <a:rPr lang="ru-RU" dirty="0"/>
              <a:t>) – </a:t>
            </a:r>
            <a:r>
              <a:rPr lang="ru-RU" sz="2400" u="sng" dirty="0"/>
              <a:t>прокуроры назначаются и освобождаются Генеральным  прокурором РФ</a:t>
            </a:r>
          </a:p>
          <a:p>
            <a:r>
              <a:rPr lang="ru-RU" dirty="0"/>
              <a:t>Прокуратуры  городов и районов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Срок полномочия всех прокуроров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</a:p>
        </p:txBody>
      </p:sp>
    </p:spTree>
    <p:extLst>
      <p:ext uri="{BB962C8B-B14F-4D97-AF65-F5344CB8AC3E}">
        <p14:creationId xmlns:p14="http://schemas.microsoft.com/office/powerpoint/2010/main" val="4287054959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оформления «Судовой журнал»">
  <a:themeElements>
    <a:clrScheme name="Шаблон оформления «Судовой журнал»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Шаблон оформления «Судовой журнал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Судовой журнал»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«Судовой журнал»</Template>
  <TotalTime>623</TotalTime>
  <Words>1072</Words>
  <Application>Microsoft Office PowerPoint</Application>
  <PresentationFormat>Экран (4:3)</PresentationFormat>
  <Paragraphs>184</Paragraphs>
  <Slides>45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Шаблон оформления «Судовой журнал»</vt:lpstr>
      <vt:lpstr>Правоохранительные органы.  Судебная система.</vt:lpstr>
      <vt:lpstr>Презентация PowerPoint</vt:lpstr>
      <vt:lpstr>             Правонарушения</vt:lpstr>
      <vt:lpstr>Какие органы называются правоохранительными?</vt:lpstr>
      <vt:lpstr>Презентация PowerPoint</vt:lpstr>
      <vt:lpstr>Презентация PowerPoint</vt:lpstr>
      <vt:lpstr>Прокуратура</vt:lpstr>
      <vt:lpstr>Направления  деятельности</vt:lpstr>
      <vt:lpstr>Система прокуратуры РФ</vt:lpstr>
      <vt:lpstr>  Таможня.  </vt:lpstr>
      <vt:lpstr>Презентация PowerPoint</vt:lpstr>
      <vt:lpstr> Федеральная служба безопасности  (ФСБ)</vt:lpstr>
      <vt:lpstr>Федеральная  служба   безопасности РФ (ФСБ)</vt:lpstr>
      <vt:lpstr>Суды.    Осуществляют правосудие и       обеспечивают законность в обществе.</vt:lpstr>
      <vt:lpstr>Система судов в РФ</vt:lpstr>
      <vt:lpstr>См. функции судов в Конституции РФ</vt:lpstr>
      <vt:lpstr>Фемида – символ правосудия</vt:lpstr>
      <vt:lpstr>   Презумпция невиновности:</vt:lpstr>
      <vt:lpstr>Судьи</vt:lpstr>
      <vt:lpstr>Конституция о судьях</vt:lpstr>
      <vt:lpstr>Презентация PowerPoint</vt:lpstr>
      <vt:lpstr>Презентация PowerPoint</vt:lpstr>
      <vt:lpstr>Презентация PowerPoint</vt:lpstr>
      <vt:lpstr>Суд присяжных</vt:lpstr>
      <vt:lpstr>Презентация PowerPoint</vt:lpstr>
      <vt:lpstr>        Органы внутренних дел                       (полиция)</vt:lpstr>
      <vt:lpstr>с 1917 милиция с 2011 полиция</vt:lpstr>
      <vt:lpstr>Органы  внутренних  дел</vt:lpstr>
      <vt:lpstr>полномочия  полиции</vt:lpstr>
      <vt:lpstr>Обязанности полиции</vt:lpstr>
      <vt:lpstr>                 Полиция</vt:lpstr>
      <vt:lpstr>        Подразделения            криминальной полиции </vt:lpstr>
      <vt:lpstr>       Подразделения полиции      общественной  безопасности</vt:lpstr>
      <vt:lpstr>  Подразделение по делам                 несовершеннолетних</vt:lpstr>
      <vt:lpstr>государственный  контроль за деятельностью полиции</vt:lpstr>
      <vt:lpstr>вневедомственная  охрана</vt:lpstr>
      <vt:lpstr>Внутренние  войска</vt:lpstr>
      <vt:lpstr>Национальная гвардия</vt:lpstr>
      <vt:lpstr>Следственный  комитет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home`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Lenovo</cp:lastModifiedBy>
  <cp:revision>16</cp:revision>
  <dcterms:created xsi:type="dcterms:W3CDTF">2008-02-01T19:40:24Z</dcterms:created>
  <dcterms:modified xsi:type="dcterms:W3CDTF">2020-03-24T06:44:48Z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TC010690171049</vt:lpwstr>
  </property>
</Properties>
</file>