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69" r:id="rId2"/>
    <p:sldId id="259" r:id="rId3"/>
    <p:sldId id="261" r:id="rId4"/>
    <p:sldId id="267" r:id="rId5"/>
    <p:sldId id="268" r:id="rId6"/>
    <p:sldId id="270" r:id="rId7"/>
    <p:sldId id="264" r:id="rId8"/>
    <p:sldId id="271" r:id="rId9"/>
    <p:sldId id="272" r:id="rId10"/>
    <p:sldId id="307" r:id="rId11"/>
    <p:sldId id="306" r:id="rId12"/>
    <p:sldId id="273" r:id="rId13"/>
    <p:sldId id="262" r:id="rId14"/>
    <p:sldId id="274" r:id="rId15"/>
    <p:sldId id="275" r:id="rId16"/>
    <p:sldId id="291" r:id="rId17"/>
    <p:sldId id="265" r:id="rId18"/>
    <p:sldId id="276" r:id="rId19"/>
    <p:sldId id="277" r:id="rId20"/>
    <p:sldId id="278" r:id="rId21"/>
    <p:sldId id="260" r:id="rId22"/>
    <p:sldId id="279" r:id="rId23"/>
    <p:sldId id="266" r:id="rId24"/>
    <p:sldId id="280" r:id="rId25"/>
    <p:sldId id="281" r:id="rId26"/>
    <p:sldId id="282" r:id="rId27"/>
    <p:sldId id="300" r:id="rId28"/>
    <p:sldId id="283" r:id="rId29"/>
    <p:sldId id="284" r:id="rId30"/>
    <p:sldId id="285" r:id="rId31"/>
    <p:sldId id="290" r:id="rId32"/>
    <p:sldId id="286" r:id="rId33"/>
    <p:sldId id="287" r:id="rId34"/>
    <p:sldId id="288" r:id="rId35"/>
    <p:sldId id="297" r:id="rId36"/>
    <p:sldId id="299" r:id="rId37"/>
    <p:sldId id="289" r:id="rId38"/>
    <p:sldId id="30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81" d="100"/>
          <a:sy n="81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7698D-9CFE-453E-82F9-9288F0587AE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35ED7-3D07-4984-8337-5B70D48FA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5ED7-3D07-4984-8337-5B70D48FA7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6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4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5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0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1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9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7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5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3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1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0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77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128792" cy="4320480"/>
          </a:xfrm>
        </p:spPr>
        <p:txBody>
          <a:bodyPr>
            <a:normAutofit fontScale="90000"/>
          </a:bodyPr>
          <a:lstStyle/>
          <a:p>
            <a:pPr algn="r"/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Тема: </a:t>
            </a:r>
            <a:r>
              <a:rPr lang="ru-RU" sz="4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политики и  социального управления</a:t>
            </a:r>
            <a:br>
              <a:rPr lang="ru-RU" sz="4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60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4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Верны ли следующие суждения о разделении властей?</a:t>
            </a:r>
          </a:p>
          <a:p>
            <a:r>
              <a:rPr lang="ru-RU" sz="2400" b="1" dirty="0"/>
              <a:t>А. Исполнительную власть осуществляет парламент.</a:t>
            </a:r>
          </a:p>
          <a:p>
            <a:r>
              <a:rPr lang="ru-RU" sz="2400" b="1" dirty="0"/>
              <a:t>Б. Последовательное соблюдение принципа разделения властей является одним из признаков тоталитарного государства.</a:t>
            </a:r>
          </a:p>
          <a:p>
            <a:r>
              <a:rPr lang="ru-RU" sz="2400" b="1" dirty="0"/>
              <a:t>  	 </a:t>
            </a:r>
            <a:endParaRPr lang="en-US" sz="2400" b="1" dirty="0"/>
          </a:p>
          <a:p>
            <a:pPr marL="457200" indent="-457200">
              <a:buAutoNum type="arabicParenR"/>
            </a:pPr>
            <a:r>
              <a:rPr lang="ru-RU" sz="2400" b="1" dirty="0"/>
              <a:t>верно только А	</a:t>
            </a:r>
            <a:endParaRPr lang="en-US" sz="2400" b="1" dirty="0"/>
          </a:p>
          <a:p>
            <a:pPr marL="457200" indent="-457200">
              <a:buAutoNum type="arabicParenR" startAt="2"/>
            </a:pPr>
            <a:r>
              <a:rPr lang="ru-RU" sz="2400" b="1" dirty="0"/>
              <a:t>верно только Б</a:t>
            </a:r>
            <a:endParaRPr lang="en-US" sz="2400" b="1" dirty="0"/>
          </a:p>
          <a:p>
            <a:r>
              <a:rPr lang="ru-RU" sz="2400" b="1" dirty="0"/>
              <a:t>3)</a:t>
            </a:r>
            <a:r>
              <a:rPr lang="en-US" sz="2400" b="1" dirty="0"/>
              <a:t> </a:t>
            </a:r>
            <a:r>
              <a:rPr lang="ru-RU" sz="2400" b="1" dirty="0"/>
              <a:t> верны оба суждения	</a:t>
            </a:r>
          </a:p>
          <a:p>
            <a:r>
              <a:rPr lang="ru-RU" sz="2400" b="1" dirty="0"/>
              <a:t>4) </a:t>
            </a:r>
            <a:r>
              <a:rPr lang="en-US" sz="2400" b="1" dirty="0"/>
              <a:t> </a:t>
            </a:r>
            <a:r>
              <a:rPr lang="ru-RU" sz="2400" b="1" dirty="0"/>
              <a:t>оба суждения неверны</a:t>
            </a:r>
          </a:p>
          <a:p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1" y="472514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21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2"/>
            <a:ext cx="7560840" cy="5760640"/>
          </a:xfrm>
        </p:spPr>
        <p:txBody>
          <a:bodyPr>
            <a:normAutofit/>
          </a:bodyPr>
          <a:lstStyle/>
          <a:p>
            <a:r>
              <a:rPr lang="ru-RU" b="1" dirty="0"/>
              <a:t>Верны ли следующие суждения о разделении властей?</a:t>
            </a:r>
          </a:p>
          <a:p>
            <a:r>
              <a:rPr lang="ru-RU" b="1" dirty="0"/>
              <a:t>А. Разделение властей предполагает самостоятельность исполнительной, законодательной и судебной ветвей власти.</a:t>
            </a:r>
          </a:p>
          <a:p>
            <a:r>
              <a:rPr lang="ru-RU" b="1" dirty="0"/>
              <a:t>Б. Цель разделения властей – предотвращение злоупотребления властью каким-либо лицом или организацией.</a:t>
            </a:r>
          </a:p>
          <a:p>
            <a:endParaRPr lang="ru-RU" b="1" dirty="0"/>
          </a:p>
          <a:p>
            <a:r>
              <a:rPr lang="ru-RU" b="1" dirty="0"/>
              <a:t>  	 1) верно только А</a:t>
            </a:r>
          </a:p>
          <a:p>
            <a:r>
              <a:rPr lang="ru-RU" b="1" dirty="0"/>
              <a:t>  	 2) верно только Б</a:t>
            </a:r>
          </a:p>
          <a:p>
            <a:r>
              <a:rPr lang="ru-RU" b="1" dirty="0"/>
              <a:t>  	 3) верны оба суждения</a:t>
            </a:r>
          </a:p>
          <a:p>
            <a:r>
              <a:rPr lang="ru-RU" b="1" dirty="0"/>
              <a:t>  	 4) оба суждения неверны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7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3352800" y="0"/>
            <a:ext cx="249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государства</a:t>
            </a:r>
          </a:p>
        </p:txBody>
      </p:sp>
      <p:sp>
        <p:nvSpPr>
          <p:cNvPr id="4108" name="Text Box 5"/>
          <p:cNvSpPr txBox="1">
            <a:spLocks noChangeArrowheads="1"/>
          </p:cNvSpPr>
          <p:nvPr/>
        </p:nvSpPr>
        <p:spPr bwMode="auto">
          <a:xfrm>
            <a:off x="76200" y="30480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государственно-территориального устройства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способ взаимосвязи территориальных образований государства, закреплённый в конституции.</a:t>
            </a:r>
          </a:p>
        </p:txBody>
      </p:sp>
      <p:grpSp>
        <p:nvGrpSpPr>
          <p:cNvPr id="2" name="Organization Chart 7"/>
          <p:cNvGrpSpPr>
            <a:grpSpLocks/>
          </p:cNvGrpSpPr>
          <p:nvPr/>
        </p:nvGrpSpPr>
        <p:grpSpPr bwMode="auto">
          <a:xfrm>
            <a:off x="228600" y="1676400"/>
            <a:ext cx="8686800" cy="1979613"/>
            <a:chOff x="1152" y="1297"/>
            <a:chExt cx="2880" cy="720"/>
          </a:xfrm>
        </p:grpSpPr>
        <p:cxnSp>
          <p:nvCxnSpPr>
            <p:cNvPr id="3076" name="_s3076"/>
            <p:cNvCxnSpPr>
              <a:cxnSpLocks noChangeShapeType="1"/>
              <a:stCxn id="6" idx="0"/>
              <a:endCxn id="3" idx="3"/>
            </p:cNvCxnSpPr>
            <p:nvPr/>
          </p:nvCxnSpPr>
          <p:spPr bwMode="auto">
            <a:xfrm rot="16200000" flipV="1">
              <a:off x="3018" y="1133"/>
              <a:ext cx="144" cy="104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16200000" flipV="1">
              <a:off x="2514" y="1637"/>
              <a:ext cx="144" cy="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4" idx="0"/>
              <a:endCxn id="3" idx="3"/>
            </p:cNvCxnSpPr>
            <p:nvPr/>
          </p:nvCxnSpPr>
          <p:spPr bwMode="auto">
            <a:xfrm rot="5400000" flipH="1" flipV="1">
              <a:off x="2010" y="1173"/>
              <a:ext cx="144" cy="96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79"/>
            <p:cNvSpPr>
              <a:spLocks noChangeArrowheads="1"/>
            </p:cNvSpPr>
            <p:nvPr/>
          </p:nvSpPr>
          <p:spPr bwMode="auto">
            <a:xfrm>
              <a:off x="1780" y="1297"/>
              <a:ext cx="1600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Формы государственно-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территориального устройства</a:t>
              </a:r>
            </a:p>
          </p:txBody>
        </p:sp>
        <p:sp>
          <p:nvSpPr>
            <p:cNvPr id="4" name="_s3080"/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Унитарное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государство </a:t>
              </a:r>
            </a:p>
          </p:txBody>
        </p:sp>
        <p:sp>
          <p:nvSpPr>
            <p:cNvPr id="5" name="_s3081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Федерация </a:t>
              </a:r>
            </a:p>
          </p:txBody>
        </p:sp>
        <p:sp>
          <p:nvSpPr>
            <p:cNvPr id="6" name="_s3082"/>
            <p:cNvSpPr>
              <a:spLocks noChangeArrowheads="1"/>
            </p:cNvSpPr>
            <p:nvPr/>
          </p:nvSpPr>
          <p:spPr bwMode="auto">
            <a:xfrm>
              <a:off x="3168" y="172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Конфедерация </a:t>
              </a:r>
            </a:p>
          </p:txBody>
        </p:sp>
      </p:grp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79248" y="3931214"/>
            <a:ext cx="29544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/>
              <a:t>Единое, неделимое, составляющее одно целое         государственное устройство.</a:t>
            </a: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2834640" y="3861048"/>
            <a:ext cx="30403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/>
              <a:t>Объединение нескольких территориальных единиц в одно государство.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5875020" y="3733800"/>
            <a:ext cx="304038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/>
              <a:t>Союз абсолютно независимых государств, объединившихся для проведения единой политики в общих целях.</a:t>
            </a:r>
          </a:p>
        </p:txBody>
      </p:sp>
      <p:pic>
        <p:nvPicPr>
          <p:cNvPr id="411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1215259"/>
            <a:ext cx="1368153" cy="1362941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62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7344815" cy="5472608"/>
          </a:xfrm>
        </p:spPr>
        <p:txBody>
          <a:bodyPr>
            <a:normAutofit/>
          </a:bodyPr>
          <a:lstStyle/>
          <a:p>
            <a:r>
              <a:rPr lang="ru-RU" b="1" dirty="0"/>
              <a:t>Государство Z разделено на уезды по территориальному признаку. Главы уездов назначаются правительством государства. В уездах нет собственных конституций. Какова форма государственно-территориального устройства страны Z?</a:t>
            </a:r>
            <a:endParaRPr lang="en-US" b="1" dirty="0"/>
          </a:p>
          <a:p>
            <a:pPr marL="68580" indent="0">
              <a:buNone/>
            </a:pPr>
            <a:r>
              <a:rPr lang="ru-RU" b="1" dirty="0"/>
              <a:t> </a:t>
            </a:r>
            <a:endParaRPr lang="en-US" b="1" dirty="0"/>
          </a:p>
          <a:p>
            <a:r>
              <a:rPr lang="ru-RU" b="1" dirty="0"/>
              <a:t>1) федеративное государство </a:t>
            </a:r>
            <a:endParaRPr lang="en-US" b="1" dirty="0"/>
          </a:p>
          <a:p>
            <a:r>
              <a:rPr lang="ru-RU" b="1" dirty="0"/>
              <a:t> 2) республика </a:t>
            </a:r>
            <a:endParaRPr lang="en-US" b="1" dirty="0"/>
          </a:p>
          <a:p>
            <a:r>
              <a:rPr lang="ru-RU" b="1" dirty="0"/>
              <a:t> 3) 	монархия  </a:t>
            </a:r>
            <a:endParaRPr lang="en-US" b="1" dirty="0"/>
          </a:p>
          <a:p>
            <a:r>
              <a:rPr lang="ru-RU" b="1" dirty="0"/>
              <a:t>4) унитарное государство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9" y="497976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8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4"/>
          <p:cNvSpPr>
            <a:spLocks noChangeArrowheads="1"/>
          </p:cNvSpPr>
          <p:nvPr/>
        </p:nvSpPr>
        <p:spPr bwMode="auto">
          <a:xfrm>
            <a:off x="3352800" y="0"/>
            <a:ext cx="249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Формы государства</a:t>
            </a:r>
          </a:p>
        </p:txBody>
      </p:sp>
      <p:sp>
        <p:nvSpPr>
          <p:cNvPr id="5134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правления – способ организации верховной государственной власти.</a:t>
            </a:r>
          </a:p>
        </p:txBody>
      </p:sp>
      <p:pic>
        <p:nvPicPr>
          <p:cNvPr id="513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051720" cy="283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8" name="Text Box 36"/>
          <p:cNvSpPr txBox="1">
            <a:spLocks noChangeArrowheads="1"/>
          </p:cNvSpPr>
          <p:nvPr/>
        </p:nvSpPr>
        <p:spPr bwMode="auto">
          <a:xfrm>
            <a:off x="1295400" y="990600"/>
            <a:ext cx="74530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Монархия</a:t>
            </a:r>
            <a:r>
              <a:rPr lang="ru-RU" altLang="ru-RU" sz="2400" b="1" dirty="0">
                <a:solidFill>
                  <a:srgbClr val="CC3300"/>
                </a:solidFill>
              </a:rPr>
              <a:t>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форма правления, при которой верховная власть в стране принадлежит полностью, частично или формально единоличному наследственному правителю.</a:t>
            </a:r>
          </a:p>
        </p:txBody>
      </p:sp>
      <p:pic>
        <p:nvPicPr>
          <p:cNvPr id="513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7" y="2514600"/>
            <a:ext cx="197326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rganization Chart 38"/>
          <p:cNvGrpSpPr>
            <a:grpSpLocks/>
          </p:cNvGrpSpPr>
          <p:nvPr/>
        </p:nvGrpSpPr>
        <p:grpSpPr bwMode="auto">
          <a:xfrm>
            <a:off x="533400" y="2543175"/>
            <a:ext cx="7926916" cy="3429000"/>
            <a:chOff x="1152" y="1297"/>
            <a:chExt cx="2247" cy="1152"/>
          </a:xfrm>
        </p:grpSpPr>
        <p:cxnSp>
          <p:nvCxnSpPr>
            <p:cNvPr id="4100" name="_s4100"/>
            <p:cNvCxnSpPr>
              <a:cxnSpLocks noChangeShapeType="1"/>
              <a:stCxn id="7" idx="0"/>
              <a:endCxn id="5" idx="3"/>
            </p:cNvCxnSpPr>
            <p:nvPr/>
          </p:nvCxnSpPr>
          <p:spPr bwMode="auto">
            <a:xfrm rot="16200000" flipV="1">
              <a:off x="2743" y="1865"/>
              <a:ext cx="118" cy="42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6" idx="0"/>
              <a:endCxn id="5" idx="3"/>
            </p:cNvCxnSpPr>
            <p:nvPr/>
          </p:nvCxnSpPr>
          <p:spPr bwMode="auto">
            <a:xfrm rot="5400000" flipH="1" flipV="1">
              <a:off x="2274" y="1844"/>
              <a:ext cx="144" cy="49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16200000" flipV="1">
              <a:off x="2274" y="1386"/>
              <a:ext cx="144" cy="54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4" idx="0"/>
              <a:endCxn id="3" idx="3"/>
            </p:cNvCxnSpPr>
            <p:nvPr/>
          </p:nvCxnSpPr>
          <p:spPr bwMode="auto">
            <a:xfrm rot="5400000" flipH="1" flipV="1">
              <a:off x="1732" y="1386"/>
              <a:ext cx="144" cy="54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4"/>
            <p:cNvSpPr>
              <a:spLocks noChangeArrowheads="1"/>
            </p:cNvSpPr>
            <p:nvPr/>
          </p:nvSpPr>
          <p:spPr bwMode="auto">
            <a:xfrm>
              <a:off x="1656" y="129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Монархия</a:t>
              </a: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4" name="_s4105"/>
            <p:cNvSpPr>
              <a:spLocks noChangeArrowheads="1"/>
            </p:cNvSpPr>
            <p:nvPr/>
          </p:nvSpPr>
          <p:spPr bwMode="auto">
            <a:xfrm>
              <a:off x="1152" y="1729"/>
              <a:ext cx="737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Абсолютная </a:t>
              </a:r>
            </a:p>
          </p:txBody>
        </p:sp>
        <p:sp>
          <p:nvSpPr>
            <p:cNvPr id="5" name="_s4106"/>
            <p:cNvSpPr>
              <a:spLocks noChangeArrowheads="1"/>
            </p:cNvSpPr>
            <p:nvPr/>
          </p:nvSpPr>
          <p:spPr bwMode="auto">
            <a:xfrm>
              <a:off x="2215" y="1729"/>
              <a:ext cx="777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Ограниченная </a:t>
              </a:r>
            </a:p>
          </p:txBody>
        </p:sp>
        <p:sp>
          <p:nvSpPr>
            <p:cNvPr id="6" name="_s4107"/>
            <p:cNvSpPr>
              <a:spLocks noChangeArrowheads="1"/>
            </p:cNvSpPr>
            <p:nvPr/>
          </p:nvSpPr>
          <p:spPr bwMode="auto">
            <a:xfrm>
              <a:off x="1656" y="216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Дуалистическая</a:t>
              </a: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7" name="_s4108"/>
            <p:cNvSpPr>
              <a:spLocks noChangeArrowheads="1"/>
            </p:cNvSpPr>
            <p:nvPr/>
          </p:nvSpPr>
          <p:spPr bwMode="auto">
            <a:xfrm>
              <a:off x="2598" y="2135"/>
              <a:ext cx="801" cy="31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Парламентская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(конституционная)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83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3352800" y="0"/>
            <a:ext cx="249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государства</a:t>
            </a: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152400" y="3352800"/>
            <a:ext cx="306322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/>
              <a:t>Государство, в котором правительство формируется всенародно выбранным президентом и ответственно перед ним.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3215624" y="3573016"/>
            <a:ext cx="260223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/>
              <a:t>Государство, в котором правительство формируется парламентом и ответственно перед ним.</a:t>
            </a: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5848350" y="3429000"/>
            <a:ext cx="29721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/>
              <a:t>Государство, в котором законодательная и исполнительная власть поделены между президентом и парламентом. </a:t>
            </a:r>
          </a:p>
        </p:txBody>
      </p:sp>
      <p:pic>
        <p:nvPicPr>
          <p:cNvPr id="615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90600"/>
            <a:ext cx="1743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0" y="304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форма правления, при которой источником власти признаётся народ и формирование высших органов власти осуществляется путём выборов.</a:t>
            </a:r>
          </a:p>
        </p:txBody>
      </p:sp>
      <p:grpSp>
        <p:nvGrpSpPr>
          <p:cNvPr id="2" name="Organization Chart 22"/>
          <p:cNvGrpSpPr>
            <a:grpSpLocks/>
          </p:cNvGrpSpPr>
          <p:nvPr/>
        </p:nvGrpSpPr>
        <p:grpSpPr bwMode="auto">
          <a:xfrm>
            <a:off x="152400" y="1524000"/>
            <a:ext cx="8839200" cy="1828800"/>
            <a:chOff x="1152" y="1297"/>
            <a:chExt cx="2880" cy="720"/>
          </a:xfrm>
        </p:grpSpPr>
        <p:cxnSp>
          <p:nvCxnSpPr>
            <p:cNvPr id="5124" name="_s5124"/>
            <p:cNvCxnSpPr>
              <a:cxnSpLocks noChangeShapeType="1"/>
              <a:stCxn id="6" idx="0"/>
              <a:endCxn id="3" idx="3"/>
            </p:cNvCxnSpPr>
            <p:nvPr/>
          </p:nvCxnSpPr>
          <p:spPr bwMode="auto">
            <a:xfrm rot="5400000" flipH="1">
              <a:off x="3024" y="1139"/>
              <a:ext cx="144" cy="1036"/>
            </a:xfrm>
            <a:prstGeom prst="bentConnector3">
              <a:avLst>
                <a:gd name="adj1" fmla="val 28801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5" name="_s5125"/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5400000" flipH="1">
              <a:off x="2520" y="1643"/>
              <a:ext cx="144" cy="28"/>
            </a:xfrm>
            <a:prstGeom prst="bentConnector3">
              <a:avLst>
                <a:gd name="adj1" fmla="val 28801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_s5126"/>
            <p:cNvCxnSpPr>
              <a:cxnSpLocks noChangeShapeType="1"/>
              <a:stCxn id="4" idx="0"/>
              <a:endCxn id="3" idx="3"/>
            </p:cNvCxnSpPr>
            <p:nvPr/>
          </p:nvCxnSpPr>
          <p:spPr bwMode="auto">
            <a:xfrm rot="16200000">
              <a:off x="2016" y="1167"/>
              <a:ext cx="144" cy="980"/>
            </a:xfrm>
            <a:prstGeom prst="bentConnector3">
              <a:avLst>
                <a:gd name="adj1" fmla="val 28801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5127"/>
            <p:cNvSpPr>
              <a:spLocks noChangeArrowheads="1"/>
            </p:cNvSpPr>
            <p:nvPr/>
          </p:nvSpPr>
          <p:spPr bwMode="auto">
            <a:xfrm>
              <a:off x="2160" y="129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Республика</a:t>
              </a:r>
              <a:r>
                <a:rPr kumimoji="0" lang="ru-RU" altLang="ru-RU" sz="2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4" name="_s5128"/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Президентская </a:t>
              </a:r>
            </a:p>
          </p:txBody>
        </p:sp>
        <p:sp>
          <p:nvSpPr>
            <p:cNvPr id="5" name="_s5129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Парламентская</a:t>
              </a:r>
              <a:r>
                <a:rPr kumimoji="0" lang="ru-RU" altLang="ru-RU" sz="2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6" name="_s5130"/>
            <p:cNvSpPr>
              <a:spLocks noChangeArrowheads="1"/>
            </p:cNvSpPr>
            <p:nvPr/>
          </p:nvSpPr>
          <p:spPr bwMode="auto">
            <a:xfrm>
              <a:off x="3168" y="172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Смешанная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38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352800" y="152400"/>
            <a:ext cx="249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Формы государства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619672" y="764704"/>
            <a:ext cx="698477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В государстве </a:t>
            </a:r>
            <a:r>
              <a:rPr lang="en-US" altLang="ru-RU" sz="2400" b="1" dirty="0"/>
              <a:t>Z</a:t>
            </a:r>
            <a:r>
              <a:rPr lang="ru-RU" altLang="ru-RU" sz="2400" b="1" dirty="0"/>
              <a:t> верховная власть принадлежит наследственному правителю. Он руководит деятельностью кабинета министров, принимает законы, утверждает судебные решения. Какая форма правления существует в государстве </a:t>
            </a:r>
            <a:r>
              <a:rPr lang="en-US" altLang="ru-RU" sz="2400" b="1" dirty="0"/>
              <a:t>Z</a:t>
            </a:r>
            <a:r>
              <a:rPr lang="ru-RU" altLang="ru-RU" sz="2400" b="1" dirty="0"/>
              <a:t>?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/>
              <a:t>федерация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/>
              <a:t>абсолютная монархия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/>
              <a:t>унитарное государство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/>
              <a:t>республика 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066800" y="3998976"/>
            <a:ext cx="609600" cy="609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CC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6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548680"/>
            <a:ext cx="6777317" cy="528394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68580" indent="0">
              <a:buNone/>
            </a:pPr>
            <a:r>
              <a:rPr lang="ru-RU" sz="2800" b="1" dirty="0"/>
              <a:t>К признакам монархии относится</a:t>
            </a:r>
            <a:endParaRPr lang="en-US" sz="2800" b="1" dirty="0"/>
          </a:p>
          <a:p>
            <a:pPr marL="68580" indent="0">
              <a:buNone/>
            </a:pPr>
            <a:endParaRPr lang="ru-RU" sz="2800" b="1" dirty="0"/>
          </a:p>
          <a:p>
            <a:r>
              <a:rPr lang="ru-RU" sz="2800" b="1" dirty="0"/>
              <a:t>передача верховной власти по наследству</a:t>
            </a:r>
          </a:p>
          <a:p>
            <a:r>
              <a:rPr lang="ru-RU" sz="2800" b="1" dirty="0"/>
              <a:t>выборность высших органов власти</a:t>
            </a:r>
          </a:p>
          <a:p>
            <a:r>
              <a:rPr lang="ru-RU" sz="2800" b="1" dirty="0"/>
              <a:t>унитарное государственно-территориальное устройство</a:t>
            </a:r>
          </a:p>
          <a:p>
            <a:r>
              <a:rPr lang="ru-RU" sz="2800" b="1" dirty="0"/>
              <a:t>коллективный принцип принятия решений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6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4"/>
          <p:cNvSpPr>
            <a:spLocks noChangeArrowheads="1"/>
          </p:cNvSpPr>
          <p:nvPr/>
        </p:nvSpPr>
        <p:spPr bwMode="auto">
          <a:xfrm>
            <a:off x="2590800" y="0"/>
            <a:ext cx="411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Политический режим. Демократия</a:t>
            </a:r>
          </a:p>
        </p:txBody>
      </p:sp>
      <p:sp>
        <p:nvSpPr>
          <p:cNvPr id="7180" name="Text Box 5"/>
          <p:cNvSpPr txBox="1">
            <a:spLocks noChangeArrowheads="1"/>
          </p:cNvSpPr>
          <p:nvPr/>
        </p:nvSpPr>
        <p:spPr bwMode="auto">
          <a:xfrm>
            <a:off x="323527" y="366713"/>
            <a:ext cx="87093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Политический режим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совокупность методов, средств и приёмов осуществления в стране государственной власти и управления.</a:t>
            </a:r>
          </a:p>
        </p:txBody>
      </p:sp>
      <p:grpSp>
        <p:nvGrpSpPr>
          <p:cNvPr id="2" name="Organization Chart 9"/>
          <p:cNvGrpSpPr>
            <a:grpSpLocks/>
          </p:cNvGrpSpPr>
          <p:nvPr/>
        </p:nvGrpSpPr>
        <p:grpSpPr bwMode="auto">
          <a:xfrm>
            <a:off x="152400" y="1600200"/>
            <a:ext cx="8839200" cy="1905000"/>
            <a:chOff x="1152" y="1297"/>
            <a:chExt cx="2880" cy="720"/>
          </a:xfrm>
        </p:grpSpPr>
        <p:cxnSp>
          <p:nvCxnSpPr>
            <p:cNvPr id="6148" name="_s6148"/>
            <p:cNvCxnSpPr>
              <a:cxnSpLocks noChangeShapeType="1"/>
              <a:stCxn id="6" idx="0"/>
              <a:endCxn id="3" idx="3"/>
            </p:cNvCxnSpPr>
            <p:nvPr/>
          </p:nvCxnSpPr>
          <p:spPr bwMode="auto">
            <a:xfrm rot="16200000" flipV="1">
              <a:off x="3004" y="1160"/>
              <a:ext cx="144" cy="99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" name="_s6149"/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5400000" flipH="1" flipV="1">
              <a:off x="2502" y="1652"/>
              <a:ext cx="144" cy="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0" name="_s6150"/>
            <p:cNvCxnSpPr>
              <a:cxnSpLocks noChangeShapeType="1"/>
              <a:stCxn id="4" idx="0"/>
              <a:endCxn id="3" idx="3"/>
            </p:cNvCxnSpPr>
            <p:nvPr/>
          </p:nvCxnSpPr>
          <p:spPr bwMode="auto">
            <a:xfrm rot="16200000">
              <a:off x="2016" y="1168"/>
              <a:ext cx="144" cy="978"/>
            </a:xfrm>
            <a:prstGeom prst="bentConnector3">
              <a:avLst>
                <a:gd name="adj1" fmla="val 27694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6151"/>
            <p:cNvSpPr>
              <a:spLocks noChangeArrowheads="1"/>
            </p:cNvSpPr>
            <p:nvPr/>
          </p:nvSpPr>
          <p:spPr bwMode="auto">
            <a:xfrm>
              <a:off x="2160" y="129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Политические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режимы </a:t>
              </a:r>
            </a:p>
          </p:txBody>
        </p:sp>
        <p:sp>
          <p:nvSpPr>
            <p:cNvPr id="4" name="_s6152"/>
            <p:cNvSpPr>
              <a:spLocks noChangeArrowheads="1"/>
            </p:cNvSpPr>
            <p:nvPr/>
          </p:nvSpPr>
          <p:spPr bwMode="auto">
            <a:xfrm>
              <a:off x="1152" y="172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Авторитарный</a:t>
              </a:r>
              <a:r>
                <a:rPr kumimoji="0" lang="ru-RU" altLang="ru-RU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5" name="_s6153"/>
            <p:cNvSpPr>
              <a:spLocks noChangeArrowheads="1"/>
            </p:cNvSpPr>
            <p:nvPr/>
          </p:nvSpPr>
          <p:spPr bwMode="auto">
            <a:xfrm>
              <a:off x="2088" y="1729"/>
              <a:ext cx="936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Тоталитарный </a:t>
              </a:r>
            </a:p>
          </p:txBody>
        </p:sp>
        <p:sp>
          <p:nvSpPr>
            <p:cNvPr id="6" name="_s6154"/>
            <p:cNvSpPr>
              <a:spLocks noChangeArrowheads="1"/>
            </p:cNvSpPr>
            <p:nvPr/>
          </p:nvSpPr>
          <p:spPr bwMode="auto">
            <a:xfrm>
              <a:off x="3087" y="1729"/>
              <a:ext cx="945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Демократический </a:t>
              </a:r>
            </a:p>
          </p:txBody>
        </p:sp>
      </p:grp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76200" y="3581400"/>
            <a:ext cx="7467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Авторитарный режим </a:t>
            </a:r>
            <a:r>
              <a:rPr lang="ru-RU" altLang="ru-RU" sz="2400" b="1" dirty="0">
                <a:solidFill>
                  <a:srgbClr val="1FA4A7"/>
                </a:solidFill>
              </a:rPr>
              <a:t>– политический режим, при котором государственная власть осуществляется одним лицом либо узким кругом лиц (правящей элитой) при минимальном участии населения, обычно сочетается с личной диктатурой (Восточные деспотии, Чили в период правления                 А. Пиночета).</a:t>
            </a:r>
          </a:p>
        </p:txBody>
      </p:sp>
      <p:pic>
        <p:nvPicPr>
          <p:cNvPr id="718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3" y="3886201"/>
            <a:ext cx="1674792" cy="2495128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00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590800" y="76200"/>
            <a:ext cx="411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Политический режим. Демократия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95536" y="609600"/>
            <a:ext cx="8596064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Тоталитарный режим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(итальянский фашизм, немецкий национал-социализм: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1) Государство осуществляет тотальный (полный) контроль всех сторон частной и общественной жизни; 2) господство одной партии;                                                    3) оппозиция отрицается;                                                          4) права и свободы граждан                                              лишь декларируются;                                                               5) закон защищает интересы не                                личности, а государства;                                                                               6) централизованная экономика,                государственное планирование,                              жёсткая производственная дисциплина;                                 7) существует единая обязательная официальная идеология.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3267472" cy="290776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35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692696"/>
            <a:ext cx="7920880" cy="561662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политики и социального управления</a:t>
            </a:r>
          </a:p>
          <a:p>
            <a:r>
              <a:rPr lang="ru-RU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Власть. Роль политики в жизни общества</a:t>
            </a:r>
          </a:p>
          <a:p>
            <a:r>
              <a:rPr lang="ru-RU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и признаки государства</a:t>
            </a:r>
          </a:p>
          <a:p>
            <a:r>
              <a:rPr lang="ru-RU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Разделение властей</a:t>
            </a:r>
          </a:p>
          <a:p>
            <a:r>
              <a:rPr lang="ru-RU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Формы государства</a:t>
            </a:r>
          </a:p>
          <a:p>
            <a:r>
              <a:rPr lang="ru-RU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Политический режим. Демократия</a:t>
            </a:r>
          </a:p>
          <a:p>
            <a:r>
              <a:rPr lang="ru-RU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Местное самоуправление</a:t>
            </a:r>
          </a:p>
          <a:p>
            <a:r>
              <a:rPr lang="ru-RU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граждан в политической жизни</a:t>
            </a:r>
          </a:p>
          <a:p>
            <a:r>
              <a:rPr lang="ru-RU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Выборы, референдум</a:t>
            </a:r>
          </a:p>
          <a:p>
            <a:r>
              <a:rPr lang="ru-RU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Политические партии и движения, их роль в общественной жизни</a:t>
            </a:r>
          </a:p>
          <a:p>
            <a:r>
              <a:rPr lang="ru-RU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Гражданское общество и правовое государство</a:t>
            </a:r>
          </a:p>
        </p:txBody>
      </p:sp>
    </p:spTree>
    <p:extLst>
      <p:ext uri="{BB962C8B-B14F-4D97-AF65-F5344CB8AC3E}">
        <p14:creationId xmlns:p14="http://schemas.microsoft.com/office/powerpoint/2010/main" val="2538651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590800" y="76200"/>
            <a:ext cx="411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Политический режим. Демократия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8100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41832" y="442912"/>
            <a:ext cx="8519864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Демократический режим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(Великобритания, Россия):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1) опора на большинство населения, которое сознательно поддерживает демократические ценности; 2) правовое государство, построенное на основе разделения и взаимного контроля властей;                       3) многопартийность;                                                               4) политический плюрализм                                                 5) оппозиция действует легально;                                          6) большой объём прав и свобод                             граждан, которые не только                        провозглашаются, но и                                    гарантируются фактически;                                                                                   7) закон защищает права и свободы граждан;                       8) смешанная экономика, доминирует частный сектор; государственное регулирование частного предпринимательства носит косвенный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2292312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560840" cy="5472608"/>
          </a:xfrm>
        </p:spPr>
        <p:txBody>
          <a:bodyPr>
            <a:noAutofit/>
          </a:bodyPr>
          <a:lstStyle/>
          <a:p>
            <a:r>
              <a:rPr lang="ru-RU" sz="1800" b="1" dirty="0"/>
              <a:t>Установите соответствие между признаками и видами политических режимов: к каждому элементу, данному в первом столбце, подберите элемент из второго столбца.</a:t>
            </a:r>
            <a:endParaRPr lang="en-US" sz="1800" b="1" dirty="0"/>
          </a:p>
          <a:p>
            <a:endParaRPr lang="en-US" sz="1600" b="1" dirty="0"/>
          </a:p>
          <a:p>
            <a:endParaRPr lang="ru-RU" sz="1600" b="1" dirty="0"/>
          </a:p>
          <a:p>
            <a:pPr marL="68580" indent="0">
              <a:buNone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</a:t>
            </a:r>
          </a:p>
          <a:p>
            <a:r>
              <a:rPr lang="ru-RU" sz="1600" b="1" dirty="0"/>
              <a:t>А)свободные выборы в органы государственной власти</a:t>
            </a:r>
            <a:endParaRPr lang="en-US" sz="1600" b="1" dirty="0"/>
          </a:p>
          <a:p>
            <a:r>
              <a:rPr lang="ru-RU" sz="1600" b="1" dirty="0"/>
              <a:t>Б)правовое государство</a:t>
            </a:r>
          </a:p>
          <a:p>
            <a:r>
              <a:rPr lang="ru-RU" sz="1600" b="1" dirty="0"/>
              <a:t>В)обязательная государственная идеология</a:t>
            </a:r>
            <a:endParaRPr lang="en-US" sz="1600" b="1" dirty="0"/>
          </a:p>
          <a:p>
            <a:r>
              <a:rPr lang="ru-RU" sz="1600" b="1" dirty="0"/>
              <a:t>Г)всеобъемлющий постоянный контроль жизни человека и общества</a:t>
            </a:r>
          </a:p>
          <a:p>
            <a:r>
              <a:rPr lang="ru-RU" sz="1600" b="1" dirty="0"/>
              <a:t>Д)многопартийная система</a:t>
            </a:r>
            <a:endParaRPr lang="en-US" sz="1600" b="1" dirty="0"/>
          </a:p>
          <a:p>
            <a:endParaRPr lang="en-US" sz="1600" b="1" dirty="0"/>
          </a:p>
          <a:p>
            <a:pPr marL="68580" indent="0">
              <a:buNone/>
            </a:pPr>
            <a:r>
              <a:rPr lang="en-US" sz="1600" b="1" dirty="0"/>
              <a:t>                                                                                </a:t>
            </a:r>
            <a:endParaRPr lang="ru-RU" sz="1600" b="1" dirty="0"/>
          </a:p>
          <a:p>
            <a:pPr marL="68580" indent="0">
              <a:buNone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ПОЛИТИЧЕСКИХ РЕЖИМОВ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</a:p>
          <a:p>
            <a:pPr marL="6858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А, Б, Д.</a:t>
            </a:r>
          </a:p>
          <a:p>
            <a:pPr marL="6858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2- В, Г.</a:t>
            </a:r>
          </a:p>
          <a:p>
            <a:r>
              <a:rPr lang="ru-RU" sz="1600" b="1" dirty="0"/>
              <a:t>1)демократический</a:t>
            </a:r>
          </a:p>
          <a:p>
            <a:r>
              <a:rPr lang="ru-RU" sz="1600" b="1" dirty="0"/>
              <a:t>2)тоталитарный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21" y="4725143"/>
            <a:ext cx="6699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35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3048000" y="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Местное самоуправление</a:t>
            </a:r>
          </a:p>
        </p:txBody>
      </p:sp>
      <p:pic>
        <p:nvPicPr>
          <p:cNvPr id="820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98" y="2276872"/>
            <a:ext cx="2357240" cy="18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rganization Chart 18"/>
          <p:cNvGrpSpPr>
            <a:grpSpLocks/>
          </p:cNvGrpSpPr>
          <p:nvPr/>
        </p:nvGrpSpPr>
        <p:grpSpPr bwMode="auto">
          <a:xfrm>
            <a:off x="470225" y="3048001"/>
            <a:ext cx="8201595" cy="2807653"/>
            <a:chOff x="1205" y="1297"/>
            <a:chExt cx="1799" cy="717"/>
          </a:xfrm>
        </p:grpSpPr>
        <p:cxnSp>
          <p:nvCxnSpPr>
            <p:cNvPr id="7172" name="_s7172"/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16200000" flipV="1">
              <a:off x="2260" y="1400"/>
              <a:ext cx="141" cy="51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3" name="_s7173"/>
            <p:cNvCxnSpPr>
              <a:cxnSpLocks noChangeShapeType="1"/>
              <a:stCxn id="4" idx="0"/>
              <a:endCxn id="3" idx="3"/>
            </p:cNvCxnSpPr>
            <p:nvPr/>
          </p:nvCxnSpPr>
          <p:spPr bwMode="auto">
            <a:xfrm rot="5400000" flipH="1" flipV="1">
              <a:off x="1792" y="1443"/>
              <a:ext cx="141" cy="42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7174"/>
            <p:cNvSpPr>
              <a:spLocks noChangeArrowheads="1"/>
            </p:cNvSpPr>
            <p:nvPr/>
          </p:nvSpPr>
          <p:spPr bwMode="auto">
            <a:xfrm>
              <a:off x="1656" y="129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Муниципальное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образование</a:t>
              </a:r>
            </a:p>
          </p:txBody>
        </p:sp>
        <p:sp>
          <p:nvSpPr>
            <p:cNvPr id="4" name="_s7175"/>
            <p:cNvSpPr>
              <a:spLocks noChangeArrowheads="1"/>
            </p:cNvSpPr>
            <p:nvPr/>
          </p:nvSpPr>
          <p:spPr bwMode="auto">
            <a:xfrm>
              <a:off x="1205" y="1726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Выборные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представительные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органы</a:t>
              </a:r>
            </a:p>
          </p:txBody>
        </p:sp>
        <p:sp>
          <p:nvSpPr>
            <p:cNvPr id="5" name="_s7176"/>
            <p:cNvSpPr>
              <a:spLocks noChangeArrowheads="1"/>
            </p:cNvSpPr>
            <p:nvPr/>
          </p:nvSpPr>
          <p:spPr bwMode="auto">
            <a:xfrm>
              <a:off x="2140" y="1726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Органы местной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администрации</a:t>
              </a:r>
              <a:r>
                <a:rPr kumimoji="0" lang="ru-RU" altLang="ru-RU" sz="26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</a:p>
          </p:txBody>
        </p:sp>
      </p:grpSp>
      <p:sp>
        <p:nvSpPr>
          <p:cNvPr id="8205" name="Text Box 25"/>
          <p:cNvSpPr txBox="1">
            <a:spLocks noChangeArrowheads="1"/>
          </p:cNvSpPr>
          <p:nvPr/>
        </p:nvSpPr>
        <p:spPr bwMode="auto">
          <a:xfrm>
            <a:off x="152400" y="304800"/>
            <a:ext cx="8839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Местное самоуправление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реализуемое на практике право населения, проживающего на соответствующей территории, самостоятельно решать вопросы местного значения путём референдума, выборов, других форм прямого волеизъявления, а также через выборные и другие органы местного самоуправления.</a:t>
            </a:r>
          </a:p>
        </p:txBody>
      </p:sp>
      <p:pic>
        <p:nvPicPr>
          <p:cNvPr id="820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2" y="2646362"/>
            <a:ext cx="205740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80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692696"/>
            <a:ext cx="7632964" cy="561662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/>
              <a:t>Верны ли следующие суждения о местном самоуправлении?</a:t>
            </a:r>
          </a:p>
          <a:p>
            <a:pPr marL="68580" indent="0">
              <a:buNone/>
            </a:pPr>
            <a:r>
              <a:rPr lang="ru-RU" b="1" dirty="0"/>
              <a:t>А. Органы местного самоуправления устанавливают таможенные пошлины и сборы.</a:t>
            </a:r>
          </a:p>
          <a:p>
            <a:pPr marL="68580" indent="0">
              <a:buNone/>
            </a:pPr>
            <a:r>
              <a:rPr lang="ru-RU" b="1" dirty="0"/>
              <a:t>Б. Согласно Конституции РФ, органы местного самоуправления регулируют деятельность судебной власти.</a:t>
            </a:r>
            <a:endParaRPr lang="en-US" b="1" dirty="0"/>
          </a:p>
          <a:p>
            <a:pPr marL="68580" indent="0">
              <a:buNone/>
            </a:pPr>
            <a:endParaRPr lang="ru-RU" b="1" dirty="0"/>
          </a:p>
          <a:p>
            <a:r>
              <a:rPr lang="ru-RU" b="1" dirty="0"/>
              <a:t>	верно только А</a:t>
            </a:r>
          </a:p>
          <a:p>
            <a:r>
              <a:rPr lang="ru-RU" b="1" dirty="0"/>
              <a:t>	верно только Б</a:t>
            </a:r>
          </a:p>
          <a:p>
            <a:r>
              <a:rPr lang="ru-RU" b="1" dirty="0"/>
              <a:t>	верны оба суждения</a:t>
            </a:r>
          </a:p>
          <a:p>
            <a:r>
              <a:rPr lang="ru-RU" b="1" dirty="0"/>
              <a:t>	оба суждения неверны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9215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3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4"/>
          <p:cNvSpPr>
            <a:spLocks noChangeArrowheads="1"/>
          </p:cNvSpPr>
          <p:nvPr/>
        </p:nvSpPr>
        <p:spPr bwMode="auto">
          <a:xfrm>
            <a:off x="2209800" y="0"/>
            <a:ext cx="4721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граждан в политической жизни</a:t>
            </a:r>
          </a:p>
        </p:txBody>
      </p:sp>
      <p:pic>
        <p:nvPicPr>
          <p:cNvPr id="9230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08" y="4495800"/>
            <a:ext cx="2743200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12" y="2705100"/>
            <a:ext cx="228558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rganization Chart 59"/>
          <p:cNvGrpSpPr>
            <a:grpSpLocks/>
          </p:cNvGrpSpPr>
          <p:nvPr/>
        </p:nvGrpSpPr>
        <p:grpSpPr bwMode="auto">
          <a:xfrm>
            <a:off x="466249" y="1905000"/>
            <a:ext cx="8209968" cy="4800600"/>
            <a:chOff x="1179" y="1297"/>
            <a:chExt cx="1373" cy="2016"/>
          </a:xfrm>
        </p:grpSpPr>
        <p:cxnSp>
          <p:nvCxnSpPr>
            <p:cNvPr id="8196" name="_s8196"/>
            <p:cNvCxnSpPr>
              <a:cxnSpLocks noChangeShapeType="1"/>
              <a:stCxn id="7" idx="4"/>
              <a:endCxn id="3" idx="3"/>
            </p:cNvCxnSpPr>
            <p:nvPr/>
          </p:nvCxnSpPr>
          <p:spPr bwMode="auto">
            <a:xfrm flipV="1">
              <a:off x="2022" y="1585"/>
              <a:ext cx="112" cy="160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7" name="_s8197"/>
            <p:cNvCxnSpPr>
              <a:cxnSpLocks noChangeShapeType="1"/>
              <a:stCxn id="6" idx="4"/>
              <a:endCxn id="3" idx="3"/>
            </p:cNvCxnSpPr>
            <p:nvPr/>
          </p:nvCxnSpPr>
          <p:spPr bwMode="auto">
            <a:xfrm flipV="1">
              <a:off x="2109" y="1585"/>
              <a:ext cx="25" cy="117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8" name="_s8198"/>
            <p:cNvCxnSpPr>
              <a:cxnSpLocks noChangeShapeType="1"/>
              <a:stCxn id="5" idx="4"/>
              <a:endCxn id="3" idx="3"/>
            </p:cNvCxnSpPr>
            <p:nvPr/>
          </p:nvCxnSpPr>
          <p:spPr bwMode="auto">
            <a:xfrm flipV="1">
              <a:off x="2006" y="1585"/>
              <a:ext cx="128" cy="78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9" name="_s8199"/>
            <p:cNvCxnSpPr>
              <a:cxnSpLocks noChangeShapeType="1"/>
              <a:stCxn id="4" idx="4"/>
              <a:endCxn id="3" idx="3"/>
            </p:cNvCxnSpPr>
            <p:nvPr/>
          </p:nvCxnSpPr>
          <p:spPr bwMode="auto">
            <a:xfrm flipV="1">
              <a:off x="2004" y="1585"/>
              <a:ext cx="130" cy="34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8200"/>
            <p:cNvSpPr>
              <a:spLocks noChangeArrowheads="1"/>
            </p:cNvSpPr>
            <p:nvPr/>
          </p:nvSpPr>
          <p:spPr bwMode="auto">
            <a:xfrm>
              <a:off x="1728" y="1297"/>
              <a:ext cx="82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Основные формы</a:t>
              </a:r>
            </a:p>
          </p:txBody>
        </p:sp>
        <p:sp>
          <p:nvSpPr>
            <p:cNvPr id="4" name="_s8201"/>
            <p:cNvSpPr>
              <a:spLocks noChangeArrowheads="1"/>
            </p:cNvSpPr>
            <p:nvPr/>
          </p:nvSpPr>
          <p:spPr bwMode="auto">
            <a:xfrm>
              <a:off x="1179" y="1737"/>
              <a:ext cx="840" cy="351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Обращения и письма граждан 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власти</a:t>
              </a:r>
            </a:p>
          </p:txBody>
        </p:sp>
        <p:sp>
          <p:nvSpPr>
            <p:cNvPr id="5" name="_s8202"/>
            <p:cNvSpPr>
              <a:spLocks noChangeArrowheads="1"/>
            </p:cNvSpPr>
            <p:nvPr/>
          </p:nvSpPr>
          <p:spPr bwMode="auto">
            <a:xfrm>
              <a:off x="1179" y="2161"/>
              <a:ext cx="843" cy="381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Участие в деятельности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политических партий, движений</a:t>
              </a:r>
              <a:endParaRPr kumimoji="0" lang="en-US" altLang="ru-RU" sz="2400" b="1" i="0" u="none" strike="noStrike" cap="none" normalizeH="0" baseline="0" dirty="0">
                <a:ln>
                  <a:noFill/>
                </a:ln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_s8203"/>
            <p:cNvSpPr>
              <a:spLocks noChangeArrowheads="1"/>
            </p:cNvSpPr>
            <p:nvPr/>
          </p:nvSpPr>
          <p:spPr bwMode="auto">
            <a:xfrm>
              <a:off x="1179" y="2595"/>
              <a:ext cx="942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Участие в выборах и референдумах</a:t>
              </a:r>
            </a:p>
          </p:txBody>
        </p:sp>
        <p:sp>
          <p:nvSpPr>
            <p:cNvPr id="7" name="_s8204"/>
            <p:cNvSpPr>
              <a:spLocks noChangeArrowheads="1"/>
            </p:cNvSpPr>
            <p:nvPr/>
          </p:nvSpPr>
          <p:spPr bwMode="auto">
            <a:xfrm>
              <a:off x="1179" y="3025"/>
              <a:ext cx="855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Прямые действия граждан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(участие в митингах и т.д.)</a:t>
              </a:r>
            </a:p>
          </p:txBody>
        </p:sp>
      </p:grpSp>
      <p:pic>
        <p:nvPicPr>
          <p:cNvPr id="9232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4" y="1124744"/>
            <a:ext cx="20193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3" name="Text Box 70"/>
          <p:cNvSpPr txBox="1">
            <a:spLocks noChangeArrowheads="1"/>
          </p:cNvSpPr>
          <p:nvPr/>
        </p:nvSpPr>
        <p:spPr bwMode="auto">
          <a:xfrm>
            <a:off x="304800" y="366712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Политическое участие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действия гражданина с целью повлиять на принятие и реализацию государственных решений, выбор  представителей в органы власти</a:t>
            </a:r>
            <a:r>
              <a:rPr lang="ru-RU" altLang="ru-RU" sz="2400" b="1" dirty="0">
                <a:solidFill>
                  <a:srgbClr val="1FA4A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7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352800" y="0"/>
            <a:ext cx="4721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граждан в политической жизни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763688" y="304800"/>
            <a:ext cx="69847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Политическая культура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совокупность политических знаний, отношений, ценностей, убеждений людей.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95536" y="1600200"/>
            <a:ext cx="835292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Политические знания: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знание общественного устройства, государственного строя и т.д.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Положительное отношение к политике, понимание её важной роли в жизни общества.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 политического действия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умение ясно и убедительно излагать свои взгляды, выслушивать и понимать другую точку зрения, защищать свои убеждения; умение самостоятельно ориентироваться в политической информации и др.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52400" y="5410200"/>
            <a:ext cx="883920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4343400" y="53340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395536" y="5867400"/>
            <a:ext cx="83529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Активное включение гражданина в общественно-политическую жизнь.</a:t>
            </a:r>
          </a:p>
        </p:txBody>
      </p:sp>
      <p:pic>
        <p:nvPicPr>
          <p:cNvPr id="266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712" cy="156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057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200400" y="152400"/>
            <a:ext cx="2727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Выборы, референдум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990600" y="685800"/>
            <a:ext cx="8001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</a:t>
            </a:r>
            <a:r>
              <a:rPr lang="ru-RU" altLang="ru-RU" sz="2400" b="1" dirty="0"/>
              <a:t>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особый политический институт, связанный с организацией и способом проведения голосования и определения его результатов, а также с распределением его результатов.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57200" y="2852936"/>
            <a:ext cx="620303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</a:t>
            </a:r>
            <a:r>
              <a:rPr lang="ru-RU" altLang="ru-RU" sz="2400" b="1" dirty="0"/>
              <a:t>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форма принятия законов или решение наиболее важных вопросов государственной жизни путём всеобщего голосования (одна из форм прямой демократии).</a:t>
            </a:r>
          </a:p>
        </p:txBody>
      </p:sp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048000"/>
            <a:ext cx="231775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457200" y="5085184"/>
            <a:ext cx="594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декабря 1993г.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Состоялось всенародное голосования (референдум) по конституции РФ.</a:t>
            </a:r>
          </a:p>
        </p:txBody>
      </p:sp>
      <p:pic>
        <p:nvPicPr>
          <p:cNvPr id="2765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71926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310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6921217" cy="5283949"/>
          </a:xfrm>
        </p:spPr>
        <p:txBody>
          <a:bodyPr>
            <a:noAutofit/>
          </a:bodyPr>
          <a:lstStyle/>
          <a:p>
            <a:r>
              <a:rPr lang="ru-RU" sz="2800" b="1" dirty="0"/>
              <a:t>Всенародное голосование с целью принятия решения по важному государственному вопросу – это</a:t>
            </a:r>
          </a:p>
          <a:p>
            <a:endParaRPr lang="ru-RU" sz="2800" b="1" dirty="0"/>
          </a:p>
          <a:p>
            <a:endParaRPr lang="ru-RU" sz="2800" b="1" dirty="0"/>
          </a:p>
          <a:p>
            <a:r>
              <a:rPr lang="ru-RU" sz="2800" b="1" dirty="0"/>
              <a:t>  	 1) опрос</a:t>
            </a:r>
          </a:p>
          <a:p>
            <a:r>
              <a:rPr lang="ru-RU" sz="2800" b="1" dirty="0"/>
              <a:t>  	 2) рейтинг</a:t>
            </a:r>
          </a:p>
          <a:p>
            <a:r>
              <a:rPr lang="ru-RU" sz="2800" b="1" dirty="0"/>
              <a:t>  	 3) референдум</a:t>
            </a:r>
          </a:p>
          <a:p>
            <a:r>
              <a:rPr lang="ru-RU" sz="2800" b="1" dirty="0"/>
              <a:t>  	 4) электорат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7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Rectangle 4"/>
          <p:cNvSpPr>
            <a:spLocks noChangeArrowheads="1"/>
          </p:cNvSpPr>
          <p:nvPr/>
        </p:nvSpPr>
        <p:spPr bwMode="auto">
          <a:xfrm>
            <a:off x="4495800" y="0"/>
            <a:ext cx="2727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Выборы, референдум</a:t>
            </a:r>
          </a:p>
        </p:txBody>
      </p:sp>
      <p:sp>
        <p:nvSpPr>
          <p:cNvPr id="10254" name="Text Box 5"/>
          <p:cNvSpPr txBox="1">
            <a:spLocks noChangeArrowheads="1"/>
          </p:cNvSpPr>
          <p:nvPr/>
        </p:nvSpPr>
        <p:spPr bwMode="auto">
          <a:xfrm>
            <a:off x="2286000" y="381000"/>
            <a:ext cx="63904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Избирательные права граждан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конституционное право избирать и быть избранным в органы государственной   власти и в выборные органы местного самоуправления.</a:t>
            </a:r>
          </a:p>
        </p:txBody>
      </p:sp>
      <p:grpSp>
        <p:nvGrpSpPr>
          <p:cNvPr id="2" name="Organization Chart 7"/>
          <p:cNvGrpSpPr>
            <a:grpSpLocks/>
          </p:cNvGrpSpPr>
          <p:nvPr/>
        </p:nvGrpSpPr>
        <p:grpSpPr bwMode="auto">
          <a:xfrm>
            <a:off x="612978" y="2204864"/>
            <a:ext cx="8063478" cy="2593619"/>
            <a:chOff x="1219" y="1297"/>
            <a:chExt cx="1737" cy="1151"/>
          </a:xfrm>
        </p:grpSpPr>
        <p:cxnSp>
          <p:nvCxnSpPr>
            <p:cNvPr id="1028" name="_s1028"/>
            <p:cNvCxnSpPr>
              <a:cxnSpLocks noChangeShapeType="1"/>
              <a:stCxn id="7" idx="0"/>
              <a:endCxn id="5" idx="3"/>
            </p:cNvCxnSpPr>
            <p:nvPr/>
          </p:nvCxnSpPr>
          <p:spPr bwMode="auto">
            <a:xfrm rot="16200000" flipV="1">
              <a:off x="2486" y="2082"/>
              <a:ext cx="144" cy="1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6" idx="0"/>
              <a:endCxn id="4" idx="3"/>
            </p:cNvCxnSpPr>
            <p:nvPr/>
          </p:nvCxnSpPr>
          <p:spPr bwMode="auto">
            <a:xfrm rot="16200000" flipV="1">
              <a:off x="1545" y="2082"/>
              <a:ext cx="144" cy="1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16200000" flipV="1">
              <a:off x="2255" y="1419"/>
              <a:ext cx="144" cy="47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4" idx="0"/>
              <a:endCxn id="3" idx="3"/>
            </p:cNvCxnSpPr>
            <p:nvPr/>
          </p:nvCxnSpPr>
          <p:spPr bwMode="auto">
            <a:xfrm rot="5400000" flipH="1" flipV="1">
              <a:off x="1784" y="1425"/>
              <a:ext cx="144" cy="46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2"/>
            <p:cNvSpPr>
              <a:spLocks noChangeArrowheads="1"/>
            </p:cNvSpPr>
            <p:nvPr/>
          </p:nvSpPr>
          <p:spPr bwMode="auto">
            <a:xfrm>
              <a:off x="1626" y="1297"/>
              <a:ext cx="939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Избирательное право</a:t>
              </a:r>
            </a:p>
          </p:txBody>
        </p:sp>
        <p:sp>
          <p:nvSpPr>
            <p:cNvPr id="4" name="_s1033"/>
            <p:cNvSpPr>
              <a:spLocks noChangeArrowheads="1"/>
            </p:cNvSpPr>
            <p:nvPr/>
          </p:nvSpPr>
          <p:spPr bwMode="auto">
            <a:xfrm>
              <a:off x="1219" y="1729"/>
              <a:ext cx="797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Активное</a:t>
              </a: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5" name="_s1034"/>
            <p:cNvSpPr>
              <a:spLocks noChangeArrowheads="1"/>
            </p:cNvSpPr>
            <p:nvPr/>
          </p:nvSpPr>
          <p:spPr bwMode="auto">
            <a:xfrm>
              <a:off x="2160" y="1729"/>
              <a:ext cx="796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Пассивное</a:t>
              </a: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6" name="_s1035"/>
            <p:cNvSpPr>
              <a:spLocks noChangeArrowheads="1"/>
            </p:cNvSpPr>
            <p:nvPr/>
          </p:nvSpPr>
          <p:spPr bwMode="auto">
            <a:xfrm>
              <a:off x="1219" y="2161"/>
              <a:ext cx="797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право избирать</a:t>
              </a:r>
            </a:p>
          </p:txBody>
        </p:sp>
        <p:sp>
          <p:nvSpPr>
            <p:cNvPr id="7" name="_s1036"/>
            <p:cNvSpPr>
              <a:spLocks noChangeArrowheads="1"/>
            </p:cNvSpPr>
            <p:nvPr/>
          </p:nvSpPr>
          <p:spPr bwMode="auto">
            <a:xfrm>
              <a:off x="2160" y="2161"/>
              <a:ext cx="796" cy="252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право быть избранным</a:t>
              </a:r>
            </a:p>
          </p:txBody>
        </p:sp>
      </p:grp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107504" y="4953000"/>
            <a:ext cx="85689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Российской Федерации путём выборов избираются: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РФ, депутаты Государственной Думы, формируются законодательные органы субъектов РФ, выборные органы местного самоуправления.</a:t>
            </a:r>
          </a:p>
        </p:txBody>
      </p:sp>
      <p:pic>
        <p:nvPicPr>
          <p:cNvPr id="1025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8" y="227700"/>
            <a:ext cx="1838654" cy="2451538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772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85800" y="0"/>
            <a:ext cx="777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Политические партии и движения, их роль в общественной жизни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67544" y="381000"/>
            <a:ext cx="85240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CC3300"/>
                </a:solidFill>
              </a:rPr>
              <a:t>Политическая партия </a:t>
            </a:r>
            <a:r>
              <a:rPr lang="ru-RU" altLang="ru-RU" sz="2400" b="1" dirty="0"/>
              <a:t>– это организованная группа единомышленников, выражающая интересы определённых социальных слоёв и стремящаяся к завоеванию государственной власти                             или участию в её осуществлении.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27" y="2420887"/>
            <a:ext cx="3211973" cy="240749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467544" y="2286000"/>
            <a:ext cx="6161856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CC3300"/>
                </a:solidFill>
              </a:rPr>
              <a:t>Признаки политической партии: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1) политическая программа;                        2) партийный устав;                                         3) руководящие органы;                            4) разветвлённая сеть первичных местных организаций;                                    5) активное участие в борьбе за власть.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827584" y="5373216"/>
            <a:ext cx="80878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CC3300"/>
                </a:solidFill>
              </a:rPr>
              <a:t>Политическая программа</a:t>
            </a:r>
            <a:r>
              <a:rPr lang="ru-RU" altLang="ru-RU" sz="2400" b="1" dirty="0"/>
              <a:t> – совокупность положений, описывающих будущее устройство общества; средства и механизмы решения социальных и экономических проблем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45024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33600" y="152400"/>
            <a:ext cx="498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Власть. Роль политики в жизни общества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0" y="5029200"/>
            <a:ext cx="3810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Политическая, экономическая, духовно-информационная и др.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199868" y="5029201"/>
            <a:ext cx="30399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Государственная, партийная, семейная и др.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172199" y="5029200"/>
            <a:ext cx="3080320" cy="12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Законодательная, исполнительная, судебная.</a:t>
            </a:r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1" y="951447"/>
            <a:ext cx="3378522" cy="2261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434171" y="743383"/>
            <a:ext cx="547605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 –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способность, право и возможность распоряжаться кем-либо и чем-либо,                 оказывать решающее воздействие на                 поведение и деятельность людей.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611561" y="2994124"/>
            <a:ext cx="8338170" cy="2035076"/>
            <a:chOff x="1152" y="1297"/>
            <a:chExt cx="2880" cy="720"/>
          </a:xfrm>
        </p:grpSpPr>
        <p:cxnSp>
          <p:nvCxnSpPr>
            <p:cNvPr id="4100" name="_s4100"/>
            <p:cNvCxnSpPr>
              <a:cxnSpLocks noChangeShapeType="1"/>
              <a:stCxn id="6" idx="0"/>
              <a:endCxn id="3" idx="3"/>
            </p:cNvCxnSpPr>
            <p:nvPr/>
          </p:nvCxnSpPr>
          <p:spPr bwMode="auto">
            <a:xfrm rot="5400000" flipH="1">
              <a:off x="3024" y="1135"/>
              <a:ext cx="144" cy="1044"/>
            </a:xfrm>
            <a:prstGeom prst="bentConnector3">
              <a:avLst>
                <a:gd name="adj1" fmla="val 22713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5400000" flipH="1">
              <a:off x="2520" y="1639"/>
              <a:ext cx="144" cy="36"/>
            </a:xfrm>
            <a:prstGeom prst="bentConnector3">
              <a:avLst>
                <a:gd name="adj1" fmla="val 22713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4" idx="0"/>
              <a:endCxn id="3" idx="3"/>
            </p:cNvCxnSpPr>
            <p:nvPr/>
          </p:nvCxnSpPr>
          <p:spPr bwMode="auto">
            <a:xfrm rot="5400000" flipH="1" flipV="1">
              <a:off x="2024" y="1176"/>
              <a:ext cx="144" cy="96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3"/>
            <p:cNvSpPr>
              <a:spLocks noChangeArrowheads="1"/>
            </p:cNvSpPr>
            <p:nvPr/>
          </p:nvSpPr>
          <p:spPr bwMode="auto">
            <a:xfrm>
              <a:off x="2160" y="129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Виды власти</a:t>
              </a:r>
            </a:p>
          </p:txBody>
        </p:sp>
        <p:sp>
          <p:nvSpPr>
            <p:cNvPr id="4" name="_s4104"/>
            <p:cNvSpPr>
              <a:spLocks noChangeArrowheads="1"/>
            </p:cNvSpPr>
            <p:nvPr/>
          </p:nvSpPr>
          <p:spPr bwMode="auto">
            <a:xfrm>
              <a:off x="1152" y="1729"/>
              <a:ext cx="89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По источникам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власти </a:t>
              </a:r>
            </a:p>
          </p:txBody>
        </p:sp>
        <p:sp>
          <p:nvSpPr>
            <p:cNvPr id="5" name="_s4105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По субъектам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власти </a:t>
              </a:r>
            </a:p>
          </p:txBody>
        </p:sp>
        <p:sp>
          <p:nvSpPr>
            <p:cNvPr id="6" name="_s4106"/>
            <p:cNvSpPr>
              <a:spLocks noChangeArrowheads="1"/>
            </p:cNvSpPr>
            <p:nvPr/>
          </p:nvSpPr>
          <p:spPr bwMode="auto">
            <a:xfrm>
              <a:off x="3168" y="172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По функциям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органов власти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813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85800" y="0"/>
            <a:ext cx="777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Политические партии и движения, их роль в общественной жизни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00225"/>
            <a:ext cx="37338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467544" y="457201"/>
            <a:ext cx="821925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функции политических партий: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борьба за власть в государстве и влияние на политику в государстве;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осуществлении власти;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политическое воспитание;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общественного                         мнения;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кадров политиков;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выражение интересов социальных групп.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467544" y="5229200"/>
            <a:ext cx="82192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Многопартийность</a:t>
            </a:r>
            <a:r>
              <a:rPr lang="ru-RU" altLang="ru-RU" sz="2400" b="1" dirty="0"/>
              <a:t>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деятельность в стране нескольких политических партий, конкурирующих в борьбе за голоса избирателей.</a:t>
            </a:r>
          </a:p>
        </p:txBody>
      </p:sp>
    </p:spTree>
    <p:extLst>
      <p:ext uri="{BB962C8B-B14F-4D97-AF65-F5344CB8AC3E}">
        <p14:creationId xmlns:p14="http://schemas.microsoft.com/office/powerpoint/2010/main" val="883141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685800" y="152400"/>
            <a:ext cx="777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Политические партии и движения, их роль в общественной жизни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753345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Верны ли следующие утверждения о политических партиях?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А. Политическая партия объединяет сторонников одной политической программы.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Б. Политические партии предлагают решения социально-экономических проблем общества.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/>
              <a:t>верно только А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/>
              <a:t>верно только Б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/>
              <a:t>верны оба суждения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/>
              <a:t>оба суждения неверны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33400" y="5157192"/>
            <a:ext cx="609600" cy="609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CC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685800" y="0"/>
            <a:ext cx="777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Политические партии и движения, их роль в общественной жизни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6875"/>
            <a:ext cx="3352800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467544" y="381000"/>
            <a:ext cx="8208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Политическое движение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общественное движение, преследующее политические цели, поддерживаемые его участниками.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0" y="1581329"/>
            <a:ext cx="882047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Отличительные признаки: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400" b="1" dirty="0"/>
              <a:t> </a:t>
            </a:r>
            <a:r>
              <a:rPr lang="en-US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стремится не к завоеванию власти, а к воздействию на власть в нужном для него направлении;</a:t>
            </a:r>
          </a:p>
          <a:p>
            <a:pPr algn="r"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имеет строгой организационной структуры; </a:t>
            </a:r>
          </a:p>
          <a:p>
            <a:pPr algn="r"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ориентировано на выражение частных интересов;</a:t>
            </a:r>
          </a:p>
          <a:p>
            <a:pPr algn="r"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требует обязательного идеологического    единения своих участников;</a:t>
            </a:r>
          </a:p>
          <a:p>
            <a:pPr algn="r"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широкую, достаточно                                 пёструю социальную базу;</a:t>
            </a:r>
          </a:p>
          <a:p>
            <a:pPr algn="r"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зависит от своего лидера.</a:t>
            </a:r>
          </a:p>
        </p:txBody>
      </p:sp>
    </p:spTree>
    <p:extLst>
      <p:ext uri="{BB962C8B-B14F-4D97-AF65-F5344CB8AC3E}">
        <p14:creationId xmlns:p14="http://schemas.microsoft.com/office/powerpoint/2010/main" val="2645090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Rectangle 4"/>
          <p:cNvSpPr>
            <a:spLocks noChangeArrowheads="1"/>
          </p:cNvSpPr>
          <p:nvPr/>
        </p:nvSpPr>
        <p:spPr bwMode="auto">
          <a:xfrm>
            <a:off x="152400" y="152400"/>
            <a:ext cx="78574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Политические партии и движения, их роль в общественной жизни</a:t>
            </a:r>
          </a:p>
        </p:txBody>
      </p:sp>
      <p:pic>
        <p:nvPicPr>
          <p:cNvPr id="1128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91" y="152400"/>
            <a:ext cx="1286477" cy="9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Diagram 26"/>
          <p:cNvGrpSpPr>
            <a:grpSpLocks/>
          </p:cNvGrpSpPr>
          <p:nvPr/>
        </p:nvGrpSpPr>
        <p:grpSpPr bwMode="auto">
          <a:xfrm>
            <a:off x="451485" y="754000"/>
            <a:ext cx="8225076" cy="5789083"/>
            <a:chOff x="1512" y="793"/>
            <a:chExt cx="2657" cy="2735"/>
          </a:xfrm>
        </p:grpSpPr>
        <p:sp>
          <p:nvSpPr>
            <p:cNvPr id="3" name="_s2052"/>
            <p:cNvSpPr>
              <a:spLocks noChangeShapeType="1"/>
            </p:cNvSpPr>
            <p:nvPr/>
          </p:nvSpPr>
          <p:spPr bwMode="auto">
            <a:xfrm flipH="1" flipV="1">
              <a:off x="2308" y="1477"/>
              <a:ext cx="331" cy="4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1657" y="934"/>
              <a:ext cx="651" cy="68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За права 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свободы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человека </a:t>
              </a:r>
            </a:p>
          </p:txBody>
        </p:sp>
        <p:sp>
          <p:nvSpPr>
            <p:cNvPr id="5" name="_s2054"/>
            <p:cNvSpPr>
              <a:spLocks noChangeShapeType="1"/>
            </p:cNvSpPr>
            <p:nvPr/>
          </p:nvSpPr>
          <p:spPr bwMode="auto">
            <a:xfrm flipH="1">
              <a:off x="2197" y="2160"/>
              <a:ext cx="34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1512" y="1819"/>
              <a:ext cx="856" cy="7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sng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Антиглобализм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(за новый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экономический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порядок) </a:t>
              </a:r>
            </a:p>
          </p:txBody>
        </p:sp>
        <p:sp>
          <p:nvSpPr>
            <p:cNvPr id="7" name="_s2056"/>
            <p:cNvSpPr>
              <a:spLocks noChangeShapeType="1"/>
            </p:cNvSpPr>
            <p:nvPr/>
          </p:nvSpPr>
          <p:spPr bwMode="auto">
            <a:xfrm flipH="1">
              <a:off x="2331" y="2401"/>
              <a:ext cx="308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1540" y="2672"/>
              <a:ext cx="828" cy="55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Экологические</a:t>
              </a:r>
            </a:p>
          </p:txBody>
        </p:sp>
        <p:sp>
          <p:nvSpPr>
            <p:cNvPr id="9" name="_s2058"/>
            <p:cNvSpPr>
              <a:spLocks noChangeShapeType="1"/>
            </p:cNvSpPr>
            <p:nvPr/>
          </p:nvSpPr>
          <p:spPr bwMode="auto">
            <a:xfrm>
              <a:off x="2880" y="2501"/>
              <a:ext cx="0" cy="3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2397" y="2844"/>
              <a:ext cx="845" cy="6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Против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расовой 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национальной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дискриминации </a:t>
              </a:r>
            </a:p>
          </p:txBody>
        </p:sp>
        <p:sp>
          <p:nvSpPr>
            <p:cNvPr id="11" name="_s2060"/>
            <p:cNvSpPr>
              <a:spLocks noChangeShapeType="1"/>
            </p:cNvSpPr>
            <p:nvPr/>
          </p:nvSpPr>
          <p:spPr bwMode="auto">
            <a:xfrm>
              <a:off x="3121" y="2401"/>
              <a:ext cx="35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2061"/>
            <p:cNvSpPr>
              <a:spLocks noChangeArrowheads="1"/>
            </p:cNvSpPr>
            <p:nvPr/>
          </p:nvSpPr>
          <p:spPr bwMode="auto">
            <a:xfrm>
              <a:off x="3392" y="2672"/>
              <a:ext cx="721" cy="67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Женские,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молодёжные</a:t>
              </a:r>
            </a:p>
          </p:txBody>
        </p:sp>
        <p:sp>
          <p:nvSpPr>
            <p:cNvPr id="13" name="_s2062"/>
            <p:cNvSpPr>
              <a:spLocks noChangeShapeType="1"/>
            </p:cNvSpPr>
            <p:nvPr/>
          </p:nvSpPr>
          <p:spPr bwMode="auto">
            <a:xfrm>
              <a:off x="3221" y="2160"/>
              <a:ext cx="34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2063"/>
            <p:cNvSpPr>
              <a:spLocks noChangeArrowheads="1"/>
            </p:cNvSpPr>
            <p:nvPr/>
          </p:nvSpPr>
          <p:spPr bwMode="auto">
            <a:xfrm>
              <a:off x="3494" y="1818"/>
              <a:ext cx="675" cy="64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 err="1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Неприсоеди</a:t>
              </a: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нения </a:t>
              </a:r>
            </a:p>
          </p:txBody>
        </p:sp>
        <p:sp>
          <p:nvSpPr>
            <p:cNvPr id="15" name="_s2064"/>
            <p:cNvSpPr>
              <a:spLocks noChangeShapeType="1"/>
            </p:cNvSpPr>
            <p:nvPr/>
          </p:nvSpPr>
          <p:spPr bwMode="auto">
            <a:xfrm flipV="1">
              <a:off x="3121" y="1677"/>
              <a:ext cx="242" cy="2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2065"/>
            <p:cNvSpPr>
              <a:spLocks noChangeArrowheads="1"/>
            </p:cNvSpPr>
            <p:nvPr/>
          </p:nvSpPr>
          <p:spPr bwMode="auto">
            <a:xfrm>
              <a:off x="3363" y="934"/>
              <a:ext cx="750" cy="74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За землю 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социальные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права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крестьян </a:t>
              </a:r>
            </a:p>
          </p:txBody>
        </p:sp>
        <p:sp>
          <p:nvSpPr>
            <p:cNvPr id="17" name="_s2066"/>
            <p:cNvSpPr>
              <a:spLocks noChangeShapeType="1"/>
            </p:cNvSpPr>
            <p:nvPr/>
          </p:nvSpPr>
          <p:spPr bwMode="auto">
            <a:xfrm flipV="1">
              <a:off x="2880" y="1477"/>
              <a:ext cx="0" cy="3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2067"/>
            <p:cNvSpPr>
              <a:spLocks noChangeArrowheads="1"/>
            </p:cNvSpPr>
            <p:nvPr/>
          </p:nvSpPr>
          <p:spPr bwMode="auto">
            <a:xfrm>
              <a:off x="2448" y="793"/>
              <a:ext cx="774" cy="6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Антивоенные,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1FA4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антиядерные</a:t>
              </a:r>
            </a:p>
          </p:txBody>
        </p:sp>
        <p:sp>
          <p:nvSpPr>
            <p:cNvPr id="19" name="_s2068"/>
            <p:cNvSpPr>
              <a:spLocks noChangeArrowheads="1"/>
            </p:cNvSpPr>
            <p:nvPr/>
          </p:nvSpPr>
          <p:spPr bwMode="auto">
            <a:xfrm>
              <a:off x="2448" y="1798"/>
              <a:ext cx="944" cy="70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Демократические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движения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современности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321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752600" y="0"/>
            <a:ext cx="569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Гражданское общество и правовое государство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23528" y="304800"/>
            <a:ext cx="866807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сфера жизнедеятельности людей, свободная от непосредственного влияния со стороны государства и его должностных лиц, но вместе с тем организованная, внутренне упорядоченная сфера, где люди реализуют свои частные интересы, объединяясь в группы и организации.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411760" y="2971800"/>
            <a:ext cx="6264696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гражданского общества:</a:t>
            </a:r>
          </a:p>
          <a:p>
            <a:pPr algn="r"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способствование формированию органов государства;</a:t>
            </a:r>
          </a:p>
          <a:p>
            <a:pPr algn="r"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интересов граждан и их объединений;</a:t>
            </a:r>
          </a:p>
          <a:p>
            <a:pPr algn="r"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социализации и воспитания граждан.</a:t>
            </a:r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6" y="2790462"/>
            <a:ext cx="3158818" cy="315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377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488832" cy="5472608"/>
          </a:xfrm>
        </p:spPr>
        <p:txBody>
          <a:bodyPr>
            <a:normAutofit/>
          </a:bodyPr>
          <a:lstStyle/>
          <a:p>
            <a:r>
              <a:rPr lang="ru-RU" b="1" dirty="0"/>
              <a:t>Инициативная группа граждан выступила против строительства завода. Этот пример иллюстрирует деятельность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  	 1) 	авторитарного режима</a:t>
            </a:r>
          </a:p>
          <a:p>
            <a:r>
              <a:rPr lang="ru-RU" b="1" dirty="0"/>
              <a:t>  	 2) 	гражданского общества</a:t>
            </a:r>
          </a:p>
          <a:p>
            <a:r>
              <a:rPr lang="ru-RU" b="1" dirty="0"/>
              <a:t>  	 3) 	политической системы</a:t>
            </a:r>
          </a:p>
          <a:p>
            <a:r>
              <a:rPr lang="ru-RU" b="1" dirty="0"/>
              <a:t>  	 4) 	местного самоуправления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83506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6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560840" cy="6048672"/>
          </a:xfrm>
        </p:spPr>
        <p:txBody>
          <a:bodyPr>
            <a:noAutofit/>
          </a:bodyPr>
          <a:lstStyle/>
          <a:p>
            <a:r>
              <a:rPr lang="ru-RU" b="1" dirty="0"/>
              <a:t>Какой пример иллюстрирует деятельность гражданского общества?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  	 1) Парламент принял поправку в Налоговый кодекс.</a:t>
            </a:r>
          </a:p>
          <a:p>
            <a:r>
              <a:rPr lang="ru-RU" b="1" dirty="0"/>
              <a:t>  	 2) Жители микрорайона провели митинг против строительства торгово-развлекательного центра на месте сквера.</a:t>
            </a:r>
          </a:p>
          <a:p>
            <a:r>
              <a:rPr lang="ru-RU" b="1" dirty="0"/>
              <a:t>  	 3) Депутаты провели уроки в школах.</a:t>
            </a:r>
          </a:p>
          <a:p>
            <a:r>
              <a:rPr lang="ru-RU" b="1" dirty="0"/>
              <a:t>  	 4) Президент страны одобрил инициативу депутатов.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97212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1752600" y="0"/>
            <a:ext cx="569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и правовое государство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30" y="2286000"/>
            <a:ext cx="3143842" cy="188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51520" y="304800"/>
            <a:ext cx="85689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Правовое государство</a:t>
            </a:r>
            <a:r>
              <a:rPr lang="ru-RU" altLang="ru-RU" sz="2400" b="1" dirty="0">
                <a:solidFill>
                  <a:srgbClr val="CC3300"/>
                </a:solidFill>
              </a:rPr>
              <a:t>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демократическое государство, организация и деятельность которого основаны на праве и ограничены правом, где созданы условия для наиболее полного обеспечения естественных и неотчуждаемых прав человека.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467544" y="2209800"/>
            <a:ext cx="8219256" cy="431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(принципы) правового государства: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Верховенство закона во всех                             сферах жизни;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Реальное разделение властей;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Гарантированность и                                    незыблемость прав и свобод человека;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Взаимная ответственность государства и личности;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Политический и идеологический плюрализм.</a:t>
            </a:r>
          </a:p>
        </p:txBody>
      </p:sp>
    </p:spTree>
    <p:extLst>
      <p:ext uri="{BB962C8B-B14F-4D97-AF65-F5344CB8AC3E}">
        <p14:creationId xmlns:p14="http://schemas.microsoft.com/office/powerpoint/2010/main" val="1513976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488832" cy="5328592"/>
          </a:xfrm>
        </p:spPr>
        <p:txBody>
          <a:bodyPr>
            <a:normAutofit/>
          </a:bodyPr>
          <a:lstStyle/>
          <a:p>
            <a:r>
              <a:rPr lang="ru-RU" b="1" dirty="0"/>
              <a:t>Какой из приведённых признаков отличает демократическое правовое государство?</a:t>
            </a:r>
          </a:p>
          <a:p>
            <a:endParaRPr lang="ru-RU" b="1" dirty="0"/>
          </a:p>
          <a:p>
            <a:r>
              <a:rPr lang="ru-RU" b="1" dirty="0"/>
              <a:t>  	 1) наличие армии, формирующейся на контрактной основе</a:t>
            </a:r>
          </a:p>
          <a:p>
            <a:r>
              <a:rPr lang="ru-RU" b="1" dirty="0"/>
              <a:t>  	 2) гарантированность законами прав и свобод человека</a:t>
            </a:r>
          </a:p>
          <a:p>
            <a:r>
              <a:rPr lang="ru-RU" b="1" dirty="0"/>
              <a:t>  	 3) действие в стране закона, регулирующего деятельность политических партий</a:t>
            </a:r>
          </a:p>
          <a:p>
            <a:r>
              <a:rPr lang="ru-RU" b="1" dirty="0"/>
              <a:t>4) формирование при президенте консультативного совета из лидеров ведущих партий страны</a:t>
            </a:r>
          </a:p>
          <a:p>
            <a:endParaRPr lang="ru-RU" b="1" dirty="0"/>
          </a:p>
          <a:p>
            <a:r>
              <a:rPr lang="ru-RU" b="1" dirty="0"/>
              <a:t>  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3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133600" y="0"/>
            <a:ext cx="498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Власть. Роль политики в жизни общества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67544" y="304800"/>
            <a:ext cx="85240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власть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один из видов власти в обществе, где в качестве субъекта власти выступает государство в лице своих органов, учреждений и должностных лиц, а в качестве объекта власти – население страны.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67544" y="2362200"/>
            <a:ext cx="844785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Отличительные признаки государственной власти: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публичный характер, т.е. выступает от имени общества;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суверенный характер;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ограниченность территорией,                                        это базовое условие                                существования государства.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endParaRPr lang="ru-RU" altLang="ru-RU" sz="2400" b="1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47" y="3645024"/>
            <a:ext cx="3563888" cy="285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27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133600" y="0"/>
            <a:ext cx="498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Власть. Роль политики в жизни общества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07504" y="2209801"/>
            <a:ext cx="903649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и роль политики:                                               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организационная (создаёт для общества организационные основания);                                                2) коммуникативная (обеспечивает общение людей, обмен информацией, связь между ними);                          3) воспитательная (влияет на внутренний мир человека, приобщает личность к общественным делам);                    4) контролирующая (воздействует                                         на людей, используя власть);                                                                                     5) интегративная (сплачивает,                          консолидирует различные группы                                         и слои общества).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1107"/>
            <a:ext cx="2169045" cy="1206414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23528" y="366713"/>
            <a:ext cx="87129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</a:t>
            </a:r>
            <a:r>
              <a:rPr lang="ru-RU" altLang="ru-RU" sz="2400" b="1" dirty="0">
                <a:solidFill>
                  <a:srgbClr val="CC3300"/>
                </a:solidFill>
              </a:rPr>
              <a:t> </a:t>
            </a:r>
            <a:r>
              <a:rPr lang="ru-RU" altLang="ru-RU" sz="2400" b="1" dirty="0">
                <a:solidFill>
                  <a:srgbClr val="1FA4A7"/>
                </a:solidFill>
              </a:rPr>
              <a:t>–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сознательная деятельность в политической сфере общества, направленная   на достижение, укрепление и реализацию власти; деятельность связанная с определением содержания задач и функций государства</a:t>
            </a:r>
            <a:r>
              <a:rPr lang="ru-RU" altLang="ru-RU" sz="2400" b="1" dirty="0">
                <a:solidFill>
                  <a:srgbClr val="1FA4A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72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352800" y="0"/>
            <a:ext cx="3935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Понятие и признаки государства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539552" y="2643929"/>
            <a:ext cx="819850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государства: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территориальная организация                                  власти;                                                                                       2) публичный характер власти;                                                3) суверенный характер власти;                                            4) принудительный характер власти;                                    5) исключительное право на сбор налогов и выпуск денег;                                                                                           6) наличие государственной символики;                              7) представление интересов общества в целом.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26" y="366713"/>
            <a:ext cx="3396630" cy="200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43929"/>
            <a:ext cx="2663473" cy="199760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467544" y="304800"/>
            <a:ext cx="593325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организация политической власти, осуществляющая управление обществом, охрану его экономической и социальной 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197137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401" y="260647"/>
            <a:ext cx="7488948" cy="53285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	</a:t>
            </a:r>
          </a:p>
          <a:p>
            <a:pPr marL="68580" indent="0">
              <a:buNone/>
            </a:pPr>
            <a:r>
              <a:rPr lang="ru-RU" sz="2800" b="1" dirty="0"/>
              <a:t>Что относится к признакам любого государства?</a:t>
            </a:r>
          </a:p>
          <a:p>
            <a:endParaRPr lang="en-US" b="1" dirty="0"/>
          </a:p>
          <a:p>
            <a:pPr marL="68580" indent="0">
              <a:buNone/>
            </a:pPr>
            <a:endParaRPr lang="ru-RU" b="1" dirty="0"/>
          </a:p>
          <a:p>
            <a:r>
              <a:rPr lang="ru-RU" b="1" dirty="0"/>
              <a:t>право взимания налогов</a:t>
            </a:r>
          </a:p>
          <a:p>
            <a:r>
              <a:rPr lang="ru-RU" b="1" dirty="0"/>
              <a:t>многопартийность</a:t>
            </a:r>
          </a:p>
          <a:p>
            <a:r>
              <a:rPr lang="ru-RU" b="1" dirty="0"/>
              <a:t>свободные выборы в органы власти	</a:t>
            </a:r>
          </a:p>
          <a:p>
            <a:r>
              <a:rPr lang="ru-RU" b="1" dirty="0"/>
              <a:t>разделение властей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3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3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2819400" y="0"/>
            <a:ext cx="3935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и признаки государства</a:t>
            </a:r>
          </a:p>
        </p:txBody>
      </p:sp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552468" y="558801"/>
            <a:ext cx="8529026" cy="1905000"/>
            <a:chOff x="1186" y="1297"/>
            <a:chExt cx="1838" cy="720"/>
          </a:xfrm>
        </p:grpSpPr>
        <p:cxnSp>
          <p:nvCxnSpPr>
            <p:cNvPr id="1028" name="_s1028"/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5400000" flipH="1">
              <a:off x="2268" y="1396"/>
              <a:ext cx="144" cy="522"/>
            </a:xfrm>
            <a:prstGeom prst="bentConnector3">
              <a:avLst>
                <a:gd name="adj1" fmla="val 3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4" idx="0"/>
              <a:endCxn id="3" idx="3"/>
            </p:cNvCxnSpPr>
            <p:nvPr/>
          </p:nvCxnSpPr>
          <p:spPr bwMode="auto">
            <a:xfrm rot="5400000" flipH="1" flipV="1">
              <a:off x="1794" y="1417"/>
              <a:ext cx="117" cy="4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0"/>
            <p:cNvSpPr>
              <a:spLocks noChangeArrowheads="1"/>
            </p:cNvSpPr>
            <p:nvPr/>
          </p:nvSpPr>
          <p:spPr bwMode="auto">
            <a:xfrm>
              <a:off x="1656" y="129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Функции государства</a:t>
              </a:r>
            </a:p>
          </p:txBody>
        </p: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1186" y="1702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Внутренние</a:t>
              </a: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2160" y="172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Внешние </a:t>
              </a:r>
            </a:p>
          </p:txBody>
        </p:sp>
      </p:grp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152400" y="2438400"/>
            <a:ext cx="4191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защита конституционного строя; 2) обеспечение народовластия;                  3) обеспечение правопорядка и законности;                          4) экономическая;                  5) социальная;                     6) консолидация общества и др.</a:t>
            </a:r>
          </a:p>
        </p:txBody>
      </p:sp>
      <p:pic>
        <p:nvPicPr>
          <p:cNvPr id="205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114800"/>
            <a:ext cx="16383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13271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895475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"/>
            <a:ext cx="1704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3" name="Text Box 20"/>
          <p:cNvSpPr txBox="1">
            <a:spLocks noChangeArrowheads="1"/>
          </p:cNvSpPr>
          <p:nvPr/>
        </p:nvSpPr>
        <p:spPr bwMode="auto">
          <a:xfrm>
            <a:off x="4800600" y="2438400"/>
            <a:ext cx="4191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участие в решении глобальных проблем;             2) обеспечение национальной безопасности;                         3) развитие </a:t>
            </a:r>
            <a:r>
              <a:rPr lang="ru-RU" altLang="ru-RU" sz="2400" b="1" dirty="0" err="1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взаимовы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-годного сотрудничества;                    4) отстаивание государственных интересов в </a:t>
            </a:r>
            <a:r>
              <a:rPr lang="ru-RU" altLang="ru-RU" sz="2400" b="1" dirty="0" err="1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altLang="ru-RU" sz="2400" b="1" dirty="0" err="1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ных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отношениях</a:t>
            </a:r>
            <a:r>
              <a:rPr lang="ru-RU" altLang="ru-RU" sz="2400" b="1" dirty="0">
                <a:solidFill>
                  <a:srgbClr val="1FA4A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97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3352800" y="36576"/>
            <a:ext cx="265936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Разделение властей</a:t>
            </a:r>
          </a:p>
        </p:txBody>
      </p:sp>
      <p:sp>
        <p:nvSpPr>
          <p:cNvPr id="3084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Разделение властей </a:t>
            </a: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разграничение полномочий и автономность законодательной, исполнительной и судебной властей, а также разделение власти между различными уровнями управления в обществе.</a:t>
            </a:r>
          </a:p>
        </p:txBody>
      </p:sp>
      <p:pic>
        <p:nvPicPr>
          <p:cNvPr id="30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26670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rganization Chart 8"/>
          <p:cNvGrpSpPr>
            <a:grpSpLocks/>
          </p:cNvGrpSpPr>
          <p:nvPr/>
        </p:nvGrpSpPr>
        <p:grpSpPr bwMode="auto">
          <a:xfrm>
            <a:off x="-1058" y="1856622"/>
            <a:ext cx="9146116" cy="2872604"/>
            <a:chOff x="1102" y="1283"/>
            <a:chExt cx="2980" cy="734"/>
          </a:xfrm>
        </p:grpSpPr>
        <p:cxnSp>
          <p:nvCxnSpPr>
            <p:cNvPr id="2052" name="_s2052"/>
            <p:cNvCxnSpPr>
              <a:cxnSpLocks noChangeShapeType="1"/>
              <a:stCxn id="6" idx="0"/>
              <a:endCxn id="3" idx="3"/>
            </p:cNvCxnSpPr>
            <p:nvPr/>
          </p:nvCxnSpPr>
          <p:spPr bwMode="auto">
            <a:xfrm rot="16200000" flipV="1">
              <a:off x="3021" y="1132"/>
              <a:ext cx="93" cy="105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16200000" flipV="1">
              <a:off x="2515" y="1638"/>
              <a:ext cx="93" cy="3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4" idx="0"/>
              <a:endCxn id="3" idx="3"/>
            </p:cNvCxnSpPr>
            <p:nvPr/>
          </p:nvCxnSpPr>
          <p:spPr bwMode="auto">
            <a:xfrm rot="5400000" flipH="1" flipV="1">
              <a:off x="2024" y="1185"/>
              <a:ext cx="93" cy="94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5"/>
            <p:cNvSpPr>
              <a:spLocks noChangeArrowheads="1"/>
            </p:cNvSpPr>
            <p:nvPr/>
          </p:nvSpPr>
          <p:spPr bwMode="auto">
            <a:xfrm>
              <a:off x="2016" y="1283"/>
              <a:ext cx="1097" cy="32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Разделение властей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и их основные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функции </a:t>
              </a:r>
            </a:p>
          </p:txBody>
        </p:sp>
        <p:sp>
          <p:nvSpPr>
            <p:cNvPr id="4" name="_s2056"/>
            <p:cNvSpPr>
              <a:spLocks noChangeArrowheads="1"/>
            </p:cNvSpPr>
            <p:nvPr/>
          </p:nvSpPr>
          <p:spPr bwMode="auto">
            <a:xfrm>
              <a:off x="1102" y="1704"/>
              <a:ext cx="949" cy="313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Законодатель-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ная</a:t>
              </a: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kumimoji="0" lang="ru-RU" altLang="ru-RU" sz="25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(</a:t>
              </a: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парламент</a:t>
              </a:r>
              <a:r>
                <a:rPr kumimoji="0" lang="ru-RU" altLang="ru-RU" sz="25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)</a:t>
              </a:r>
            </a:p>
          </p:txBody>
        </p:sp>
        <p:sp>
          <p:nvSpPr>
            <p:cNvPr id="5" name="_s2057"/>
            <p:cNvSpPr>
              <a:spLocks noChangeArrowheads="1"/>
            </p:cNvSpPr>
            <p:nvPr/>
          </p:nvSpPr>
          <p:spPr bwMode="auto">
            <a:xfrm>
              <a:off x="2095" y="1704"/>
              <a:ext cx="929" cy="313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Исполнительная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(</a:t>
              </a: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правительство</a:t>
              </a:r>
              <a:r>
                <a:rPr kumimoji="0" lang="ru-RU" altLang="ru-RU" sz="25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)</a:t>
              </a: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</a:p>
          </p:txBody>
        </p:sp>
        <p:sp>
          <p:nvSpPr>
            <p:cNvPr id="6" name="_s2058"/>
            <p:cNvSpPr>
              <a:spLocks noChangeArrowheads="1"/>
            </p:cNvSpPr>
            <p:nvPr/>
          </p:nvSpPr>
          <p:spPr bwMode="auto">
            <a:xfrm>
              <a:off x="3061" y="1704"/>
              <a:ext cx="1021" cy="313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 Судебная </a:t>
              </a:r>
              <a:r>
                <a:rPr kumimoji="0" lang="ru-RU" altLang="ru-RU" sz="25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(</a:t>
              </a: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судьи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всех уровней</a:t>
              </a:r>
              <a:r>
                <a:rPr kumimoji="0" lang="ru-RU" altLang="ru-RU" sz="25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)</a:t>
              </a:r>
              <a:r>
                <a:rPr kumimoji="0" lang="ru-RU" altLang="ru-RU" sz="25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</a:p>
          </p:txBody>
        </p:sp>
      </p:grpSp>
      <p:sp>
        <p:nvSpPr>
          <p:cNvPr id="3086" name="Text Box 16"/>
          <p:cNvSpPr txBox="1">
            <a:spLocks noChangeArrowheads="1"/>
          </p:cNvSpPr>
          <p:nvPr/>
        </p:nvSpPr>
        <p:spPr bwMode="auto">
          <a:xfrm>
            <a:off x="168063" y="4907280"/>
            <a:ext cx="27435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Представляет интересы граждан, издаёт законы.</a:t>
            </a:r>
          </a:p>
        </p:txBody>
      </p:sp>
      <p:sp>
        <p:nvSpPr>
          <p:cNvPr id="3087" name="Text Box 17"/>
          <p:cNvSpPr txBox="1">
            <a:spLocks noChangeArrowheads="1"/>
          </p:cNvSpPr>
          <p:nvPr/>
        </p:nvSpPr>
        <p:spPr bwMode="auto">
          <a:xfrm>
            <a:off x="3048001" y="5029200"/>
            <a:ext cx="28498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Управляет государственными делами.</a:t>
            </a:r>
          </a:p>
        </p:txBody>
      </p:sp>
      <p:sp>
        <p:nvSpPr>
          <p:cNvPr id="3088" name="Text Box 18"/>
          <p:cNvSpPr txBox="1">
            <a:spLocks noChangeArrowheads="1"/>
          </p:cNvSpPr>
          <p:nvPr/>
        </p:nvSpPr>
        <p:spPr bwMode="auto">
          <a:xfrm>
            <a:off x="6171036" y="4907280"/>
            <a:ext cx="27214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1FA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Следит за соблюдением законов.</a:t>
            </a:r>
          </a:p>
        </p:txBody>
      </p:sp>
    </p:spTree>
    <p:extLst>
      <p:ext uri="{BB962C8B-B14F-4D97-AF65-F5344CB8AC3E}">
        <p14:creationId xmlns:p14="http://schemas.microsoft.com/office/powerpoint/2010/main" val="425088485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644</TotalTime>
  <Words>2298</Words>
  <Application>Microsoft Office PowerPoint</Application>
  <PresentationFormat>Экран (4:3)</PresentationFormat>
  <Paragraphs>308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Ретро</vt:lpstr>
      <vt:lpstr>                      Тема: Сфера политики и  социального управления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Коношевич</dc:creator>
  <cp:lastModifiedBy>Lenovo</cp:lastModifiedBy>
  <cp:revision>46</cp:revision>
  <dcterms:created xsi:type="dcterms:W3CDTF">2016-02-25T12:43:33Z</dcterms:created>
  <dcterms:modified xsi:type="dcterms:W3CDTF">2020-06-02T02:54:06Z</dcterms:modified>
</cp:coreProperties>
</file>