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  <p:sldMasterId id="2147483792" r:id="rId3"/>
    <p:sldMasterId id="2147483804" r:id="rId4"/>
    <p:sldMasterId id="2147483816" r:id="rId5"/>
    <p:sldMasterId id="2147483828" r:id="rId6"/>
    <p:sldMasterId id="2147483840" r:id="rId7"/>
    <p:sldMasterId id="2147483852" r:id="rId8"/>
    <p:sldMasterId id="2147483864" r:id="rId9"/>
    <p:sldMasterId id="2147483876" r:id="rId10"/>
    <p:sldMasterId id="2147483888" r:id="rId11"/>
  </p:sldMasterIdLst>
  <p:sldIdLst>
    <p:sldId id="256" r:id="rId12"/>
    <p:sldId id="297" r:id="rId13"/>
    <p:sldId id="296" r:id="rId14"/>
    <p:sldId id="257" r:id="rId15"/>
    <p:sldId id="258" r:id="rId16"/>
    <p:sldId id="261" r:id="rId17"/>
    <p:sldId id="259" r:id="rId18"/>
    <p:sldId id="263" r:id="rId19"/>
    <p:sldId id="264" r:id="rId20"/>
    <p:sldId id="262" r:id="rId21"/>
    <p:sldId id="265" r:id="rId22"/>
    <p:sldId id="266" r:id="rId23"/>
    <p:sldId id="267" r:id="rId24"/>
    <p:sldId id="268" r:id="rId25"/>
    <p:sldId id="269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80" r:id="rId34"/>
    <p:sldId id="278" r:id="rId35"/>
    <p:sldId id="279" r:id="rId36"/>
    <p:sldId id="282" r:id="rId37"/>
    <p:sldId id="284" r:id="rId38"/>
    <p:sldId id="286" r:id="rId39"/>
    <p:sldId id="288" r:id="rId40"/>
    <p:sldId id="289" r:id="rId41"/>
    <p:sldId id="290" r:id="rId42"/>
    <p:sldId id="291" r:id="rId43"/>
    <p:sldId id="292" r:id="rId44"/>
    <p:sldId id="294" r:id="rId45"/>
    <p:sldId id="293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9" Type="http://schemas.openxmlformats.org/officeDocument/2006/relationships/slide" Target="slides/slide2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34" Type="http://schemas.openxmlformats.org/officeDocument/2006/relationships/slide" Target="slides/slide23.xml"/><Relationship Id="rId42" Type="http://schemas.openxmlformats.org/officeDocument/2006/relationships/slide" Target="slides/slide3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slide" Target="slides/slide27.xml"/><Relationship Id="rId46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41" Type="http://schemas.openxmlformats.org/officeDocument/2006/relationships/slide" Target="slides/slide3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slide" Target="slides/slide26.xml"/><Relationship Id="rId40" Type="http://schemas.openxmlformats.org/officeDocument/2006/relationships/slide" Target="slides/slide29.xml"/><Relationship Id="rId45" Type="http://schemas.openxmlformats.org/officeDocument/2006/relationships/slide" Target="slides/slide3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slide" Target="slides/slide25.xml"/><Relationship Id="rId49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4" Type="http://schemas.openxmlformats.org/officeDocument/2006/relationships/slide" Target="slides/slide33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slide" Target="slides/slide24.xml"/><Relationship Id="rId43" Type="http://schemas.openxmlformats.org/officeDocument/2006/relationships/slide" Target="slides/slide32.xml"/><Relationship Id="rId48" Type="http://schemas.openxmlformats.org/officeDocument/2006/relationships/viewProps" Target="viewProps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6247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247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12699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699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4B2BF-5165-4BCC-8D9E-2D4A4DFDA0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92B5A-0BF6-4E3A-B13D-B38D57ECFB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30886-0694-4931-8982-5EED4C0276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4AAFB-6574-4D11-8734-12EB2A8D2D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38521-8253-4CCF-9420-3024C4F221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0D4F1-66D1-4987-B5E0-55A59C24E1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E15AC-819A-48E4-909C-FA7F2C5D04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1F847-C7C9-4040-8ABB-F77772A6B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BC3E2-E25B-49F0-B7AC-C3FB6832A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E6011-F8F8-46C6-BEB1-5E5C08756B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99C0A-0F1A-42C7-9B3D-177F95882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133161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62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D62A0-F252-4E21-B5B5-E2F23754DD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6D4FD-C016-4062-AE00-198CB5DD1B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D8B8D-CABD-4702-8813-127F60B8EE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A4AF7-6CC2-49D6-9D23-1531E32762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8C4F2-C75E-4E8A-8457-EA48E98D3A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32B0-E702-4EEA-AE52-695DF116B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597FF-0046-4081-90B9-83818F5BA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C536C-66DC-4256-A64D-E61A83941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477BD-188F-4FF2-972F-91A8E3A1D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716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6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8E0FD8A-2169-4F93-B144-30329F98D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9CE2A-4D3A-4AEB-8B1F-F152DC16A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E5990-405E-4515-8393-7AF508BBE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655AE-8D6C-46DB-81BC-8CCF1AC1F8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88932-C321-4690-90B1-D920010DED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49F07-93F2-432C-88C2-ABDFBC570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E32B8-538C-4C34-9E23-44E9867734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21FEA-E458-4153-9705-932D7BF722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9B6F4-80A4-4D67-A821-43398251C8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46873-D340-4E9E-92ED-EDDF21786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D70AE-593D-46C0-9F09-1178F6C27A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CFDA4-D8F4-44DF-9F5F-BBC3F2224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E8149-A32A-4B86-91BF-739A3A37D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7885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885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71443-C75E-4825-B0D2-CAA872DF7D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6C1E1-45F6-4335-9156-BF167B65DA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BADDB-C307-48C2-9F4A-557EA5D0F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7FFAA-BAD7-408D-8A29-0F7D6B820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39BF0-F72A-4213-8B20-7E02E5C365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AA5F5-AB80-45F0-A4E5-E5D169E53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DF942-0EE0-4E91-B633-45E013209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4433A-EC19-47E8-907D-596A480648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8DFC8-4B0C-46F4-BD3A-A4B8548A67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07062-2B42-40E4-8D39-02CB77E13A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B590C-8138-4493-854F-E029845C18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819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19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4AA32-60C0-42EF-A58D-1BD5B1AA8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44B7D-4B22-423A-A852-6CEF6244A7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EB214-B4D7-4651-B630-1E375B2A16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E8AD4-992A-4B55-AD3D-36E6E6B611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5500C-F459-491A-9A65-AFD9522B5A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B4B1A-D7DF-45A6-8EB3-74BE69554A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56CB4-B530-4EF5-9317-2B09289BDF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C5674-25AC-466C-ACED-677EFD44E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9D5B7-496D-46CA-B1F7-EE313F6C70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EE6FA-D026-4A2F-8DF6-1643B4054E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189E6-4DC1-42A0-B35A-EC08B2CAEA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312" y="186"/>
              <a:ext cx="4299" cy="3371"/>
              <a:chOff x="0" y="3"/>
              <a:chExt cx="5533" cy="4338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0" y="3"/>
                <a:ext cx="5470" cy="4338"/>
                <a:chOff x="0" y="3"/>
                <a:chExt cx="5470" cy="4338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339" y="788"/>
                  <a:ext cx="2919" cy="2148"/>
                  <a:chOff x="1265" y="816"/>
                  <a:chExt cx="2919" cy="2148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6"/>
                    <a:ext cx="2919" cy="214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2"/>
                    <a:ext cx="578" cy="40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7" name="Group 11"/>
                <p:cNvGrpSpPr>
                  <a:grpSpLocks/>
                </p:cNvGrpSpPr>
                <p:nvPr/>
              </p:nvGrpSpPr>
              <p:grpSpPr bwMode="auto">
                <a:xfrm>
                  <a:off x="0" y="3"/>
                  <a:ext cx="5470" cy="4338"/>
                  <a:chOff x="0" y="3"/>
                  <a:chExt cx="5470" cy="4338"/>
                </a:xfrm>
              </p:grpSpPr>
              <p:grpSp>
                <p:nvGrpSpPr>
                  <p:cNvPr id="22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4"/>
                    <a:ext cx="1259" cy="2323"/>
                    <a:chOff x="3470" y="1532"/>
                    <a:chExt cx="1259" cy="2323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8"/>
                      <a:ext cx="1725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8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23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2" cy="1331"/>
                    <a:chOff x="2864" y="2019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24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3"/>
                    <a:ext cx="2478" cy="1065"/>
                    <a:chOff x="2896" y="1831"/>
                    <a:chExt cx="2478" cy="1065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1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33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34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35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2"/>
                    <a:ext cx="2150" cy="341"/>
                    <a:chOff x="2983" y="1270"/>
                    <a:chExt cx="2150" cy="341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2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70"/>
                      <a:ext cx="754" cy="341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36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1"/>
                    <a:ext cx="1879" cy="424"/>
                    <a:chOff x="2938" y="919"/>
                    <a:chExt cx="1879" cy="424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9"/>
                      <a:ext cx="66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37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5"/>
                    <a:chOff x="637" y="1653"/>
                    <a:chExt cx="1257" cy="2325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38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39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0"/>
                    <a:ext cx="2477" cy="1063"/>
                    <a:chOff x="-52" y="2008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8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5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40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41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9"/>
                      <a:ext cx="830" cy="4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42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5"/>
                    <a:chOff x="189" y="1445"/>
                    <a:chExt cx="2150" cy="345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5"/>
                      <a:ext cx="1404" cy="22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43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44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3"/>
                    <a:ext cx="1849" cy="553"/>
                    <a:chOff x="616" y="901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1"/>
                      <a:ext cx="66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45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46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1"/>
                    <a:ext cx="1693" cy="892"/>
                    <a:chOff x="1120" y="301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8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1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47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3"/>
                    <a:ext cx="779" cy="1516"/>
                    <a:chOff x="1633" y="101"/>
                    <a:chExt cx="779" cy="1516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8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48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3"/>
                    <a:ext cx="635" cy="1534"/>
                    <a:chOff x="1935" y="31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7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7"/>
                      <a:ext cx="570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49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3"/>
                    <a:ext cx="1846" cy="568"/>
                    <a:chOff x="2822" y="671"/>
                    <a:chExt cx="1846" cy="568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4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1"/>
                      <a:ext cx="663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50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6"/>
                    <a:ext cx="1783" cy="717"/>
                    <a:chOff x="2683" y="444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4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200" y="196"/>
                    <a:ext cx="551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grpSp>
                <p:nvGrpSpPr>
                  <p:cNvPr id="51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5" y="14"/>
                    <a:ext cx="637" cy="1518"/>
                    <a:chOff x="2801" y="42"/>
                    <a:chExt cx="637" cy="1518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2" y="938"/>
                      <a:ext cx="1061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3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52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1" y="133"/>
                    <a:ext cx="1014" cy="1464"/>
                    <a:chOff x="2937" y="161"/>
                    <a:chExt cx="1014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4" y="912"/>
                      <a:ext cx="1156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1"/>
                      <a:ext cx="622" cy="42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53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5"/>
                    <a:ext cx="241" cy="1448"/>
                    <a:chOff x="2731" y="33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1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1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54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6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55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5" cy="2373"/>
                    <a:chOff x="1455" y="1936"/>
                    <a:chExt cx="765" cy="2373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9"/>
                      <a:ext cx="1595" cy="31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58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59"/>
                    <a:ext cx="460" cy="2331"/>
                    <a:chOff x="1951" y="1986"/>
                    <a:chExt cx="493" cy="2606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7" y="2692"/>
                      <a:ext cx="1713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29" y="3896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59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60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40"/>
                    <a:ext cx="882" cy="2422"/>
                    <a:chOff x="3180" y="1868"/>
                    <a:chExt cx="882" cy="2422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5" y="2543"/>
                      <a:ext cx="1649" cy="30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3" cy="46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61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22" cy="2386"/>
                    <a:chOff x="3006" y="1983"/>
                    <a:chExt cx="622" cy="2386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0"/>
                      <a:ext cx="1599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62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2"/>
                    <a:chOff x="2819" y="2099"/>
                    <a:chExt cx="404" cy="2222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7" y="2711"/>
                      <a:ext cx="147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3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63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3" y="2106"/>
                    <a:ext cx="428" cy="2184"/>
                    <a:chOff x="2288" y="2134"/>
                    <a:chExt cx="428" cy="2184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3" y="2759"/>
                      <a:ext cx="1438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50" y="3785"/>
                      <a:ext cx="771" cy="29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</p:grpSp>
          </p:grpSp>
          <p:grpSp>
            <p:nvGrpSpPr>
              <p:cNvPr id="64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8"/>
                <a:chOff x="73" y="313"/>
                <a:chExt cx="5460" cy="3668"/>
              </a:xfrm>
            </p:grpSpPr>
            <p:grpSp>
              <p:nvGrpSpPr>
                <p:cNvPr id="65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8"/>
                  <a:chOff x="73" y="313"/>
                  <a:chExt cx="5460" cy="3668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5"/>
                    <a:ext cx="2568" cy="2048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2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1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3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5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5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7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30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</p:grpSp>
        <p:grpSp>
          <p:nvGrpSpPr>
            <p:cNvPr id="66" name="Group 120"/>
            <p:cNvGrpSpPr>
              <a:grpSpLocks/>
            </p:cNvGrpSpPr>
            <p:nvPr/>
          </p:nvGrpSpPr>
          <p:grpSpPr bwMode="auto">
            <a:xfrm>
              <a:off x="1476" y="457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88199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8200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9B7FF-3FF2-494E-ADED-CD9B886E59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E23BB-02CE-4423-BC65-E6DE881A95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CE5F8-086C-48C7-8EAD-ACB134EE7A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86AA8-0777-4112-B30B-42157F88E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25073-F795-4A52-B6F5-330F306AA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BD107-B0D5-493E-A28F-554924082B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C58EE-646C-458C-8C99-111BAD663F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BA19B-90D1-4842-ACDA-A83FD7345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BB632-C638-4D17-BFEB-2EECF0DA5C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B20DC-7361-4480-9B27-474C9F843A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C91DA-62E8-463D-8AB2-8C43640F0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918A3-400F-4421-950C-74861A330F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F475F-981C-462F-A727-F74B7550F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23CEF-41CC-4838-AFDC-3AE2EB730E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27E98-74EC-42CD-80DF-C7FCD35D4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FF56C-4D95-4D4C-ABFD-588A44D459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2118C-1E8D-48C9-95B5-3BFDFBFF77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B6D79-7F33-4A39-A8A1-1530948B0D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FD9C6-AEB7-4AB7-920F-17D29243A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AE33C-5C95-423D-909C-DCD09A538A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EC132-10F9-46AA-9C9D-99C0F6C91E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5A957-0E6C-4A84-BC3E-965A3CA1E2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EF5CF-8862-43CB-89AE-24AA75B70F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B7436-007E-4415-B863-6B9D79C705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291D5-9B57-4440-8292-6986F83147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EACAF-DC88-4008-A41B-920E33430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2C430-CD1F-4D30-AB3A-A1609E814F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32A76-B14B-418F-A295-9D5E1A8DB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0FF33-D34D-429C-BB14-8D2F8C8E4A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50DB9-23E7-4EC9-87A9-BDD53A7F3A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57B6E-9006-47F8-90EA-573BC4F8B7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B425D-ADA6-485A-A6FD-1ED3D133B1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5F56B-DE37-410A-ACCD-55A300718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55376-DF69-49D4-B0A4-61D671D8AA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CDE7C-B325-4D8E-9B34-B2C4B186BA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3949B-21EA-4A8F-B55A-F0B005DDE5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21529-0BC7-498A-BB03-5CABEDA7E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EE37C-54A9-471A-AEBE-4B469EB58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819C0-370E-4B3A-80B1-7E7045857A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EE142-9267-4F2F-B6B9-C6B38D664F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4FDC2-A45D-4323-BE37-46CFB1B21A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D7F39-FAD4-4EDA-8E78-017EE0D7C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92771-8BB0-47F3-9B84-16DFB36D27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2DA23-4220-4828-AE8C-A3BF00A67C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632EB-BB10-4419-B81F-096A9F69FA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34E94-EE0D-4DEB-9AD2-58C2B4A791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3B09B-3603-4F31-97DB-FF0474D2E3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25B8A-29E2-4494-9722-91176052B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A2DB0-2ABD-4EDD-9CD1-9F6711F681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4A15C-98DB-48D1-9BA3-705EDD6039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A0C56-8C82-4845-BEC1-D151537D85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3B6FA-CA38-4BF1-A6DF-E2DCA0077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F1C0A-93F1-44B6-89D2-AF91B80EAD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49E95-1783-4D9A-8C08-97CA8747A9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61A3D-3082-44C6-8D93-BFD69AE684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6144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6144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144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144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145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14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wipe dir="d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2595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595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12595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2595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2596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596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596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596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596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sp>
          <p:nvSpPr>
            <p:cNvPr id="12596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25968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5969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5970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5971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5972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5973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12597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47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2597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597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597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5D2BB1B1-4205-4561-89F1-3D9A287248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>
    <p:wipe dir="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32099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2100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2101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210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2103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2104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2105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2106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2107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2108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2109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2110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32112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2113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2114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2115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2116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2117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2118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2119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2120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2121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2122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2123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2124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2125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2126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2127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2128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2129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2130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2131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2132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2133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2134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2135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2136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132137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32138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32139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2140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2141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6F1DC9CC-3522-4B1C-9618-4146B1A8B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>
    <p:wipe dir="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3647BF50-BBC3-48A2-8EB5-55AD235C19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wipe dir="d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7782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782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782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783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783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783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783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783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778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E0F883F-B628-4425-BE6D-096EA92AEC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783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7783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wipe dir="d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80899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090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090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090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090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090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090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090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090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090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090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091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091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091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091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8091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8091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91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91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6ACF8523-07E4-4CBF-8B36-628A765B3F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09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wipe dir="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87044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704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87047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7048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8705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705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87054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87055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9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87058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2" y="2236"/>
                    <a:ext cx="1711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7059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4" y="3144"/>
                    <a:ext cx="916" cy="4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10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87061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7062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11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87064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7065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12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87067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3" y="1625"/>
                    <a:ext cx="1677" cy="33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7068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897" cy="5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13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87070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7071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7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14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87073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7074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58"/>
                    <a:ext cx="755" cy="35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15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87076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27" y="1128"/>
                    <a:ext cx="1243" cy="20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7077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16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87079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48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7080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17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87082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3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7083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18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87085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7086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6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19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87088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7089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1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20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87091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0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7092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21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87094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7095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35"/>
                    <a:ext cx="755" cy="35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22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87097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7098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23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87100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7101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24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87103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7104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25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87106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7107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26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87109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7110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27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87112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7" y="919"/>
                    <a:ext cx="1049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7113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28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87115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1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7116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3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29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87118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7119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sp>
              <p:nvSpPr>
                <p:cNvPr id="87120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87121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grpSp>
              <p:nvGrpSpPr>
                <p:cNvPr id="30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87123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7" y="931"/>
                    <a:ext cx="105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7124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31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87126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7127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87137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87129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7130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87140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87132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7133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0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87143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87135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7136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8" y="3630"/>
                    <a:ext cx="84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87146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87138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28" y="2682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7139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0" y="3887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8714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87141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7142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87152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87144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0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7145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03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87177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87147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0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7148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3" y="3736"/>
                    <a:ext cx="857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87178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87150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3" y="2706"/>
                    <a:ext cx="1460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7151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1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87182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87153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7154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78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</p:grpSp>
          <p:sp>
            <p:nvSpPr>
              <p:cNvPr id="87155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7156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0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7157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7158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7159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8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7160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7161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7162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7163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7164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7165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7166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7167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0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7168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7169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7170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7171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7172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7173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7174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7175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7176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512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5124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7179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180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181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E09FE0DC-6590-4C7F-ADB3-53732C949A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>
    <p:wipe dir="d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011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9011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CE4701-8228-41FD-B3B5-1D06737F9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wipe dir="d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93187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pic>
          <p:nvPicPr>
            <p:cNvPr id="7177" name="Picture 4" descr="slidemaster_med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31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9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9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34517B69-30B5-454D-BB21-C949DC970B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>
    <p:wipe dir="d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784F8808-BF52-4ED8-969A-3AC7A287E0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626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9626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626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626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626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627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627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627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627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627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627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627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627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628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  <p:sp>
            <p:nvSpPr>
              <p:cNvPr id="9628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9628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9628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628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628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628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628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628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629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629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629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629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629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629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630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630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2" y="328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630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2" y="178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630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630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1" y="893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630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2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630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630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1" y="138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</p:grpSp>
        <p:sp>
          <p:nvSpPr>
            <p:cNvPr id="9630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>
    <p:wipe dir="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40D598AA-288A-4BA8-B5E8-113A39AB9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4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4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>
    <p:wipe dir="d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8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8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4366" y="2228767"/>
            <a:ext cx="7772400" cy="771605"/>
          </a:xfrm>
        </p:spPr>
        <p:txBody>
          <a:bodyPr>
            <a:normAutofit/>
          </a:bodyPr>
          <a:lstStyle/>
          <a:p>
            <a:r>
              <a:rPr lang="ru-RU" sz="4400" b="1" dirty="0"/>
              <a:t>Подготовка к экзамену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3000372"/>
            <a:ext cx="6400800" cy="1752600"/>
          </a:xfrm>
        </p:spPr>
        <p:txBody>
          <a:bodyPr>
            <a:normAutofit/>
          </a:bodyPr>
          <a:lstStyle/>
          <a:p>
            <a:r>
              <a:rPr lang="ru-RU" sz="3600" dirty="0"/>
              <a:t>Правописание </a:t>
            </a:r>
            <a:r>
              <a:rPr lang="en-US" sz="3600" dirty="0"/>
              <a:t> </a:t>
            </a:r>
            <a:r>
              <a:rPr lang="ru-RU" sz="3600" dirty="0"/>
              <a:t>-Н- и -НН- в различных частях речи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/>
              <a:t>Исключение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ru-RU" dirty="0"/>
              <a:t>	</a:t>
            </a:r>
            <a:r>
              <a:rPr lang="ru-RU" b="1" dirty="0"/>
              <a:t>ВЕТРЕНЫЙ</a:t>
            </a:r>
          </a:p>
          <a:p>
            <a:pPr>
              <a:buNone/>
              <a:defRPr/>
            </a:pPr>
            <a:r>
              <a:rPr lang="ru-RU" dirty="0"/>
              <a:t>		Образовалось не от существительного ВЕТЕР, а от устаревшего глагола ВЕ´ТРИТЬ с помощью суффикса </a:t>
            </a:r>
            <a:r>
              <a:rPr lang="ru-RU" b="1" dirty="0"/>
              <a:t>Н</a:t>
            </a:r>
            <a:r>
              <a:rPr lang="ru-RU" dirty="0"/>
              <a:t>.</a:t>
            </a:r>
          </a:p>
          <a:p>
            <a:pPr algn="ctr">
              <a:buNone/>
              <a:defRPr/>
            </a:pPr>
            <a:r>
              <a:rPr lang="ru-RU" i="1" dirty="0"/>
              <a:t>Ветре</a:t>
            </a:r>
            <a:r>
              <a:rPr lang="ru-RU" b="1" i="1" dirty="0"/>
              <a:t>н</a:t>
            </a:r>
            <a:r>
              <a:rPr lang="ru-RU" i="1" dirty="0"/>
              <a:t>ый человек , ветря</a:t>
            </a:r>
            <a:r>
              <a:rPr lang="ru-RU" b="1" i="1" dirty="0"/>
              <a:t>н</a:t>
            </a:r>
            <a:r>
              <a:rPr lang="ru-RU" i="1" dirty="0"/>
              <a:t>ой двигатель,</a:t>
            </a:r>
          </a:p>
          <a:p>
            <a:pPr>
              <a:buNone/>
              <a:defRPr/>
            </a:pPr>
            <a:r>
              <a:rPr lang="ru-RU" b="1" dirty="0"/>
              <a:t>НО:</a:t>
            </a:r>
          </a:p>
          <a:p>
            <a:pPr algn="ctr">
              <a:buNone/>
              <a:defRPr/>
            </a:pPr>
            <a:r>
              <a:rPr lang="ru-RU" i="1" dirty="0"/>
              <a:t>обветре</a:t>
            </a:r>
            <a:r>
              <a:rPr lang="ru-RU" b="1" i="1" dirty="0"/>
              <a:t>нн</a:t>
            </a:r>
            <a:r>
              <a:rPr lang="ru-RU" i="1" dirty="0"/>
              <a:t>ый, безветре</a:t>
            </a:r>
            <a:r>
              <a:rPr lang="ru-RU" b="1" i="1" dirty="0"/>
              <a:t>нн</a:t>
            </a:r>
            <a:r>
              <a:rPr lang="ru-RU" i="1" dirty="0"/>
              <a:t>ый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/>
              <a:t>Краткие прилагательные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		</a:t>
            </a:r>
            <a:r>
              <a:rPr lang="ru-RU" sz="3600" dirty="0"/>
              <a:t>В кратких прилагательных пишется столько</a:t>
            </a:r>
            <a:r>
              <a:rPr lang="ru-RU" sz="3600" b="1" dirty="0"/>
              <a:t> </a:t>
            </a:r>
            <a:r>
              <a:rPr lang="ru-RU" sz="3600" b="1" dirty="0" err="1"/>
              <a:t>н</a:t>
            </a:r>
            <a:r>
              <a:rPr lang="ru-RU" sz="3600" dirty="0"/>
              <a:t>, сколько было в полной форме:</a:t>
            </a:r>
          </a:p>
          <a:p>
            <a:pPr>
              <a:buNone/>
            </a:pPr>
            <a:endParaRPr lang="ru-RU" sz="3600" dirty="0"/>
          </a:p>
          <a:p>
            <a:pPr algn="ctr">
              <a:buNone/>
            </a:pPr>
            <a:r>
              <a:rPr lang="ru-RU" sz="3600" dirty="0"/>
              <a:t>	речь торжестве</a:t>
            </a:r>
            <a:r>
              <a:rPr lang="ru-RU" sz="3600" b="1" dirty="0"/>
              <a:t>нн</a:t>
            </a:r>
            <a:r>
              <a:rPr lang="ru-RU" sz="3600" dirty="0"/>
              <a:t>а (торжестве</a:t>
            </a:r>
            <a:r>
              <a:rPr lang="ru-RU" sz="3600" b="1" dirty="0"/>
              <a:t>нн</a:t>
            </a:r>
            <a:r>
              <a:rPr lang="ru-RU" sz="3600" dirty="0"/>
              <a:t>ая)</a:t>
            </a:r>
          </a:p>
          <a:p>
            <a:pPr algn="ctr">
              <a:buNone/>
            </a:pPr>
            <a:r>
              <a:rPr lang="ru-RU" sz="3600" dirty="0"/>
              <a:t>	девушка ветре</a:t>
            </a:r>
            <a:r>
              <a:rPr lang="ru-RU" sz="3600" b="1" dirty="0"/>
              <a:t>н</a:t>
            </a:r>
            <a:r>
              <a:rPr lang="ru-RU" sz="3600" dirty="0"/>
              <a:t>а  (ветре</a:t>
            </a:r>
            <a:r>
              <a:rPr lang="ru-RU" sz="3600" b="1" dirty="0"/>
              <a:t>н</a:t>
            </a:r>
            <a:r>
              <a:rPr lang="ru-RU" sz="3600" dirty="0"/>
              <a:t>ая)</a:t>
            </a:r>
          </a:p>
          <a:p>
            <a:pPr algn="ctr">
              <a:buNone/>
            </a:pPr>
            <a:r>
              <a:rPr lang="ru-RU" sz="3600" dirty="0"/>
              <a:t>	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/>
              <a:t>Имя существительное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buNone/>
            </a:pPr>
            <a:r>
              <a:rPr lang="ru-RU" dirty="0"/>
              <a:t>	 	</a:t>
            </a:r>
            <a:r>
              <a:rPr lang="ru-RU" sz="3600" dirty="0"/>
              <a:t>В существительных, образованных от соответствующих основ, пишется столько</a:t>
            </a:r>
            <a:r>
              <a:rPr lang="ru-RU" sz="3600" b="1" dirty="0"/>
              <a:t> </a:t>
            </a:r>
            <a:r>
              <a:rPr lang="ru-RU" sz="3600" b="1" dirty="0" err="1"/>
              <a:t>н</a:t>
            </a:r>
            <a:r>
              <a:rPr lang="ru-RU" sz="3600" dirty="0"/>
              <a:t>, сколько их было в прилагательном:</a:t>
            </a:r>
          </a:p>
          <a:p>
            <a:pPr algn="ctr">
              <a:buNone/>
            </a:pPr>
            <a:r>
              <a:rPr lang="ru-RU" sz="3600" dirty="0"/>
              <a:t>	</a:t>
            </a:r>
            <a:r>
              <a:rPr lang="ru-RU" sz="3600" i="1" dirty="0"/>
              <a:t>нефтя</a:t>
            </a:r>
            <a:r>
              <a:rPr lang="ru-RU" sz="3600" b="1" i="1" dirty="0"/>
              <a:t>н</a:t>
            </a:r>
            <a:r>
              <a:rPr lang="ru-RU" sz="3600" i="1" dirty="0"/>
              <a:t>ик, конопля</a:t>
            </a:r>
            <a:r>
              <a:rPr lang="ru-RU" sz="3600" b="1" i="1" dirty="0"/>
              <a:t>н</a:t>
            </a:r>
            <a:r>
              <a:rPr lang="ru-RU" sz="3600" i="1" dirty="0"/>
              <a:t>ик,           гости</a:t>
            </a:r>
            <a:r>
              <a:rPr lang="ru-RU" sz="3600" b="1" i="1" dirty="0"/>
              <a:t>н</a:t>
            </a:r>
            <a:r>
              <a:rPr lang="ru-RU" sz="3600" i="1" dirty="0"/>
              <a:t>ица, бессребре</a:t>
            </a:r>
            <a:r>
              <a:rPr lang="ru-RU" sz="3600" b="1" i="1" dirty="0"/>
              <a:t>н</a:t>
            </a:r>
            <a:r>
              <a:rPr lang="ru-RU" sz="3600" i="1" dirty="0"/>
              <a:t>ик родстве</a:t>
            </a:r>
            <a:r>
              <a:rPr lang="ru-RU" sz="3600" b="1" i="1" dirty="0"/>
              <a:t>нн</a:t>
            </a:r>
            <a:r>
              <a:rPr lang="ru-RU" sz="3600" i="1" dirty="0"/>
              <a:t>ик, имени</a:t>
            </a:r>
            <a:r>
              <a:rPr lang="ru-RU" sz="3600" b="1" i="1" dirty="0"/>
              <a:t>нн</a:t>
            </a:r>
            <a:r>
              <a:rPr lang="ru-RU" sz="3600" i="1" dirty="0"/>
              <a:t>ик, листве</a:t>
            </a:r>
            <a:r>
              <a:rPr lang="ru-RU" sz="3600" b="1" i="1" dirty="0"/>
              <a:t>нн</a:t>
            </a:r>
            <a:r>
              <a:rPr lang="ru-RU" sz="3600" i="1" dirty="0"/>
              <a:t>ица, мали</a:t>
            </a:r>
            <a:r>
              <a:rPr lang="ru-RU" sz="3600" b="1" i="1" dirty="0"/>
              <a:t>нн</a:t>
            </a:r>
            <a:r>
              <a:rPr lang="ru-RU" sz="3600" i="1" dirty="0"/>
              <a:t>ик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57290" y="2786058"/>
            <a:ext cx="6843706" cy="3000396"/>
          </a:xfrm>
        </p:spPr>
        <p:txBody>
          <a:bodyPr>
            <a:noAutofit/>
          </a:bodyPr>
          <a:lstStyle/>
          <a:p>
            <a:pPr algn="ctr"/>
            <a:br>
              <a:rPr lang="ru-RU" sz="4400" dirty="0">
                <a:solidFill>
                  <a:schemeClr val="accent1">
                    <a:lumMod val="90000"/>
                    <a:lumOff val="10000"/>
                  </a:schemeClr>
                </a:solidFill>
              </a:rPr>
            </a:br>
            <a:r>
              <a:rPr lang="ru-RU" sz="48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в причастиях </a:t>
            </a:r>
            <a:br>
              <a:rPr lang="ru-RU" sz="4800" dirty="0">
                <a:solidFill>
                  <a:schemeClr val="accent1">
                    <a:lumMod val="90000"/>
                    <a:lumOff val="10000"/>
                  </a:schemeClr>
                </a:solidFill>
              </a:rPr>
            </a:br>
            <a:r>
              <a:rPr lang="ru-RU" sz="48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и </a:t>
            </a:r>
            <a:br>
              <a:rPr lang="ru-RU" sz="4800" dirty="0">
                <a:solidFill>
                  <a:schemeClr val="accent1">
                    <a:lumMod val="90000"/>
                    <a:lumOff val="10000"/>
                  </a:schemeClr>
                </a:solidFill>
              </a:rPr>
            </a:br>
            <a:r>
              <a:rPr lang="ru-RU" sz="48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отглагольных прилагательных</a:t>
            </a:r>
          </a:p>
        </p:txBody>
      </p:sp>
      <p:pic>
        <p:nvPicPr>
          <p:cNvPr id="3" name="Picture 10" descr="29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28596" y="214290"/>
            <a:ext cx="1857388" cy="2078505"/>
          </a:xfrm>
          <a:prstGeom prst="rect">
            <a:avLst/>
          </a:prstGeom>
          <a:noFill/>
          <a:ln/>
        </p:spPr>
      </p:pic>
      <p:sp>
        <p:nvSpPr>
          <p:cNvPr id="6" name="Прямоугольник 5"/>
          <p:cNvSpPr/>
          <p:nvPr/>
        </p:nvSpPr>
        <p:spPr>
          <a:xfrm>
            <a:off x="2786050" y="714356"/>
            <a:ext cx="46434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>
                <a:solidFill>
                  <a:schemeClr val="bg2">
                    <a:lumMod val="95000"/>
                  </a:schemeClr>
                </a:solidFill>
                <a:ea typeface="+mj-ea"/>
                <a:cs typeface="+mj-cs"/>
              </a:rPr>
              <a:t>-Н- и -НН- </a:t>
            </a:r>
            <a:endParaRPr lang="ru-RU" sz="6000" dirty="0">
              <a:solidFill>
                <a:schemeClr val="bg2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35732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В суффиксах причастий пишется НН.</a:t>
            </a:r>
            <a:br>
              <a:rPr lang="ru-RU" dirty="0"/>
            </a:br>
            <a:r>
              <a:rPr lang="ru-RU" dirty="0"/>
              <a:t> Указателем на это         является: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18625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900" dirty="0"/>
              <a:t>Наличие приставки: </a:t>
            </a:r>
          </a:p>
          <a:p>
            <a:pPr marL="514350" indent="-514350" algn="ctr">
              <a:buNone/>
            </a:pPr>
            <a:r>
              <a:rPr lang="ru-RU" sz="3900" dirty="0"/>
              <a:t>полома</a:t>
            </a:r>
            <a:r>
              <a:rPr lang="ru-RU" sz="3900" b="1" dirty="0"/>
              <a:t>нн</a:t>
            </a:r>
            <a:r>
              <a:rPr lang="ru-RU" sz="3900" dirty="0"/>
              <a:t>ый, исправле</a:t>
            </a:r>
            <a:r>
              <a:rPr lang="ru-RU" sz="3900" b="1" dirty="0"/>
              <a:t>нн</a:t>
            </a:r>
            <a:r>
              <a:rPr lang="ru-RU" sz="3900" dirty="0"/>
              <a:t>ый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ru-RU" sz="3900" dirty="0"/>
              <a:t>Наличие зависимых слов:</a:t>
            </a:r>
          </a:p>
          <a:p>
            <a:pPr marL="514350" indent="-514350" algn="ctr">
              <a:buNone/>
            </a:pPr>
            <a:r>
              <a:rPr lang="ru-RU" sz="3900" dirty="0"/>
              <a:t>лома</a:t>
            </a:r>
            <a:r>
              <a:rPr lang="ru-RU" sz="3900" b="1" dirty="0"/>
              <a:t>нн</a:t>
            </a:r>
            <a:r>
              <a:rPr lang="ru-RU" sz="3900" dirty="0"/>
              <a:t>ый </a:t>
            </a:r>
            <a:r>
              <a:rPr lang="ru-RU" sz="3900" u="heavy" dirty="0">
                <a:uFill>
                  <a:solidFill>
                    <a:srgbClr val="7030A0"/>
                  </a:solidFill>
                </a:uFill>
              </a:rPr>
              <a:t>на мелкие куски</a:t>
            </a:r>
          </a:p>
          <a:p>
            <a:pPr marL="514350" indent="-514350" algn="ctr">
              <a:buNone/>
            </a:pPr>
            <a:r>
              <a:rPr lang="ru-RU" sz="3900" dirty="0"/>
              <a:t>правле</a:t>
            </a:r>
            <a:r>
              <a:rPr lang="ru-RU" sz="3900" b="1" dirty="0"/>
              <a:t>нн</a:t>
            </a:r>
            <a:r>
              <a:rPr lang="ru-RU" sz="3900" dirty="0"/>
              <a:t>ая </a:t>
            </a:r>
            <a:r>
              <a:rPr lang="ru-RU" sz="3900" u="heavy" dirty="0">
                <a:uFill>
                  <a:solidFill>
                    <a:srgbClr val="7030A0"/>
                  </a:solidFill>
                </a:uFill>
              </a:rPr>
              <a:t>редактором</a:t>
            </a:r>
            <a:r>
              <a:rPr lang="ru-RU" sz="3900" dirty="0"/>
              <a:t>  рукопись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ru-RU" sz="3900" dirty="0"/>
              <a:t>Бесприставочные образования от глаголов совершенного вида: </a:t>
            </a:r>
          </a:p>
          <a:p>
            <a:pPr marL="514350" indent="-514350" algn="ctr">
              <a:buNone/>
            </a:pPr>
            <a:r>
              <a:rPr lang="ru-RU" sz="3900" dirty="0"/>
              <a:t>Броше</a:t>
            </a:r>
            <a:r>
              <a:rPr lang="ru-RU" sz="3900" b="1" dirty="0"/>
              <a:t>нн</a:t>
            </a:r>
            <a:r>
              <a:rPr lang="ru-RU" sz="3900" dirty="0"/>
              <a:t>ый, купле</a:t>
            </a:r>
            <a:r>
              <a:rPr lang="ru-RU" sz="3900" b="1" dirty="0"/>
              <a:t>нн</a:t>
            </a:r>
            <a:r>
              <a:rPr lang="ru-RU" sz="3900" dirty="0"/>
              <a:t>ый</a:t>
            </a:r>
          </a:p>
          <a:p>
            <a:pPr marL="514350" indent="-514350">
              <a:buNone/>
            </a:pPr>
            <a:r>
              <a:rPr lang="ru-RU" dirty="0"/>
              <a:t> </a:t>
            </a:r>
          </a:p>
          <a:p>
            <a:pPr marL="514350" indent="-514350" algn="ctr">
              <a:buNone/>
            </a:pPr>
            <a:endParaRPr lang="ru-RU" dirty="0"/>
          </a:p>
        </p:txBody>
      </p:sp>
      <p:sp>
        <p:nvSpPr>
          <p:cNvPr id="6" name="Половина рамки 5"/>
          <p:cNvSpPr/>
          <p:nvPr/>
        </p:nvSpPr>
        <p:spPr>
          <a:xfrm>
            <a:off x="1857356" y="2428868"/>
            <a:ext cx="571504" cy="14287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оловина рамки 6"/>
          <p:cNvSpPr/>
          <p:nvPr/>
        </p:nvSpPr>
        <p:spPr>
          <a:xfrm>
            <a:off x="4429124" y="2428868"/>
            <a:ext cx="571504" cy="14287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/>
              <a:t>		</a:t>
            </a:r>
            <a:r>
              <a:rPr lang="ru-RU" sz="3600" dirty="0"/>
              <a:t>При переходе причастия в имя прилагательное  возможно изменение лексического значения слова: </a:t>
            </a:r>
            <a:r>
              <a:rPr lang="ru-RU" sz="3600" i="1" dirty="0"/>
              <a:t>назва</a:t>
            </a:r>
            <a:r>
              <a:rPr lang="ru-RU" sz="3600" b="1" i="1" dirty="0"/>
              <a:t>н</a:t>
            </a:r>
            <a:r>
              <a:rPr lang="ru-RU" sz="3600" i="1" dirty="0"/>
              <a:t>ый брат, посаже</a:t>
            </a:r>
            <a:r>
              <a:rPr lang="ru-RU" sz="3600" b="1" i="1" dirty="0"/>
              <a:t>н</a:t>
            </a:r>
            <a:r>
              <a:rPr lang="ru-RU" sz="3600" i="1" dirty="0"/>
              <a:t>ый отец, смышле</a:t>
            </a:r>
            <a:r>
              <a:rPr lang="ru-RU" sz="3600" b="1" i="1" dirty="0"/>
              <a:t>н</a:t>
            </a:r>
            <a:r>
              <a:rPr lang="ru-RU" sz="3600" i="1" dirty="0"/>
              <a:t>ый ребенок, проще</a:t>
            </a:r>
            <a:r>
              <a:rPr lang="ru-RU" sz="3600" b="1" i="1" dirty="0"/>
              <a:t>н</a:t>
            </a:r>
            <a:r>
              <a:rPr lang="ru-RU" sz="3600" i="1" dirty="0"/>
              <a:t>ое воскресенье</a:t>
            </a:r>
            <a:r>
              <a:rPr lang="en-US" sz="3600" i="1" dirty="0"/>
              <a:t>.</a:t>
            </a:r>
            <a:endParaRPr lang="ru-RU" sz="3600" i="1" dirty="0"/>
          </a:p>
          <a:p>
            <a:pPr algn="just">
              <a:buNone/>
            </a:pPr>
            <a:r>
              <a:rPr lang="ru-RU" sz="3600" dirty="0"/>
              <a:t>		Эти же слова в прямом их значении будут причастиями, т.е.  будут иметь </a:t>
            </a:r>
            <a:r>
              <a:rPr lang="ru-RU" sz="3600" b="1" dirty="0" err="1"/>
              <a:t>нн</a:t>
            </a:r>
            <a:r>
              <a:rPr lang="ru-RU" sz="3600" dirty="0"/>
              <a:t>: </a:t>
            </a:r>
          </a:p>
          <a:p>
            <a:pPr algn="ctr">
              <a:buNone/>
            </a:pPr>
            <a:r>
              <a:rPr lang="ru-RU" sz="3600" i="1" dirty="0"/>
              <a:t>назва</a:t>
            </a:r>
            <a:r>
              <a:rPr lang="ru-RU" sz="3600" b="1" i="1" dirty="0"/>
              <a:t>нн</a:t>
            </a:r>
            <a:r>
              <a:rPr lang="ru-RU" sz="3600" i="1" dirty="0"/>
              <a:t>ая пьеса, проще</a:t>
            </a:r>
            <a:r>
              <a:rPr lang="ru-RU" sz="3600" b="1" i="1" dirty="0"/>
              <a:t>нн</a:t>
            </a:r>
            <a:r>
              <a:rPr lang="ru-RU" sz="3600" i="1" dirty="0"/>
              <a:t>ые долги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/>
              <a:t>Краткие причастия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		</a:t>
            </a:r>
            <a:r>
              <a:rPr lang="ru-RU" sz="3600" dirty="0"/>
              <a:t>Краткие страдательные причастия прошедшего времени пишутся с  одной буквой </a:t>
            </a:r>
            <a:r>
              <a:rPr lang="ru-RU" sz="3600" b="1" dirty="0"/>
              <a:t>н</a:t>
            </a:r>
            <a:r>
              <a:rPr lang="ru-RU" sz="3600" dirty="0"/>
              <a:t>: </a:t>
            </a:r>
          </a:p>
          <a:p>
            <a:pPr algn="ctr">
              <a:buNone/>
            </a:pPr>
            <a:r>
              <a:rPr lang="ru-RU" sz="3600" dirty="0"/>
              <a:t>план выполне</a:t>
            </a:r>
            <a:r>
              <a:rPr lang="ru-RU" sz="3600" b="1" dirty="0"/>
              <a:t>н</a:t>
            </a:r>
            <a:r>
              <a:rPr lang="ru-RU" sz="3600" dirty="0"/>
              <a:t> </a:t>
            </a:r>
          </a:p>
          <a:p>
            <a:pPr algn="ctr">
              <a:buNone/>
            </a:pPr>
            <a:r>
              <a:rPr lang="ru-RU" sz="3600" dirty="0"/>
              <a:t>работа выполне</a:t>
            </a:r>
            <a:r>
              <a:rPr lang="ru-RU" sz="3600" b="1" dirty="0"/>
              <a:t>н</a:t>
            </a:r>
            <a:r>
              <a:rPr lang="ru-RU" sz="3600" dirty="0"/>
              <a:t>а </a:t>
            </a:r>
          </a:p>
          <a:p>
            <a:pPr algn="ctr">
              <a:buNone/>
            </a:pPr>
            <a:r>
              <a:rPr lang="ru-RU" sz="3600" dirty="0"/>
              <a:t>задание выполне</a:t>
            </a:r>
            <a:r>
              <a:rPr lang="ru-RU" sz="3600" b="1" dirty="0"/>
              <a:t>н</a:t>
            </a:r>
            <a:r>
              <a:rPr lang="ru-RU" sz="3600" dirty="0"/>
              <a:t>о</a:t>
            </a:r>
          </a:p>
          <a:p>
            <a:pPr algn="ctr">
              <a:buNone/>
            </a:pPr>
            <a:r>
              <a:rPr lang="ru-RU" sz="3600" dirty="0"/>
              <a:t> расчеты выполне</a:t>
            </a:r>
            <a:r>
              <a:rPr lang="ru-RU" sz="3600" b="1" dirty="0"/>
              <a:t>н</a:t>
            </a:r>
            <a:r>
              <a:rPr lang="ru-RU" sz="3600" dirty="0"/>
              <a:t>ы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/>
              <a:t>Отглагольные прилагательные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		</a:t>
            </a:r>
            <a:r>
              <a:rPr lang="ru-RU" sz="3200" dirty="0"/>
              <a:t>В отглагольных прилагательных пишется </a:t>
            </a:r>
            <a:r>
              <a:rPr lang="ru-RU" sz="3200" b="1" dirty="0"/>
              <a:t>н</a:t>
            </a:r>
            <a:r>
              <a:rPr lang="ru-RU" sz="3200" dirty="0"/>
              <a:t>: </a:t>
            </a:r>
            <a:r>
              <a:rPr lang="ru-RU" sz="3200" i="1" dirty="0"/>
              <a:t>пече</a:t>
            </a:r>
            <a:r>
              <a:rPr lang="ru-RU" sz="3200" b="1" i="1" dirty="0"/>
              <a:t>н</a:t>
            </a:r>
            <a:r>
              <a:rPr lang="ru-RU" sz="3200" i="1" dirty="0"/>
              <a:t>ый, коше</a:t>
            </a:r>
            <a:r>
              <a:rPr lang="ru-RU" sz="3200" b="1" dirty="0"/>
              <a:t>н</a:t>
            </a:r>
            <a:r>
              <a:rPr lang="ru-RU" sz="3200" i="1" dirty="0"/>
              <a:t>ый, лома</a:t>
            </a:r>
            <a:r>
              <a:rPr lang="ru-RU" sz="3200" b="1" dirty="0"/>
              <a:t>н</a:t>
            </a:r>
            <a:r>
              <a:rPr lang="ru-RU" sz="3200" i="1" dirty="0"/>
              <a:t>ый, правле</a:t>
            </a:r>
            <a:r>
              <a:rPr lang="ru-RU" sz="3200" b="1" dirty="0"/>
              <a:t>н</a:t>
            </a:r>
            <a:r>
              <a:rPr lang="ru-RU" sz="3200" i="1" dirty="0"/>
              <a:t>ый. </a:t>
            </a:r>
          </a:p>
          <a:p>
            <a:pPr>
              <a:buNone/>
            </a:pPr>
            <a:r>
              <a:rPr lang="ru-RU" sz="3200" dirty="0"/>
              <a:t>		Такие прилагательные образуются от глаголов несовершенного вида и не имеют ни приставок, ни пояснительных слова.</a:t>
            </a:r>
          </a:p>
          <a:p>
            <a:pPr>
              <a:buNone/>
            </a:pPr>
            <a:r>
              <a:rPr lang="ru-RU" sz="3200" b="1" dirty="0"/>
              <a:t>		</a:t>
            </a:r>
            <a:r>
              <a:rPr lang="ru-RU" sz="3200" b="1" i="1" dirty="0"/>
              <a:t>Исключения: </a:t>
            </a:r>
            <a:r>
              <a:rPr lang="ru-RU" sz="3200" i="1" dirty="0"/>
              <a:t>дела</a:t>
            </a:r>
            <a:r>
              <a:rPr lang="ru-RU" sz="3200" b="1" dirty="0"/>
              <a:t>нн</a:t>
            </a:r>
            <a:r>
              <a:rPr lang="ru-RU" sz="3200" i="1" dirty="0"/>
              <a:t>ый, жела</a:t>
            </a:r>
            <a:r>
              <a:rPr lang="ru-RU" sz="3200" b="1" dirty="0"/>
              <a:t>нн</a:t>
            </a:r>
            <a:r>
              <a:rPr lang="ru-RU" sz="3200" i="1" dirty="0"/>
              <a:t>ый, жема</a:t>
            </a:r>
            <a:r>
              <a:rPr lang="ru-RU" sz="3200" b="1" dirty="0"/>
              <a:t>нн</a:t>
            </a:r>
            <a:r>
              <a:rPr lang="ru-RU" sz="3200" i="1" dirty="0"/>
              <a:t>ый, медле</a:t>
            </a:r>
            <a:r>
              <a:rPr lang="ru-RU" sz="3200" b="1" dirty="0"/>
              <a:t>нн</a:t>
            </a:r>
            <a:r>
              <a:rPr lang="ru-RU" sz="3200" i="1" dirty="0"/>
              <a:t>ый, свяще</a:t>
            </a:r>
            <a:r>
              <a:rPr lang="ru-RU" sz="3200" b="1" dirty="0"/>
              <a:t>нн</a:t>
            </a:r>
            <a:r>
              <a:rPr lang="ru-RU" sz="3200" i="1" dirty="0"/>
              <a:t>ый, чва</a:t>
            </a:r>
            <a:r>
              <a:rPr lang="ru-RU" sz="3200" b="1" dirty="0"/>
              <a:t>нн</a:t>
            </a:r>
            <a:r>
              <a:rPr lang="ru-RU" sz="3200" i="1" dirty="0"/>
              <a:t>ый, чека</a:t>
            </a:r>
            <a:r>
              <a:rPr lang="ru-RU" sz="3200" b="1" dirty="0"/>
              <a:t>нн</a:t>
            </a:r>
            <a:r>
              <a:rPr lang="ru-RU" sz="3200" i="1" dirty="0"/>
              <a:t>ый и </a:t>
            </a:r>
            <a:r>
              <a:rPr lang="ru-RU" sz="3200" i="1" dirty="0" err="1"/>
              <a:t>нек</a:t>
            </a:r>
            <a:r>
              <a:rPr lang="ru-RU" sz="3200" i="1" dirty="0"/>
              <a:t>. др.</a:t>
            </a:r>
            <a:endParaRPr lang="ru-RU" sz="3200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/>
              <a:t>Примечания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/>
              <a:t>Написание не меняется в составе сложных слов: </a:t>
            </a:r>
            <a:r>
              <a:rPr lang="ru-RU" sz="3200" i="1" dirty="0"/>
              <a:t>златотка</a:t>
            </a:r>
            <a:r>
              <a:rPr lang="ru-RU" sz="3200" b="1" i="1" dirty="0"/>
              <a:t>н</a:t>
            </a:r>
            <a:r>
              <a:rPr lang="ru-RU" sz="3200" i="1" dirty="0"/>
              <a:t>ый, малохоже</a:t>
            </a:r>
            <a:r>
              <a:rPr lang="ru-RU" sz="3200" b="1" i="1" dirty="0"/>
              <a:t>н</a:t>
            </a:r>
            <a:r>
              <a:rPr lang="ru-RU" sz="3200" i="1" dirty="0"/>
              <a:t>ый; лома</a:t>
            </a:r>
            <a:r>
              <a:rPr lang="ru-RU" sz="3200" b="1" i="1" dirty="0"/>
              <a:t>н</a:t>
            </a:r>
            <a:r>
              <a:rPr lang="ru-RU" sz="3200" i="1" dirty="0"/>
              <a:t>ый-перелома</a:t>
            </a:r>
            <a:r>
              <a:rPr lang="ru-RU" sz="3200" b="1" i="1" dirty="0"/>
              <a:t>н</a:t>
            </a:r>
            <a:r>
              <a:rPr lang="ru-RU" sz="3200" i="1" dirty="0"/>
              <a:t>ый, хоже</a:t>
            </a:r>
            <a:r>
              <a:rPr lang="ru-RU" sz="3200" b="1" i="1" dirty="0"/>
              <a:t>н</a:t>
            </a:r>
            <a:r>
              <a:rPr lang="ru-RU" sz="3200" i="1" dirty="0"/>
              <a:t>ый-перехоже</a:t>
            </a:r>
            <a:r>
              <a:rPr lang="ru-RU" sz="3200" b="1" i="1" dirty="0"/>
              <a:t>н</a:t>
            </a:r>
            <a:r>
              <a:rPr lang="ru-RU" sz="3200" i="1" dirty="0"/>
              <a:t>ый.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Наличие приставки </a:t>
            </a:r>
            <a:r>
              <a:rPr lang="ru-RU" sz="3200" b="1" dirty="0"/>
              <a:t>не-</a:t>
            </a:r>
            <a:r>
              <a:rPr lang="ru-RU" sz="3200" dirty="0"/>
              <a:t> не влияет на написание </a:t>
            </a:r>
            <a:r>
              <a:rPr lang="ru-RU" sz="3200" b="1" dirty="0" err="1"/>
              <a:t>н</a:t>
            </a:r>
            <a:r>
              <a:rPr lang="ru-RU" sz="3200" dirty="0"/>
              <a:t> и </a:t>
            </a:r>
            <a:r>
              <a:rPr lang="ru-RU" sz="3200" b="1" dirty="0" err="1"/>
              <a:t>нн</a:t>
            </a:r>
            <a:r>
              <a:rPr lang="ru-RU" sz="3200" dirty="0"/>
              <a:t>: </a:t>
            </a:r>
            <a:r>
              <a:rPr lang="ru-RU" sz="3200" i="1" dirty="0"/>
              <a:t>некоше</a:t>
            </a:r>
            <a:r>
              <a:rPr lang="ru-RU" sz="3200" b="1" i="1" dirty="0"/>
              <a:t>н</a:t>
            </a:r>
            <a:r>
              <a:rPr lang="ru-RU" sz="3200" i="1" dirty="0"/>
              <a:t>ая трава, негаше</a:t>
            </a:r>
            <a:r>
              <a:rPr lang="ru-RU" sz="3200" b="1" i="1" dirty="0"/>
              <a:t>н</a:t>
            </a:r>
            <a:r>
              <a:rPr lang="ru-RU" sz="3200" i="1" dirty="0"/>
              <a:t>ая известь, небеле</a:t>
            </a:r>
            <a:r>
              <a:rPr lang="ru-RU" sz="3200" b="1" i="1" dirty="0"/>
              <a:t>н</a:t>
            </a:r>
            <a:r>
              <a:rPr lang="ru-RU" sz="3200" i="1" dirty="0"/>
              <a:t>ые стены</a:t>
            </a:r>
          </a:p>
          <a:p>
            <a:pPr marL="514350" indent="-514350">
              <a:buNone/>
            </a:pPr>
            <a:r>
              <a:rPr lang="ru-RU" sz="3200" dirty="0"/>
              <a:t>		</a:t>
            </a:r>
            <a:r>
              <a:rPr lang="ru-RU" sz="3200" b="1" i="1" dirty="0"/>
              <a:t>Исключения: </a:t>
            </a:r>
            <a:r>
              <a:rPr lang="ru-RU" sz="3200" i="1" dirty="0"/>
              <a:t>невида</a:t>
            </a:r>
            <a:r>
              <a:rPr lang="ru-RU" sz="3200" b="1" i="1" dirty="0"/>
              <a:t>нн</a:t>
            </a:r>
            <a:r>
              <a:rPr lang="ru-RU" sz="3200" i="1" dirty="0"/>
              <a:t>ый, негада</a:t>
            </a:r>
            <a:r>
              <a:rPr lang="ru-RU" sz="3200" b="1" i="1" dirty="0"/>
              <a:t>нн</a:t>
            </a:r>
            <a:r>
              <a:rPr lang="ru-RU" sz="3200" i="1" dirty="0"/>
              <a:t>ый, неждан</a:t>
            </a:r>
            <a:r>
              <a:rPr lang="ru-RU" sz="3200" b="1" i="1" dirty="0"/>
              <a:t>н</a:t>
            </a:r>
            <a:r>
              <a:rPr lang="ru-RU" sz="3200" i="1" dirty="0"/>
              <a:t>ый, неслыха</a:t>
            </a:r>
            <a:r>
              <a:rPr lang="ru-RU" sz="3200" b="1" i="1" dirty="0"/>
              <a:t>нн</a:t>
            </a:r>
            <a:r>
              <a:rPr lang="ru-RU" sz="3200" i="1" dirty="0"/>
              <a:t>ый,  нечая</a:t>
            </a:r>
            <a:r>
              <a:rPr lang="ru-RU" sz="3200" b="1" i="1" dirty="0"/>
              <a:t>нн</a:t>
            </a:r>
            <a:r>
              <a:rPr lang="ru-RU" sz="3200" i="1" dirty="0"/>
              <a:t>ый, недрема</a:t>
            </a:r>
            <a:r>
              <a:rPr lang="ru-RU" sz="3200" b="1" i="1" dirty="0"/>
              <a:t>нн</a:t>
            </a:r>
            <a:r>
              <a:rPr lang="ru-RU" sz="3200" i="1" dirty="0"/>
              <a:t>ый и </a:t>
            </a:r>
            <a:r>
              <a:rPr lang="ru-RU" sz="3200" i="1" dirty="0" err="1"/>
              <a:t>нек</a:t>
            </a:r>
            <a:r>
              <a:rPr lang="ru-RU" sz="3200" i="1" dirty="0"/>
              <a:t>. др.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/>
              <a:t>Суффиксы -</a:t>
            </a:r>
            <a:r>
              <a:rPr lang="ru-RU" sz="4800" dirty="0" err="1"/>
              <a:t>ованн</a:t>
            </a:r>
            <a:r>
              <a:rPr lang="ru-RU" sz="4800" dirty="0"/>
              <a:t>- - -</a:t>
            </a:r>
            <a:r>
              <a:rPr lang="ru-RU" sz="4800" dirty="0" err="1"/>
              <a:t>еванн</a:t>
            </a:r>
            <a:r>
              <a:rPr lang="ru-RU" sz="4800" dirty="0"/>
              <a:t>-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		</a:t>
            </a:r>
            <a:r>
              <a:rPr lang="ru-RU" sz="3200" dirty="0"/>
              <a:t>В суффиксах </a:t>
            </a:r>
            <a:r>
              <a:rPr lang="ru-RU" sz="3200" b="1" dirty="0"/>
              <a:t>-</a:t>
            </a:r>
            <a:r>
              <a:rPr lang="ru-RU" sz="3200" b="1" dirty="0" err="1"/>
              <a:t>ованн</a:t>
            </a:r>
            <a:r>
              <a:rPr lang="ru-RU" sz="3200" b="1" dirty="0"/>
              <a:t>- - -</a:t>
            </a:r>
            <a:r>
              <a:rPr lang="ru-RU" sz="3200" b="1" dirty="0" err="1"/>
              <a:t>еванн</a:t>
            </a:r>
            <a:r>
              <a:rPr lang="ru-RU" sz="3200" b="1" dirty="0"/>
              <a:t>- </a:t>
            </a:r>
            <a:r>
              <a:rPr lang="ru-RU" sz="3200" dirty="0"/>
              <a:t>полных и кратких отглагольных прилагательных пишется </a:t>
            </a:r>
            <a:r>
              <a:rPr lang="ru-RU" sz="3200" b="1" dirty="0" err="1"/>
              <a:t>нн</a:t>
            </a:r>
            <a:r>
              <a:rPr lang="ru-RU" sz="3200" dirty="0"/>
              <a:t>:</a:t>
            </a:r>
          </a:p>
          <a:p>
            <a:pPr>
              <a:buNone/>
            </a:pPr>
            <a:r>
              <a:rPr lang="ru-RU" sz="3200" dirty="0"/>
              <a:t>	взволн</a:t>
            </a:r>
            <a:r>
              <a:rPr lang="ru-RU" sz="3200" u="sng" dirty="0">
                <a:uFill>
                  <a:solidFill>
                    <a:srgbClr val="7030A0"/>
                  </a:solidFill>
                </a:uFill>
              </a:rPr>
              <a:t>ова</a:t>
            </a:r>
            <a:r>
              <a:rPr lang="ru-RU" sz="3200" b="1" u="sng" dirty="0">
                <a:uFill>
                  <a:solidFill>
                    <a:srgbClr val="7030A0"/>
                  </a:solidFill>
                </a:uFill>
              </a:rPr>
              <a:t>н</a:t>
            </a:r>
            <a:r>
              <a:rPr lang="ru-RU" sz="3200" b="1" dirty="0"/>
              <a:t>н</a:t>
            </a:r>
            <a:r>
              <a:rPr lang="ru-RU" sz="3200" dirty="0"/>
              <a:t>ая мать - </a:t>
            </a:r>
            <a:r>
              <a:rPr lang="ru-RU" sz="3200" dirty="0" err="1"/>
              <a:t>мать</a:t>
            </a:r>
            <a:r>
              <a:rPr lang="ru-RU" sz="3200" dirty="0"/>
              <a:t> взволн</a:t>
            </a:r>
            <a:r>
              <a:rPr lang="ru-RU" sz="3200" u="sng" dirty="0">
                <a:uFill>
                  <a:solidFill>
                    <a:srgbClr val="7030A0"/>
                  </a:solidFill>
                </a:uFill>
              </a:rPr>
              <a:t>ова</a:t>
            </a:r>
            <a:r>
              <a:rPr lang="ru-RU" sz="3200" b="1" u="sng" dirty="0">
                <a:uFill>
                  <a:solidFill>
                    <a:srgbClr val="7030A0"/>
                  </a:solidFill>
                </a:uFill>
              </a:rPr>
              <a:t>нн</a:t>
            </a:r>
            <a:r>
              <a:rPr lang="ru-RU" sz="3200" dirty="0"/>
              <a:t>а</a:t>
            </a:r>
          </a:p>
          <a:p>
            <a:pPr>
              <a:buNone/>
            </a:pPr>
            <a:r>
              <a:rPr lang="ru-RU" sz="3200" dirty="0"/>
              <a:t>	риск</a:t>
            </a:r>
            <a:r>
              <a:rPr lang="ru-RU" sz="3200" u="sng" dirty="0">
                <a:uFill>
                  <a:solidFill>
                    <a:srgbClr val="7030A0"/>
                  </a:solidFill>
                </a:uFill>
              </a:rPr>
              <a:t>ова</a:t>
            </a:r>
            <a:r>
              <a:rPr lang="ru-RU" sz="3200" b="1" u="sng" dirty="0">
                <a:uFill>
                  <a:solidFill>
                    <a:srgbClr val="7030A0"/>
                  </a:solidFill>
                </a:uFill>
              </a:rPr>
              <a:t>нн</a:t>
            </a:r>
            <a:r>
              <a:rPr lang="ru-RU" sz="3200" dirty="0"/>
              <a:t>ое дело - </a:t>
            </a:r>
            <a:r>
              <a:rPr lang="ru-RU" sz="3200" dirty="0" err="1"/>
              <a:t>дело</a:t>
            </a:r>
            <a:r>
              <a:rPr lang="ru-RU" sz="3200" dirty="0"/>
              <a:t> осуществимо, но риск</a:t>
            </a:r>
            <a:r>
              <a:rPr lang="ru-RU" sz="3200" u="sng" dirty="0">
                <a:uFill>
                  <a:solidFill>
                    <a:srgbClr val="7030A0"/>
                  </a:solidFill>
                </a:uFill>
              </a:rPr>
              <a:t>ова</a:t>
            </a:r>
            <a:r>
              <a:rPr lang="ru-RU" sz="3200" b="1" u="sng" dirty="0">
                <a:uFill>
                  <a:solidFill>
                    <a:srgbClr val="7030A0"/>
                  </a:solidFill>
                </a:uFill>
              </a:rPr>
              <a:t>нн</a:t>
            </a:r>
            <a:r>
              <a:rPr lang="ru-RU" sz="3200" dirty="0"/>
              <a:t>о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246F7F-7CEB-43B9-A835-E23B0F971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2996952"/>
            <a:ext cx="6870700" cy="1600200"/>
          </a:xfrm>
        </p:spPr>
        <p:txBody>
          <a:bodyPr/>
          <a:lstStyle/>
          <a:p>
            <a:r>
              <a:rPr lang="ru-RU" dirty="0"/>
              <a:t>Повторить и запомнить правила, выполнить тренировочные упражнения</a:t>
            </a:r>
          </a:p>
        </p:txBody>
      </p:sp>
    </p:spTree>
    <p:extLst>
      <p:ext uri="{BB962C8B-B14F-4D97-AF65-F5344CB8AC3E}">
        <p14:creationId xmlns:p14="http://schemas.microsoft.com/office/powerpoint/2010/main" val="486758010"/>
      </p:ext>
    </p:extLst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  <a:ln w="76200">
            <a:solidFill>
              <a:schemeClr val="accent3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		</a:t>
            </a:r>
            <a:r>
              <a:rPr lang="ru-RU" sz="4000" dirty="0"/>
              <a:t>Следует отличать отглагольные прилагательные </a:t>
            </a:r>
            <a:r>
              <a:rPr lang="ru-RU" sz="4000" i="1" dirty="0"/>
              <a:t>кова</a:t>
            </a:r>
            <a:r>
              <a:rPr lang="ru-RU" sz="4000" b="1" i="1" dirty="0"/>
              <a:t>н</a:t>
            </a:r>
            <a:r>
              <a:rPr lang="ru-RU" sz="4000" i="1" dirty="0"/>
              <a:t>ый, жева</a:t>
            </a:r>
            <a:r>
              <a:rPr lang="ru-RU" sz="4000" b="1" i="1" dirty="0"/>
              <a:t>н</a:t>
            </a:r>
            <a:r>
              <a:rPr lang="ru-RU" sz="4000" i="1" dirty="0"/>
              <a:t>ый, </a:t>
            </a:r>
            <a:r>
              <a:rPr lang="ru-RU" sz="4000" i="1" dirty="0" err="1"/>
              <a:t>клева</a:t>
            </a:r>
            <a:r>
              <a:rPr lang="ru-RU" sz="4000" b="1" i="1" dirty="0" err="1"/>
              <a:t>н</a:t>
            </a:r>
            <a:r>
              <a:rPr lang="ru-RU" sz="4000" i="1" dirty="0" err="1"/>
              <a:t>ый</a:t>
            </a:r>
            <a:r>
              <a:rPr lang="ru-RU" sz="4000" i="1" dirty="0"/>
              <a:t>,</a:t>
            </a:r>
            <a:r>
              <a:rPr lang="ru-RU" sz="4000" dirty="0"/>
              <a:t> в которых пишется одна буква </a:t>
            </a:r>
            <a:r>
              <a:rPr lang="ru-RU" sz="4000" b="1" i="1" dirty="0" err="1"/>
              <a:t>н</a:t>
            </a:r>
            <a:r>
              <a:rPr lang="ru-RU" sz="4000" dirty="0"/>
              <a:t>, так как </a:t>
            </a:r>
            <a:r>
              <a:rPr lang="ru-RU" sz="4000" b="1" i="1" dirty="0"/>
              <a:t>-</a:t>
            </a:r>
            <a:r>
              <a:rPr lang="ru-RU" sz="4000" b="1" i="1" dirty="0" err="1"/>
              <a:t>ов</a:t>
            </a:r>
            <a:r>
              <a:rPr lang="ru-RU" sz="4000" b="1" i="1" dirty="0"/>
              <a:t>-</a:t>
            </a:r>
            <a:r>
              <a:rPr lang="ru-RU" sz="4000" dirty="0"/>
              <a:t> и </a:t>
            </a:r>
            <a:r>
              <a:rPr lang="ru-RU" sz="4000" b="1" i="1" dirty="0"/>
              <a:t>-ев- </a:t>
            </a:r>
            <a:r>
              <a:rPr lang="ru-RU" sz="4000" dirty="0"/>
              <a:t>входят в состав корня, от причастий, в которых пишутся две буквы</a:t>
            </a:r>
            <a:r>
              <a:rPr lang="ru-RU" sz="4000" b="1" i="1" dirty="0"/>
              <a:t> </a:t>
            </a:r>
            <a:r>
              <a:rPr lang="ru-RU" sz="4000" b="1" i="1" dirty="0" err="1"/>
              <a:t>нн</a:t>
            </a:r>
            <a:r>
              <a:rPr lang="ru-RU" sz="4000" dirty="0"/>
              <a:t>:</a:t>
            </a:r>
            <a:r>
              <a:rPr lang="en-US" sz="4000" dirty="0"/>
              <a:t> </a:t>
            </a:r>
            <a:endParaRPr lang="ru-RU" sz="4000" dirty="0"/>
          </a:p>
          <a:p>
            <a:pPr algn="ctr">
              <a:buNone/>
            </a:pPr>
            <a:r>
              <a:rPr lang="ru-RU" sz="4000" i="1" dirty="0"/>
              <a:t>подкова</a:t>
            </a:r>
            <a:r>
              <a:rPr lang="ru-RU" sz="4000" b="1" i="1" dirty="0"/>
              <a:t>нн</a:t>
            </a:r>
            <a:r>
              <a:rPr lang="ru-RU" sz="4000" i="1" dirty="0"/>
              <a:t>ый, разжева</a:t>
            </a:r>
            <a:r>
              <a:rPr lang="ru-RU" sz="4000" b="1" i="1" dirty="0"/>
              <a:t>нн</a:t>
            </a:r>
            <a:r>
              <a:rPr lang="ru-RU" sz="4000" i="1" dirty="0"/>
              <a:t>ый, исклева</a:t>
            </a:r>
            <a:r>
              <a:rPr lang="ru-RU" sz="4000" b="1" i="1" dirty="0"/>
              <a:t>нн</a:t>
            </a:r>
            <a:r>
              <a:rPr lang="ru-RU" sz="4000" i="1" dirty="0"/>
              <a:t>ый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  <a:ln w="76200">
            <a:solidFill>
              <a:schemeClr val="accent3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			</a:t>
            </a:r>
            <a:r>
              <a:rPr lang="ru-RU" sz="4000" dirty="0"/>
              <a:t>От кратких форм прилагательных необходимо отличать  краткие формы причастий, которые пишутся с </a:t>
            </a:r>
            <a:r>
              <a:rPr lang="ru-RU" sz="4000" b="1" dirty="0" err="1"/>
              <a:t>н</a:t>
            </a:r>
            <a:r>
              <a:rPr lang="ru-RU" sz="4000" dirty="0"/>
              <a:t> и, как правило, требуют пояснения: </a:t>
            </a:r>
          </a:p>
          <a:p>
            <a:pPr algn="ctr">
              <a:buNone/>
            </a:pPr>
            <a:r>
              <a:rPr lang="ru-RU" sz="4000" dirty="0"/>
              <a:t>дорога изъезже</a:t>
            </a:r>
            <a:r>
              <a:rPr lang="ru-RU" sz="4000" b="1" dirty="0"/>
              <a:t>н</a:t>
            </a:r>
            <a:r>
              <a:rPr lang="ru-RU" sz="4000" dirty="0"/>
              <a:t>а (кем?)</a:t>
            </a:r>
          </a:p>
          <a:p>
            <a:pPr algn="ctr">
              <a:buNone/>
            </a:pPr>
            <a:r>
              <a:rPr lang="ru-RU" sz="4000" dirty="0"/>
              <a:t>дети избалова</a:t>
            </a:r>
            <a:r>
              <a:rPr lang="ru-RU" sz="4000" b="1" dirty="0"/>
              <a:t>н</a:t>
            </a:r>
            <a:r>
              <a:rPr lang="ru-RU" sz="4000" dirty="0"/>
              <a:t>ы (кем?)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/>
              <a:t>Имена существительные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	</a:t>
            </a:r>
            <a:r>
              <a:rPr lang="ru-RU" sz="3200" dirty="0"/>
              <a:t>В существительных, образованных от страдательных причастий и отглагольных прилагательных, пишется </a:t>
            </a:r>
            <a:r>
              <a:rPr lang="ru-RU" sz="3200" b="1" dirty="0" err="1"/>
              <a:t>н</a:t>
            </a:r>
            <a:r>
              <a:rPr lang="ru-RU" sz="3200" dirty="0"/>
              <a:t> или </a:t>
            </a:r>
            <a:r>
              <a:rPr lang="ru-RU" sz="3200" b="1" dirty="0" err="1"/>
              <a:t>нн</a:t>
            </a:r>
            <a:r>
              <a:rPr lang="ru-RU" sz="3200" dirty="0"/>
              <a:t> в соответствии с  производящей основой:</a:t>
            </a:r>
          </a:p>
          <a:p>
            <a:pPr algn="ctr">
              <a:buNone/>
            </a:pPr>
            <a:r>
              <a:rPr lang="ru-RU" sz="3200" dirty="0"/>
              <a:t>свяще</a:t>
            </a:r>
            <a:r>
              <a:rPr lang="ru-RU" sz="3200" b="1" dirty="0"/>
              <a:t>нн</a:t>
            </a:r>
            <a:r>
              <a:rPr lang="ru-RU" sz="3200" dirty="0"/>
              <a:t>ик ←свяще</a:t>
            </a:r>
            <a:r>
              <a:rPr lang="ru-RU" sz="3200" b="1" dirty="0"/>
              <a:t>нн</a:t>
            </a:r>
            <a:r>
              <a:rPr lang="ru-RU" sz="3200" dirty="0"/>
              <a:t>ый</a:t>
            </a:r>
          </a:p>
          <a:p>
            <a:pPr algn="ctr">
              <a:buNone/>
            </a:pPr>
            <a:r>
              <a:rPr lang="ru-RU" sz="3200" dirty="0"/>
              <a:t>пута</a:t>
            </a:r>
            <a:r>
              <a:rPr lang="ru-RU" sz="3200" b="1" dirty="0"/>
              <a:t>н</a:t>
            </a:r>
            <a:r>
              <a:rPr lang="ru-RU" sz="3200" dirty="0"/>
              <a:t>ик ← пута</a:t>
            </a:r>
            <a:r>
              <a:rPr lang="ru-RU" sz="3200" b="1" dirty="0"/>
              <a:t>н</a:t>
            </a:r>
            <a:r>
              <a:rPr lang="ru-RU" sz="3200" dirty="0"/>
              <a:t>ый</a:t>
            </a:r>
          </a:p>
          <a:p>
            <a:pPr algn="ctr">
              <a:buNone/>
            </a:pPr>
            <a:r>
              <a:rPr lang="ru-RU" sz="3200" dirty="0"/>
              <a:t>воспита</a:t>
            </a:r>
            <a:r>
              <a:rPr lang="ru-RU" sz="3200" b="1" dirty="0"/>
              <a:t>нн</a:t>
            </a:r>
            <a:r>
              <a:rPr lang="ru-RU" sz="3200" dirty="0"/>
              <a:t>ость ← воспита</a:t>
            </a:r>
            <a:r>
              <a:rPr lang="ru-RU" sz="3200" b="1" dirty="0"/>
              <a:t>нн</a:t>
            </a:r>
            <a:r>
              <a:rPr lang="ru-RU" sz="3200" dirty="0"/>
              <a:t>ый</a:t>
            </a:r>
          </a:p>
          <a:p>
            <a:pPr algn="ctr">
              <a:buNone/>
            </a:pPr>
            <a:r>
              <a:rPr lang="ru-RU" sz="3200" dirty="0"/>
              <a:t>варе</a:t>
            </a:r>
            <a:r>
              <a:rPr lang="ru-RU" sz="3200" b="1" dirty="0"/>
              <a:t>н</a:t>
            </a:r>
            <a:r>
              <a:rPr lang="ru-RU" sz="3200" dirty="0"/>
              <a:t>ик ← варе</a:t>
            </a:r>
            <a:r>
              <a:rPr lang="ru-RU" sz="3200" b="1" dirty="0"/>
              <a:t>н</a:t>
            </a:r>
            <a:r>
              <a:rPr lang="ru-RU" sz="3200" dirty="0"/>
              <a:t>ый</a:t>
            </a:r>
          </a:p>
          <a:p>
            <a:pPr>
              <a:buNone/>
            </a:pPr>
            <a:r>
              <a:rPr lang="ru-RU" sz="3200" dirty="0"/>
              <a:t>	</a:t>
            </a:r>
            <a:r>
              <a:rPr lang="ru-RU" sz="3200" b="1" i="1" dirty="0"/>
              <a:t>Исключение: </a:t>
            </a:r>
            <a:r>
              <a:rPr lang="ru-RU" sz="3200" i="1" dirty="0"/>
              <a:t>прида</a:t>
            </a:r>
            <a:r>
              <a:rPr lang="ru-RU" sz="3200" b="1" dirty="0"/>
              <a:t>н</a:t>
            </a:r>
            <a:r>
              <a:rPr lang="ru-RU" sz="3200" i="1" dirty="0"/>
              <a:t>ое</a:t>
            </a:r>
            <a:endParaRPr lang="ru-RU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/>
              <a:t>Наречия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		</a:t>
            </a:r>
            <a:r>
              <a:rPr lang="ru-RU" sz="3200" dirty="0"/>
              <a:t>В наречиях пишется столько же</a:t>
            </a:r>
            <a:r>
              <a:rPr lang="ru-RU" sz="3200" b="1" dirty="0"/>
              <a:t> </a:t>
            </a:r>
            <a:r>
              <a:rPr lang="ru-RU" sz="3200" b="1" dirty="0" err="1"/>
              <a:t>н</a:t>
            </a:r>
            <a:r>
              <a:rPr lang="ru-RU" sz="3200" dirty="0"/>
              <a:t>, сколько и в слове, от которого оно образовано:</a:t>
            </a:r>
          </a:p>
          <a:p>
            <a:pPr algn="ctr">
              <a:buNone/>
            </a:pPr>
            <a:r>
              <a:rPr lang="ru-RU" sz="3200" dirty="0"/>
              <a:t>Торжестве</a:t>
            </a:r>
            <a:r>
              <a:rPr lang="ru-RU" sz="3200" b="1" dirty="0"/>
              <a:t>нн</a:t>
            </a:r>
            <a:r>
              <a:rPr lang="ru-RU" sz="3200" dirty="0"/>
              <a:t>ый – торжестве</a:t>
            </a:r>
            <a:r>
              <a:rPr lang="ru-RU" sz="3200" b="1" dirty="0"/>
              <a:t>нн</a:t>
            </a:r>
            <a:r>
              <a:rPr lang="ru-RU" sz="3200" dirty="0"/>
              <a:t>о</a:t>
            </a:r>
          </a:p>
          <a:p>
            <a:pPr algn="ctr">
              <a:buNone/>
            </a:pPr>
            <a:r>
              <a:rPr lang="ru-RU" sz="3200" dirty="0"/>
              <a:t>печаль</a:t>
            </a:r>
            <a:r>
              <a:rPr lang="ru-RU" sz="3200" b="1" dirty="0"/>
              <a:t>н</a:t>
            </a:r>
            <a:r>
              <a:rPr lang="ru-RU" sz="3200" dirty="0"/>
              <a:t>ый - печаль</a:t>
            </a:r>
            <a:r>
              <a:rPr lang="ru-RU" sz="3200" b="1" dirty="0"/>
              <a:t>н</a:t>
            </a:r>
            <a:r>
              <a:rPr lang="ru-RU" sz="3200" dirty="0"/>
              <a:t>о</a:t>
            </a:r>
          </a:p>
          <a:p>
            <a:pPr algn="ctr">
              <a:buNone/>
            </a:pPr>
            <a:r>
              <a:rPr lang="en-US" sz="3200" dirty="0"/>
              <a:t> </a:t>
            </a:r>
            <a:r>
              <a:rPr lang="ru-RU" sz="3200" dirty="0"/>
              <a:t>выглядеть изыска</a:t>
            </a:r>
            <a:r>
              <a:rPr lang="ru-RU" sz="3200" b="1" dirty="0"/>
              <a:t>нн</a:t>
            </a:r>
            <a:r>
              <a:rPr lang="ru-RU" sz="3200" dirty="0"/>
              <a:t>о  - изыска</a:t>
            </a:r>
            <a:r>
              <a:rPr lang="ru-RU" sz="3200" b="1" dirty="0"/>
              <a:t>нн</a:t>
            </a:r>
            <a:r>
              <a:rPr lang="ru-RU" sz="3200" dirty="0"/>
              <a:t>ый</a:t>
            </a:r>
          </a:p>
          <a:p>
            <a:pPr algn="ctr">
              <a:buNone/>
            </a:pPr>
            <a:endParaRPr lang="ru-RU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85852" y="642918"/>
            <a:ext cx="7143800" cy="1285884"/>
          </a:xfrm>
        </p:spPr>
        <p:txBody>
          <a:bodyPr>
            <a:noAutofit/>
          </a:bodyPr>
          <a:lstStyle/>
          <a:p>
            <a:pPr algn="ctr"/>
            <a:r>
              <a:rPr lang="ru-RU" sz="8000" dirty="0">
                <a:solidFill>
                  <a:schemeClr val="bg2">
                    <a:lumMod val="95000"/>
                  </a:schemeClr>
                </a:solidFill>
              </a:rPr>
              <a:t>Упражнения</a:t>
            </a:r>
          </a:p>
        </p:txBody>
      </p:sp>
      <p:pic>
        <p:nvPicPr>
          <p:cNvPr id="6" name="Picture 7" descr="Рисунок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143248"/>
            <a:ext cx="3739623" cy="307183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/>
              <a:t>Вставьте пропущенные буквы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		</a:t>
            </a:r>
            <a:r>
              <a:rPr lang="ru-RU" sz="3600" dirty="0" err="1"/>
              <a:t>Карти</a:t>
            </a:r>
            <a:r>
              <a:rPr lang="ru-RU" sz="3600" dirty="0"/>
              <a:t>…</a:t>
            </a:r>
            <a:r>
              <a:rPr lang="ru-RU" sz="3600" dirty="0" err="1"/>
              <a:t>ая</a:t>
            </a:r>
            <a:r>
              <a:rPr lang="ru-RU" sz="3600" dirty="0"/>
              <a:t> галерея, </a:t>
            </a:r>
            <a:r>
              <a:rPr lang="ru-RU" sz="3600" dirty="0" err="1"/>
              <a:t>деревя</a:t>
            </a:r>
            <a:r>
              <a:rPr lang="ru-RU" sz="3600" dirty="0"/>
              <a:t>…</a:t>
            </a:r>
            <a:r>
              <a:rPr lang="ru-RU" sz="3600" dirty="0" err="1"/>
              <a:t>ая</a:t>
            </a:r>
            <a:r>
              <a:rPr lang="ru-RU" sz="3600" dirty="0"/>
              <a:t> ложка, мыши…</a:t>
            </a:r>
            <a:r>
              <a:rPr lang="ru-RU" sz="3600" dirty="0" err="1"/>
              <a:t>ая</a:t>
            </a:r>
            <a:r>
              <a:rPr lang="ru-RU" sz="3600" dirty="0"/>
              <a:t> возня, </a:t>
            </a:r>
            <a:r>
              <a:rPr lang="ru-RU" sz="3600" dirty="0" err="1"/>
              <a:t>безветре</a:t>
            </a:r>
            <a:r>
              <a:rPr lang="ru-RU" sz="3600" dirty="0"/>
              <a:t>…</a:t>
            </a:r>
            <a:r>
              <a:rPr lang="ru-RU" sz="3600" dirty="0" err="1"/>
              <a:t>ый</a:t>
            </a:r>
            <a:r>
              <a:rPr lang="ru-RU" sz="3600" dirty="0"/>
              <a:t> день,  торжестве…</a:t>
            </a:r>
            <a:r>
              <a:rPr lang="ru-RU" sz="3600" dirty="0" err="1"/>
              <a:t>ый</a:t>
            </a:r>
            <a:r>
              <a:rPr lang="ru-RU" sz="3600" dirty="0"/>
              <a:t> момент, </a:t>
            </a:r>
            <a:r>
              <a:rPr lang="ru-RU" sz="3600" dirty="0" err="1"/>
              <a:t>дровя</a:t>
            </a:r>
            <a:r>
              <a:rPr lang="ru-RU" sz="3600" dirty="0"/>
              <a:t>…ой склад, соловьи…</a:t>
            </a:r>
            <a:r>
              <a:rPr lang="ru-RU" sz="3600" dirty="0" err="1"/>
              <a:t>ая</a:t>
            </a:r>
            <a:r>
              <a:rPr lang="ru-RU" sz="3600" dirty="0"/>
              <a:t> песня, </a:t>
            </a:r>
            <a:r>
              <a:rPr lang="ru-RU" sz="3600" dirty="0" err="1"/>
              <a:t>кухо</a:t>
            </a:r>
            <a:r>
              <a:rPr lang="ru-RU" sz="3600" dirty="0"/>
              <a:t>…</a:t>
            </a:r>
            <a:r>
              <a:rPr lang="ru-RU" sz="3600" dirty="0" err="1"/>
              <a:t>ый</a:t>
            </a:r>
            <a:r>
              <a:rPr lang="ru-RU" sz="3600" dirty="0"/>
              <a:t> стол, огне…</a:t>
            </a:r>
            <a:r>
              <a:rPr lang="ru-RU" sz="3600" dirty="0" err="1"/>
              <a:t>ый</a:t>
            </a:r>
            <a:r>
              <a:rPr lang="ru-RU" sz="3600" dirty="0"/>
              <a:t> шквал, листве…</a:t>
            </a:r>
            <a:r>
              <a:rPr lang="ru-RU" sz="3600" dirty="0" err="1"/>
              <a:t>ый</a:t>
            </a:r>
            <a:r>
              <a:rPr lang="ru-RU" sz="3600" dirty="0"/>
              <a:t> лес, багря…</a:t>
            </a:r>
            <a:r>
              <a:rPr lang="ru-RU" sz="3600" dirty="0" err="1"/>
              <a:t>ый</a:t>
            </a:r>
            <a:r>
              <a:rPr lang="ru-RU" sz="3600" dirty="0"/>
              <a:t> закат, новая гости…</a:t>
            </a:r>
            <a:r>
              <a:rPr lang="ru-RU" sz="3600" dirty="0" err="1"/>
              <a:t>ая</a:t>
            </a:r>
            <a:r>
              <a:rPr lang="ru-RU" sz="3600" dirty="0"/>
              <a:t>, были…</a:t>
            </a:r>
            <a:r>
              <a:rPr lang="ru-RU" sz="3600" dirty="0" err="1"/>
              <a:t>ый</a:t>
            </a:r>
            <a:r>
              <a:rPr lang="ru-RU" sz="3600" dirty="0"/>
              <a:t> богатырь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/>
              <a:t>Вставьте пропущенные буквы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		</a:t>
            </a:r>
            <a:r>
              <a:rPr lang="ru-RU" sz="3600" dirty="0"/>
              <a:t>Жаре…</a:t>
            </a:r>
            <a:r>
              <a:rPr lang="ru-RU" sz="3600" dirty="0" err="1"/>
              <a:t>ая</a:t>
            </a:r>
            <a:r>
              <a:rPr lang="ru-RU" sz="3600" dirty="0"/>
              <a:t> рыба, </a:t>
            </a:r>
            <a:r>
              <a:rPr lang="ru-RU" sz="3600" dirty="0" err="1"/>
              <a:t>изране</a:t>
            </a:r>
            <a:r>
              <a:rPr lang="ru-RU" sz="3600" dirty="0"/>
              <a:t>…</a:t>
            </a:r>
            <a:r>
              <a:rPr lang="ru-RU" sz="3600" dirty="0" err="1"/>
              <a:t>ый</a:t>
            </a:r>
            <a:r>
              <a:rPr lang="ru-RU" sz="3600" dirty="0"/>
              <a:t> зверь, </a:t>
            </a:r>
            <a:r>
              <a:rPr lang="ru-RU" sz="3600" dirty="0" err="1"/>
              <a:t>невида</a:t>
            </a:r>
            <a:r>
              <a:rPr lang="ru-RU" sz="3600" dirty="0"/>
              <a:t>…</a:t>
            </a:r>
            <a:r>
              <a:rPr lang="ru-RU" sz="3600" dirty="0" err="1"/>
              <a:t>ый</a:t>
            </a:r>
            <a:r>
              <a:rPr lang="ru-RU" sz="3600" dirty="0"/>
              <a:t> успех, богатое </a:t>
            </a:r>
            <a:r>
              <a:rPr lang="ru-RU" sz="3600" dirty="0" err="1"/>
              <a:t>прида</a:t>
            </a:r>
            <a:r>
              <a:rPr lang="ru-RU" sz="3600" dirty="0"/>
              <a:t>…</a:t>
            </a:r>
            <a:r>
              <a:rPr lang="ru-RU" sz="3600" dirty="0" err="1"/>
              <a:t>ое</a:t>
            </a:r>
            <a:r>
              <a:rPr lang="ru-RU" sz="3600" dirty="0"/>
              <a:t>, примерный </a:t>
            </a:r>
            <a:r>
              <a:rPr lang="ru-RU" sz="3600" dirty="0" err="1"/>
              <a:t>труже</a:t>
            </a:r>
            <a:r>
              <a:rPr lang="ru-RU" sz="3600" dirty="0"/>
              <a:t>…</a:t>
            </a:r>
            <a:r>
              <a:rPr lang="ru-RU" sz="3600" dirty="0" err="1"/>
              <a:t>ик</a:t>
            </a:r>
            <a:r>
              <a:rPr lang="ru-RU" sz="3600" dirty="0"/>
              <a:t>, </a:t>
            </a:r>
            <a:r>
              <a:rPr lang="ru-RU" sz="3600" dirty="0" err="1"/>
              <a:t>домотка</a:t>
            </a:r>
            <a:r>
              <a:rPr lang="ru-RU" sz="3600" dirty="0"/>
              <a:t>…</a:t>
            </a:r>
            <a:r>
              <a:rPr lang="ru-RU" sz="3600" dirty="0" err="1"/>
              <a:t>ая</a:t>
            </a:r>
            <a:r>
              <a:rPr lang="ru-RU" sz="3600" dirty="0"/>
              <a:t> скатерть, мой </a:t>
            </a:r>
            <a:r>
              <a:rPr lang="ru-RU" sz="3600" dirty="0" err="1"/>
              <a:t>воспита</a:t>
            </a:r>
            <a:r>
              <a:rPr lang="ru-RU" sz="3600" dirty="0"/>
              <a:t>…</a:t>
            </a:r>
            <a:r>
              <a:rPr lang="ru-RU" sz="3600" dirty="0" err="1"/>
              <a:t>ик</a:t>
            </a:r>
            <a:r>
              <a:rPr lang="ru-RU" sz="3600" dirty="0"/>
              <a:t>,  </a:t>
            </a:r>
            <a:r>
              <a:rPr lang="ru-RU" sz="3600" dirty="0" err="1"/>
              <a:t>сгуще</a:t>
            </a:r>
            <a:r>
              <a:rPr lang="ru-RU" sz="3600" dirty="0"/>
              <a:t>…</a:t>
            </a:r>
            <a:r>
              <a:rPr lang="ru-RU" sz="3600" dirty="0" err="1"/>
              <a:t>ое</a:t>
            </a:r>
            <a:r>
              <a:rPr lang="ru-RU" sz="3600" dirty="0"/>
              <a:t> молоко,  </a:t>
            </a:r>
            <a:r>
              <a:rPr lang="ru-RU" sz="3600" dirty="0" err="1"/>
              <a:t>писа</a:t>
            </a:r>
            <a:r>
              <a:rPr lang="ru-RU" sz="3600" dirty="0"/>
              <a:t>…</a:t>
            </a:r>
            <a:r>
              <a:rPr lang="ru-RU" sz="3600" dirty="0" err="1"/>
              <a:t>ая</a:t>
            </a:r>
            <a:r>
              <a:rPr lang="ru-RU" sz="3600" dirty="0"/>
              <a:t> акварелью картина, он говорил </a:t>
            </a:r>
            <a:r>
              <a:rPr lang="ru-RU" sz="3600" dirty="0" err="1"/>
              <a:t>взволнова</a:t>
            </a:r>
            <a:r>
              <a:rPr lang="ru-RU" sz="3600" dirty="0"/>
              <a:t>…о, произошла сплошная </a:t>
            </a:r>
            <a:r>
              <a:rPr lang="ru-RU" sz="3600" dirty="0" err="1"/>
              <a:t>пута</a:t>
            </a:r>
            <a:r>
              <a:rPr lang="ru-RU" sz="3600" dirty="0"/>
              <a:t>…</a:t>
            </a:r>
            <a:r>
              <a:rPr lang="ru-RU" sz="3600" dirty="0" err="1"/>
              <a:t>ица</a:t>
            </a:r>
            <a:r>
              <a:rPr lang="ru-RU" sz="3600" dirty="0"/>
              <a:t>, </a:t>
            </a:r>
            <a:r>
              <a:rPr lang="ru-RU" sz="3600" dirty="0" err="1"/>
              <a:t>газирова</a:t>
            </a:r>
            <a:r>
              <a:rPr lang="ru-RU" sz="3600" dirty="0"/>
              <a:t>…</a:t>
            </a:r>
            <a:r>
              <a:rPr lang="ru-RU" sz="3600" dirty="0" err="1"/>
              <a:t>ая</a:t>
            </a:r>
            <a:r>
              <a:rPr lang="ru-RU" sz="3600" dirty="0"/>
              <a:t>  вода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/>
              <a:t>Вставьте пропущенные буквы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		</a:t>
            </a:r>
            <a:r>
              <a:rPr lang="ru-RU" sz="3200" dirty="0"/>
              <a:t>Семена </a:t>
            </a:r>
            <a:r>
              <a:rPr lang="ru-RU" sz="3200" dirty="0" err="1"/>
              <a:t>рассея</a:t>
            </a:r>
            <a:r>
              <a:rPr lang="ru-RU" sz="3200" dirty="0"/>
              <a:t>…</a:t>
            </a:r>
            <a:r>
              <a:rPr lang="ru-RU" sz="3200" dirty="0" err="1"/>
              <a:t>ы</a:t>
            </a:r>
            <a:r>
              <a:rPr lang="ru-RU" sz="3200" dirty="0"/>
              <a:t>. Вы всегда </a:t>
            </a:r>
            <a:r>
              <a:rPr lang="ru-RU" sz="3200" dirty="0" err="1"/>
              <a:t>рассея</a:t>
            </a:r>
            <a:r>
              <a:rPr lang="ru-RU" sz="3200" dirty="0"/>
              <a:t>…</a:t>
            </a:r>
            <a:r>
              <a:rPr lang="ru-RU" sz="3200" dirty="0" err="1"/>
              <a:t>ы</a:t>
            </a:r>
            <a:r>
              <a:rPr lang="ru-RU" sz="3200" dirty="0"/>
              <a:t>. Земли </a:t>
            </a:r>
            <a:r>
              <a:rPr lang="ru-RU" sz="3200" dirty="0" err="1"/>
              <a:t>ограниче</a:t>
            </a:r>
            <a:r>
              <a:rPr lang="ru-RU" sz="3200" dirty="0"/>
              <a:t>…</a:t>
            </a:r>
            <a:r>
              <a:rPr lang="ru-RU" sz="3200" dirty="0" err="1"/>
              <a:t>ы</a:t>
            </a:r>
            <a:r>
              <a:rPr lang="ru-RU" sz="3200" dirty="0"/>
              <a:t> морем. Мои желания </a:t>
            </a:r>
            <a:r>
              <a:rPr lang="ru-RU" sz="3200" dirty="0" err="1"/>
              <a:t>ограниче</a:t>
            </a:r>
            <a:r>
              <a:rPr lang="ru-RU" sz="3200" dirty="0"/>
              <a:t>…</a:t>
            </a:r>
            <a:r>
              <a:rPr lang="ru-RU" sz="3200" dirty="0" err="1"/>
              <a:t>ы</a:t>
            </a:r>
            <a:r>
              <a:rPr lang="ru-RU" sz="3200" dirty="0"/>
              <a:t>. Его предки были </a:t>
            </a:r>
            <a:r>
              <a:rPr lang="ru-RU" sz="3200" dirty="0" err="1"/>
              <a:t>возвыше</a:t>
            </a:r>
            <a:r>
              <a:rPr lang="ru-RU" sz="3200" dirty="0"/>
              <a:t>…</a:t>
            </a:r>
            <a:r>
              <a:rPr lang="ru-RU" sz="3200" dirty="0" err="1"/>
              <a:t>ы</a:t>
            </a:r>
            <a:r>
              <a:rPr lang="ru-RU" sz="3200" dirty="0"/>
              <a:t> Иваном </a:t>
            </a:r>
            <a:r>
              <a:rPr lang="en-US" sz="3200" dirty="0"/>
              <a:t>IV</a:t>
            </a:r>
            <a:r>
              <a:rPr lang="ru-RU" sz="3200" dirty="0"/>
              <a:t>. Его запросы </a:t>
            </a:r>
            <a:r>
              <a:rPr lang="ru-RU" sz="3200" dirty="0" err="1"/>
              <a:t>возвыше</a:t>
            </a:r>
            <a:r>
              <a:rPr lang="ru-RU" sz="3200" dirty="0"/>
              <a:t>…</a:t>
            </a:r>
            <a:r>
              <a:rPr lang="ru-RU" sz="3200" dirty="0" err="1"/>
              <a:t>ы</a:t>
            </a:r>
            <a:r>
              <a:rPr lang="ru-RU" sz="3200" dirty="0"/>
              <a:t>. Степь была пусты…а. Свеча была </a:t>
            </a:r>
            <a:r>
              <a:rPr lang="ru-RU" sz="3200" dirty="0" err="1"/>
              <a:t>погаше</a:t>
            </a:r>
            <a:r>
              <a:rPr lang="ru-RU" sz="3200" dirty="0"/>
              <a:t>…а. Она была </a:t>
            </a:r>
            <a:r>
              <a:rPr lang="ru-RU" sz="3200" dirty="0" err="1"/>
              <a:t>рассея</a:t>
            </a:r>
            <a:r>
              <a:rPr lang="ru-RU" sz="3200" dirty="0"/>
              <a:t>…а и невнимательна. У меня любовь к книге </a:t>
            </a:r>
            <a:r>
              <a:rPr lang="ru-RU" sz="3200" dirty="0" err="1"/>
              <a:t>воспита</a:t>
            </a:r>
            <a:r>
              <a:rPr lang="ru-RU" sz="3200" dirty="0"/>
              <a:t>…а с детства. Стены домика </a:t>
            </a:r>
            <a:r>
              <a:rPr lang="ru-RU" sz="3200" dirty="0" err="1"/>
              <a:t>выкраше</a:t>
            </a:r>
            <a:r>
              <a:rPr lang="ru-RU" sz="3200" dirty="0"/>
              <a:t>…</a:t>
            </a:r>
            <a:r>
              <a:rPr lang="ru-RU" sz="3200" dirty="0" err="1"/>
              <a:t>ы</a:t>
            </a:r>
            <a:r>
              <a:rPr lang="ru-RU" sz="3200" dirty="0"/>
              <a:t> масляной краской. Дочь </a:t>
            </a:r>
            <a:r>
              <a:rPr lang="ru-RU" sz="3200" dirty="0" err="1"/>
              <a:t>избалова</a:t>
            </a:r>
            <a:r>
              <a:rPr lang="ru-RU" sz="3200" dirty="0"/>
              <a:t>…а, упряма и ветре…а.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/>
              <a:t>Вставьте пропущенные буквы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357299"/>
          <a:ext cx="8715436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7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203">
                <a:tc>
                  <a:txBody>
                    <a:bodyPr/>
                    <a:lstStyle/>
                    <a:p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Золоче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ая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 поверхность</a:t>
                      </a: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Соле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ые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 грибы</a:t>
                      </a: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203">
                <a:tc>
                  <a:txBody>
                    <a:bodyPr/>
                    <a:lstStyle/>
                    <a:p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Проблема 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поставле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..а</a:t>
                      </a: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Поджаре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ый</a:t>
                      </a:r>
                      <a:r>
                        <a:rPr lang="ru-RU" sz="2400" b="0" baseline="0" dirty="0">
                          <a:solidFill>
                            <a:schemeClr val="tx1"/>
                          </a:solidFill>
                        </a:rPr>
                        <a:t> лук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203">
                <a:tc>
                  <a:txBody>
                    <a:bodyPr/>
                    <a:lstStyle/>
                    <a:p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Неписа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ая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 субординация</a:t>
                      </a: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Пироги, 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пече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ые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 с луком</a:t>
                      </a: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203">
                <a:tc>
                  <a:txBody>
                    <a:bodyPr/>
                    <a:lstStyle/>
                    <a:p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Отчая..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ое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 положение</a:t>
                      </a: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Фарширова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ые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 яйца</a:t>
                      </a: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203">
                <a:tc>
                  <a:txBody>
                    <a:bodyPr/>
                    <a:lstStyle/>
                    <a:p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Полирова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ая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="0" baseline="0" dirty="0">
                          <a:solidFill>
                            <a:schemeClr val="tx1"/>
                          </a:solidFill>
                        </a:rPr>
                        <a:t> мебель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Домотка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ый</a:t>
                      </a:r>
                      <a:r>
                        <a:rPr lang="ru-RU" sz="2400" b="0" baseline="0" dirty="0">
                          <a:solidFill>
                            <a:schemeClr val="tx1"/>
                          </a:solidFill>
                        </a:rPr>
                        <a:t> коврик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203">
                <a:tc>
                  <a:txBody>
                    <a:bodyPr/>
                    <a:lstStyle/>
                    <a:p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Златокова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ый</a:t>
                      </a:r>
                      <a:r>
                        <a:rPr lang="ru-RU" sz="2400" b="0" baseline="0" dirty="0">
                          <a:solidFill>
                            <a:schemeClr val="tx1"/>
                          </a:solidFill>
                        </a:rPr>
                        <a:t> ларец 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Неглаже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ый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 костюм</a:t>
                      </a: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203">
                <a:tc>
                  <a:txBody>
                    <a:bodyPr/>
                    <a:lstStyle/>
                    <a:p>
                      <a:r>
                        <a:rPr lang="ru-RU" sz="2400" b="0" baseline="0" dirty="0" err="1">
                          <a:solidFill>
                            <a:schemeClr val="tx1"/>
                          </a:solidFill>
                        </a:rPr>
                        <a:t>Нетеса</a:t>
                      </a:r>
                      <a:r>
                        <a:rPr lang="ru-RU" sz="2400" b="0" baseline="0" dirty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2400" b="0" baseline="0" dirty="0" err="1">
                          <a:solidFill>
                            <a:schemeClr val="tx1"/>
                          </a:solidFill>
                        </a:rPr>
                        <a:t>ые</a:t>
                      </a:r>
                      <a:r>
                        <a:rPr lang="ru-RU" sz="2400" b="0" baseline="0" dirty="0">
                          <a:solidFill>
                            <a:schemeClr val="tx1"/>
                          </a:solidFill>
                        </a:rPr>
                        <a:t> бревна 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Поноше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ый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 пиджак</a:t>
                      </a: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203">
                <a:tc>
                  <a:txBody>
                    <a:bodyPr/>
                    <a:lstStyle/>
                    <a:p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Стена 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сложе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..а</a:t>
                      </a: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Смышле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ый</a:t>
                      </a:r>
                      <a:r>
                        <a:rPr lang="ru-RU" sz="2400" b="0" baseline="0" dirty="0">
                          <a:solidFill>
                            <a:schemeClr val="tx1"/>
                          </a:solidFill>
                        </a:rPr>
                        <a:t> малыш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203">
                <a:tc>
                  <a:txBody>
                    <a:bodyPr/>
                    <a:lstStyle/>
                    <a:p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Смотрел 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бессмысле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..о</a:t>
                      </a: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Соле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ые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 бабушкой грибы</a:t>
                      </a: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203">
                <a:tc>
                  <a:txBody>
                    <a:bodyPr/>
                    <a:lstStyle/>
                    <a:p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Стира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ая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 в  машине скатерть</a:t>
                      </a: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Ране..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ый</a:t>
                      </a:r>
                      <a:r>
                        <a:rPr lang="ru-RU" sz="2400" b="0" baseline="0" dirty="0">
                          <a:solidFill>
                            <a:schemeClr val="tx1"/>
                          </a:solidFill>
                        </a:rPr>
                        <a:t> в ногу боец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6203">
                <a:tc>
                  <a:txBody>
                    <a:bodyPr/>
                    <a:lstStyle/>
                    <a:p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Написа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ое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 письмо</a:t>
                      </a: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err="1">
                          <a:solidFill>
                            <a:schemeClr val="tx1"/>
                          </a:solidFill>
                        </a:rPr>
                        <a:t>Вяза.ый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 свитер</a:t>
                      </a: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85918" y="500042"/>
            <a:ext cx="5486384" cy="1362075"/>
          </a:xfrm>
        </p:spPr>
        <p:txBody>
          <a:bodyPr>
            <a:noAutofit/>
          </a:bodyPr>
          <a:lstStyle/>
          <a:p>
            <a:pPr algn="ctr"/>
            <a:r>
              <a:rPr lang="ru-RU" sz="9600" spc="1000" dirty="0">
                <a:solidFill>
                  <a:schemeClr val="bg2">
                    <a:lumMod val="95000"/>
                  </a:schemeClr>
                </a:solidFill>
              </a:rPr>
              <a:t>Тест</a:t>
            </a:r>
          </a:p>
        </p:txBody>
      </p:sp>
      <p:pic>
        <p:nvPicPr>
          <p:cNvPr id="5" name="Picture 9" descr="MAN5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857488" y="2928934"/>
            <a:ext cx="3643338" cy="3059560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29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357422" y="2857496"/>
            <a:ext cx="3786214" cy="3312264"/>
          </a:xfrm>
          <a:prstGeom prst="rect">
            <a:avLst/>
          </a:prstGeom>
          <a:noFill/>
          <a:ln/>
        </p:spPr>
      </p:pic>
      <p:sp>
        <p:nvSpPr>
          <p:cNvPr id="5" name="Прямоугольник 4"/>
          <p:cNvSpPr/>
          <p:nvPr/>
        </p:nvSpPr>
        <p:spPr>
          <a:xfrm>
            <a:off x="1428728" y="714356"/>
            <a:ext cx="64627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5F0060"/>
              </a:buClr>
              <a:buSzPct val="85000"/>
            </a:pPr>
            <a:r>
              <a:rPr lang="ru-RU" sz="6000" b="1" cap="all" spc="250" dirty="0">
                <a:solidFill>
                  <a:schemeClr val="bg2">
                    <a:lumMod val="95000"/>
                  </a:schemeClr>
                </a:solidFill>
              </a:rPr>
              <a:t>Теория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/>
              <a:t>Вопрос № 1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		</a:t>
            </a:r>
            <a:r>
              <a:rPr lang="ru-RU" sz="3200" dirty="0"/>
              <a:t>В каком ряду в каждое слово необходимо вставить  только одну букву </a:t>
            </a:r>
            <a:r>
              <a:rPr lang="ru-RU" sz="3200" dirty="0" err="1"/>
              <a:t>н</a:t>
            </a:r>
            <a:r>
              <a:rPr lang="ru-RU" sz="3200" dirty="0"/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/>
              <a:t>голуби...ый</a:t>
            </a:r>
            <a:r>
              <a:rPr lang="ru-RU" sz="3200" dirty="0"/>
              <a:t>, </a:t>
            </a:r>
            <a:r>
              <a:rPr lang="ru-RU" sz="3200" dirty="0" err="1"/>
              <a:t>ю...ый</a:t>
            </a:r>
            <a:r>
              <a:rPr lang="ru-RU" sz="3200" dirty="0"/>
              <a:t>, </a:t>
            </a:r>
            <a:r>
              <a:rPr lang="ru-RU" sz="3200" dirty="0" err="1"/>
              <a:t>стекля...ый</a:t>
            </a:r>
            <a:r>
              <a:rPr lang="ru-RU" sz="3200" dirty="0"/>
              <a:t>, </a:t>
            </a:r>
            <a:r>
              <a:rPr lang="ru-RU" sz="3200" dirty="0" err="1"/>
              <a:t>осе...ий</a:t>
            </a:r>
            <a:endParaRPr lang="ru-RU" sz="3200" dirty="0"/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/>
              <a:t>оловя...ый</a:t>
            </a:r>
            <a:r>
              <a:rPr lang="ru-RU" sz="3200" dirty="0"/>
              <a:t>, </a:t>
            </a:r>
            <a:r>
              <a:rPr lang="ru-RU" sz="3200" dirty="0" err="1"/>
              <a:t>масля...ый</a:t>
            </a:r>
            <a:r>
              <a:rPr lang="ru-RU" sz="3200" dirty="0"/>
              <a:t>, </a:t>
            </a:r>
            <a:r>
              <a:rPr lang="ru-RU" sz="3200" dirty="0" err="1"/>
              <a:t>наследстве...ый</a:t>
            </a:r>
            <a:r>
              <a:rPr lang="ru-RU" sz="3200" dirty="0"/>
              <a:t>, </a:t>
            </a:r>
            <a:r>
              <a:rPr lang="ru-RU" sz="3200" dirty="0" err="1"/>
              <a:t>муравьи...ый</a:t>
            </a:r>
            <a:endParaRPr lang="ru-RU" sz="3200" dirty="0"/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/>
              <a:t>деревя...ый</a:t>
            </a:r>
            <a:r>
              <a:rPr lang="ru-RU" sz="3200" dirty="0"/>
              <a:t>, </a:t>
            </a:r>
            <a:r>
              <a:rPr lang="ru-RU" sz="3200" dirty="0" err="1"/>
              <a:t>ра...ий</a:t>
            </a:r>
            <a:r>
              <a:rPr lang="ru-RU" sz="3200" dirty="0"/>
              <a:t>, </a:t>
            </a:r>
            <a:r>
              <a:rPr lang="ru-RU" sz="3200" dirty="0" err="1"/>
              <a:t>благослове...ый</a:t>
            </a:r>
            <a:r>
              <a:rPr lang="ru-RU" sz="3200" dirty="0"/>
              <a:t>, </a:t>
            </a:r>
            <a:r>
              <a:rPr lang="ru-RU" sz="3200" dirty="0" err="1"/>
              <a:t>пусты...ый</a:t>
            </a:r>
            <a:endParaRPr lang="ru-RU" sz="3200" dirty="0"/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/>
              <a:t>пья...ый</a:t>
            </a:r>
            <a:r>
              <a:rPr lang="ru-RU" sz="3200" dirty="0"/>
              <a:t>, </a:t>
            </a:r>
            <a:r>
              <a:rPr lang="ru-RU" sz="3200" dirty="0" err="1"/>
              <a:t>серебря...ый</a:t>
            </a:r>
            <a:r>
              <a:rPr lang="ru-RU" sz="3200" dirty="0"/>
              <a:t>, </a:t>
            </a:r>
            <a:r>
              <a:rPr lang="ru-RU" sz="3200" dirty="0" err="1"/>
              <a:t>сви...ой</a:t>
            </a:r>
            <a:r>
              <a:rPr lang="ru-RU" sz="3200" dirty="0"/>
              <a:t>, </a:t>
            </a:r>
            <a:r>
              <a:rPr lang="ru-RU" sz="3200" dirty="0" err="1"/>
              <a:t>пря...ый</a:t>
            </a:r>
            <a:endParaRPr lang="ru-RU" sz="3200" dirty="0"/>
          </a:p>
          <a:p>
            <a:pPr marL="514350" indent="-514350">
              <a:buFont typeface="+mj-lt"/>
              <a:buAutoNum type="arabicPeriod"/>
            </a:pPr>
            <a:endParaRPr lang="ru-RU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/>
              <a:t>Вопрос №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		</a:t>
            </a:r>
            <a:r>
              <a:rPr lang="ru-RU" sz="3200" dirty="0"/>
              <a:t>Найдите словосочетание с прилагательным с суффиксом </a:t>
            </a:r>
            <a:r>
              <a:rPr lang="ru-RU" sz="3200" i="1" dirty="0"/>
              <a:t>-</a:t>
            </a:r>
            <a:r>
              <a:rPr lang="ru-RU" sz="3200" i="1" dirty="0" err="1"/>
              <a:t>ян</a:t>
            </a:r>
            <a:r>
              <a:rPr lang="ru-RU" sz="3200" i="1" dirty="0"/>
              <a:t>-.</a:t>
            </a:r>
            <a:endParaRPr lang="ru-RU" sz="3200" dirty="0"/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/>
              <a:t>масл...ные</a:t>
            </a:r>
            <a:r>
              <a:rPr lang="ru-RU" sz="3200" dirty="0"/>
              <a:t> руки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/>
              <a:t>масл...ный</a:t>
            </a:r>
            <a:r>
              <a:rPr lang="ru-RU" sz="3200" dirty="0"/>
              <a:t> голос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/>
              <a:t>масл...ные</a:t>
            </a:r>
            <a:r>
              <a:rPr lang="ru-RU" sz="3200" dirty="0"/>
              <a:t> краски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/>
              <a:t>масл...ная</a:t>
            </a:r>
            <a:r>
              <a:rPr lang="ru-RU" sz="3200" dirty="0"/>
              <a:t> бумага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/>
              <a:t>Вопрос № 3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752" y="1428736"/>
            <a:ext cx="8503920" cy="492922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dirty="0"/>
              <a:t>	</a:t>
            </a:r>
            <a:r>
              <a:rPr lang="ru-RU" sz="3100" dirty="0"/>
              <a:t>Укажите верное объяснение написания выделенного слова.</a:t>
            </a:r>
          </a:p>
          <a:p>
            <a:pPr>
              <a:buNone/>
            </a:pPr>
            <a:r>
              <a:rPr lang="ru-RU" sz="3100" b="1" dirty="0"/>
              <a:t>	Берега Онежского озера были </a:t>
            </a:r>
            <a:r>
              <a:rPr lang="ru-RU" sz="3100" b="1" dirty="0" err="1"/>
              <a:t>освое</a:t>
            </a:r>
            <a:r>
              <a:rPr lang="ru-RU" sz="3100" b="1" dirty="0"/>
              <a:t>…</a:t>
            </a:r>
            <a:r>
              <a:rPr lang="ru-RU" sz="3100" b="1" dirty="0" err="1"/>
              <a:t>ы</a:t>
            </a:r>
            <a:r>
              <a:rPr lang="ru-RU" sz="3100" b="1" dirty="0"/>
              <a:t> ещё в </a:t>
            </a:r>
            <a:r>
              <a:rPr lang="en-US" sz="3100" b="1" dirty="0"/>
              <a:t>III</a:t>
            </a:r>
            <a:r>
              <a:rPr lang="ru-RU" sz="3100" b="1" dirty="0"/>
              <a:t> тысячелетии до нашей эры. </a:t>
            </a:r>
            <a:endParaRPr lang="ru-RU" sz="3100" dirty="0"/>
          </a:p>
          <a:p>
            <a:pPr>
              <a:buNone/>
            </a:pPr>
            <a:endParaRPr lang="ru-RU" sz="3100" dirty="0"/>
          </a:p>
          <a:p>
            <a:pPr marL="514350" indent="-514350">
              <a:buFont typeface="+mj-lt"/>
              <a:buAutoNum type="arabicPeriod"/>
            </a:pPr>
            <a:r>
              <a:rPr lang="ru-RU" sz="3100" dirty="0"/>
              <a:t>Пишутся две буквы НН, так как это прилагательное образовано от местоимения </a:t>
            </a:r>
            <a:r>
              <a:rPr lang="ru-RU" sz="3100" i="1" dirty="0"/>
              <a:t>свой</a:t>
            </a:r>
            <a:r>
              <a:rPr lang="ru-RU" sz="3100" dirty="0"/>
              <a:t> с помощью суффикса -ЕНН-.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100" dirty="0"/>
              <a:t>Пишется одна буква Н, так как это краткая форма причастия, образованного от глагола </a:t>
            </a:r>
            <a:r>
              <a:rPr lang="ru-RU" sz="3100" i="1" dirty="0"/>
              <a:t>освоить</a:t>
            </a:r>
            <a:r>
              <a:rPr lang="ru-RU" sz="3100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100" dirty="0"/>
              <a:t>Пишется одна буква Н, так как это причастие без пояснительных слов.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100" dirty="0"/>
              <a:t>Пишутся две буквы НН, так как это прилагательное, а не причастие; в кратком прилагательном сохраняется написание -НН-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/>
              <a:t>Вопрос № 4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/>
              <a:t>В каком слове на месте пропуска пишется НН?</a:t>
            </a:r>
          </a:p>
          <a:p>
            <a:pPr>
              <a:buNone/>
            </a:pPr>
            <a:r>
              <a:rPr lang="ru-RU" sz="3200" dirty="0"/>
              <a:t> </a:t>
            </a:r>
          </a:p>
          <a:p>
            <a:pPr>
              <a:buNone/>
            </a:pPr>
            <a:r>
              <a:rPr lang="ru-RU" sz="3200" dirty="0"/>
              <a:t>1) большие </a:t>
            </a:r>
            <a:r>
              <a:rPr lang="ru-RU" sz="3200" dirty="0" err="1"/>
              <a:t>золоче</a:t>
            </a:r>
            <a:r>
              <a:rPr lang="ru-RU" sz="3200" dirty="0"/>
              <a:t>..</a:t>
            </a:r>
            <a:r>
              <a:rPr lang="ru-RU" sz="3200" dirty="0" err="1"/>
              <a:t>ые</a:t>
            </a:r>
            <a:r>
              <a:rPr lang="ru-RU" sz="3200" dirty="0"/>
              <a:t> ложки </a:t>
            </a:r>
          </a:p>
          <a:p>
            <a:pPr>
              <a:buNone/>
            </a:pPr>
            <a:r>
              <a:rPr lang="ru-RU" sz="3200" dirty="0"/>
              <a:t>2) змеи..</a:t>
            </a:r>
            <a:r>
              <a:rPr lang="ru-RU" sz="3200" dirty="0" err="1"/>
              <a:t>ый</a:t>
            </a:r>
            <a:r>
              <a:rPr lang="ru-RU" sz="3200" dirty="0"/>
              <a:t> яд</a:t>
            </a:r>
          </a:p>
          <a:p>
            <a:pPr>
              <a:buNone/>
            </a:pPr>
            <a:r>
              <a:rPr lang="ru-RU" sz="3200" dirty="0"/>
              <a:t>3) деревня </a:t>
            </a:r>
            <a:r>
              <a:rPr lang="ru-RU" sz="3200" dirty="0" err="1"/>
              <a:t>освобожде</a:t>
            </a:r>
            <a:r>
              <a:rPr lang="ru-RU" sz="3200" dirty="0"/>
              <a:t>..а</a:t>
            </a:r>
          </a:p>
          <a:p>
            <a:pPr>
              <a:buNone/>
            </a:pPr>
            <a:r>
              <a:rPr lang="ru-RU" sz="3200" dirty="0"/>
              <a:t>4) </a:t>
            </a:r>
            <a:r>
              <a:rPr lang="ru-RU" sz="3200" dirty="0" err="1"/>
              <a:t>рискова</a:t>
            </a:r>
            <a:r>
              <a:rPr lang="ru-RU" sz="3200" dirty="0"/>
              <a:t>..</a:t>
            </a:r>
            <a:r>
              <a:rPr lang="ru-RU" sz="3200" dirty="0" err="1"/>
              <a:t>ый</a:t>
            </a:r>
            <a:r>
              <a:rPr lang="ru-RU" sz="3200" dirty="0"/>
              <a:t> поступок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/>
              <a:t>Вопрос № 5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dirty="0"/>
              <a:t>В каком примере пишется Н?</a:t>
            </a:r>
          </a:p>
          <a:p>
            <a:pPr>
              <a:buNone/>
            </a:pPr>
            <a:r>
              <a:rPr lang="ru-RU" sz="3200" dirty="0"/>
              <a:t> </a:t>
            </a:r>
          </a:p>
          <a:p>
            <a:pPr>
              <a:buNone/>
            </a:pPr>
            <a:r>
              <a:rPr lang="ru-RU" sz="3200" dirty="0"/>
              <a:t>1) </a:t>
            </a:r>
            <a:r>
              <a:rPr lang="ru-RU" sz="3200" dirty="0" err="1"/>
              <a:t>плете</a:t>
            </a:r>
            <a:r>
              <a:rPr lang="ru-RU" sz="3200" dirty="0"/>
              <a:t>..</a:t>
            </a:r>
            <a:r>
              <a:rPr lang="ru-RU" sz="3200" dirty="0" err="1"/>
              <a:t>ое</a:t>
            </a:r>
            <a:r>
              <a:rPr lang="ru-RU" sz="3200" dirty="0"/>
              <a:t> кресло</a:t>
            </a:r>
          </a:p>
          <a:p>
            <a:pPr>
              <a:buNone/>
            </a:pPr>
            <a:r>
              <a:rPr lang="ru-RU" sz="3200" dirty="0"/>
              <a:t>2) </a:t>
            </a:r>
            <a:r>
              <a:rPr lang="ru-RU" sz="3200" dirty="0" err="1"/>
              <a:t>погаше</a:t>
            </a:r>
            <a:r>
              <a:rPr lang="ru-RU" sz="3200" dirty="0"/>
              <a:t>..</a:t>
            </a:r>
            <a:r>
              <a:rPr lang="ru-RU" sz="3200" dirty="0" err="1"/>
              <a:t>ый</a:t>
            </a:r>
            <a:r>
              <a:rPr lang="ru-RU" sz="3200" dirty="0"/>
              <a:t> свет</a:t>
            </a:r>
          </a:p>
          <a:p>
            <a:pPr>
              <a:buNone/>
            </a:pPr>
            <a:r>
              <a:rPr lang="ru-RU" sz="3200" dirty="0"/>
              <a:t>3) слома..</a:t>
            </a:r>
            <a:r>
              <a:rPr lang="ru-RU" sz="3200" dirty="0" err="1"/>
              <a:t>ая</a:t>
            </a:r>
            <a:r>
              <a:rPr lang="ru-RU" sz="3200" dirty="0"/>
              <a:t> спица</a:t>
            </a:r>
          </a:p>
          <a:p>
            <a:pPr>
              <a:buNone/>
            </a:pPr>
            <a:r>
              <a:rPr lang="ru-RU" sz="3200" dirty="0"/>
              <a:t>4) </a:t>
            </a:r>
            <a:r>
              <a:rPr lang="ru-RU" sz="3200" dirty="0" err="1"/>
              <a:t>затеря</a:t>
            </a:r>
            <a:r>
              <a:rPr lang="ru-RU" sz="3200" dirty="0"/>
              <a:t>..</a:t>
            </a:r>
            <a:r>
              <a:rPr lang="ru-RU" sz="3200" dirty="0" err="1"/>
              <a:t>ый</a:t>
            </a:r>
            <a:r>
              <a:rPr lang="ru-RU" sz="3200" dirty="0"/>
              <a:t> мир</a:t>
            </a:r>
          </a:p>
          <a:p>
            <a:pPr>
              <a:buNone/>
            </a:pPr>
            <a:r>
              <a:rPr lang="ru-RU" dirty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/>
              <a:t>Вопрос № 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	</a:t>
            </a:r>
            <a:r>
              <a:rPr lang="ru-RU" sz="3200" dirty="0"/>
              <a:t>В каком варианте ответа правильно указаны все цифры, на месте которых пишется одна буква Н? </a:t>
            </a:r>
          </a:p>
          <a:p>
            <a:pPr>
              <a:buNone/>
            </a:pPr>
            <a:r>
              <a:rPr lang="ru-RU" sz="3200" b="1" dirty="0"/>
              <a:t>	Искусно </a:t>
            </a:r>
            <a:r>
              <a:rPr lang="ru-RU" sz="3200" b="1" dirty="0" err="1"/>
              <a:t>выполне</a:t>
            </a:r>
            <a:r>
              <a:rPr lang="ru-RU" sz="3200" b="1" dirty="0"/>
              <a:t>(1)</a:t>
            </a:r>
            <a:r>
              <a:rPr lang="ru-RU" sz="3200" b="1" dirty="0" err="1"/>
              <a:t>ые</a:t>
            </a:r>
            <a:r>
              <a:rPr lang="ru-RU" sz="3200" b="1" dirty="0"/>
              <a:t> </a:t>
            </a:r>
            <a:r>
              <a:rPr lang="ru-RU" sz="3200" b="1" dirty="0" err="1"/>
              <a:t>кова</a:t>
            </a:r>
            <a:r>
              <a:rPr lang="ru-RU" sz="3200" b="1" dirty="0"/>
              <a:t>(2)</a:t>
            </a:r>
            <a:r>
              <a:rPr lang="ru-RU" sz="3200" b="1" dirty="0" err="1"/>
              <a:t>ые</a:t>
            </a:r>
            <a:r>
              <a:rPr lang="ru-RU" sz="3200" b="1" dirty="0"/>
              <a:t> </a:t>
            </a:r>
            <a:r>
              <a:rPr lang="ru-RU" sz="3200" b="1" dirty="0" err="1"/>
              <a:t>балко</a:t>
            </a:r>
            <a:r>
              <a:rPr lang="ru-RU" sz="3200" b="1" dirty="0"/>
              <a:t>(3)</a:t>
            </a:r>
            <a:r>
              <a:rPr lang="ru-RU" sz="3200" b="1" dirty="0" err="1"/>
              <a:t>ые</a:t>
            </a:r>
            <a:r>
              <a:rPr lang="ru-RU" sz="3200" b="1" dirty="0"/>
              <a:t> решётки Петербурга – одно из украшений города.</a:t>
            </a:r>
            <a:endParaRPr lang="ru-RU" sz="3200" dirty="0"/>
          </a:p>
          <a:p>
            <a:pPr>
              <a:buNone/>
            </a:pPr>
            <a:r>
              <a:rPr lang="ru-RU" sz="3200" dirty="0"/>
              <a:t>  </a:t>
            </a:r>
          </a:p>
          <a:p>
            <a:pPr algn="ctr">
              <a:buNone/>
            </a:pPr>
            <a:r>
              <a:rPr lang="ru-RU" sz="3600" dirty="0"/>
              <a:t>1) 1, 2</a:t>
            </a:r>
            <a:r>
              <a:rPr lang="en-US" sz="3600" dirty="0"/>
              <a:t>    </a:t>
            </a:r>
            <a:r>
              <a:rPr lang="ru-RU" sz="3600" dirty="0"/>
              <a:t>2)2</a:t>
            </a:r>
            <a:r>
              <a:rPr lang="en-US" sz="3600" dirty="0"/>
              <a:t>    </a:t>
            </a:r>
            <a:r>
              <a:rPr lang="ru-RU" sz="3600" dirty="0"/>
              <a:t>3)2, 3</a:t>
            </a:r>
            <a:r>
              <a:rPr lang="en-US" sz="3600" dirty="0"/>
              <a:t>   </a:t>
            </a:r>
            <a:r>
              <a:rPr lang="ru-RU" sz="3600" dirty="0"/>
              <a:t>4)1, 3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85786" y="2857496"/>
            <a:ext cx="7772400" cy="1714512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6000" dirty="0">
                <a:solidFill>
                  <a:schemeClr val="accent1">
                    <a:lumMod val="90000"/>
                    <a:lumOff val="10000"/>
                  </a:schemeClr>
                </a:solidFill>
              </a:rPr>
            </a:br>
            <a:r>
              <a:rPr lang="ru-RU" sz="73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В </a:t>
            </a:r>
            <a:r>
              <a:rPr lang="ru-RU" sz="60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ПРИЛАГАТЕЛЬНЫХ</a:t>
            </a:r>
          </a:p>
        </p:txBody>
      </p:sp>
      <p:pic>
        <p:nvPicPr>
          <p:cNvPr id="4" name="Picture 7" descr="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4500570"/>
            <a:ext cx="2314289" cy="187752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14546" y="785794"/>
            <a:ext cx="50006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solidFill>
                  <a:schemeClr val="bg2">
                    <a:lumMod val="95000"/>
                  </a:schemeClr>
                </a:solidFill>
                <a:ea typeface="+mj-ea"/>
                <a:cs typeface="+mj-cs"/>
              </a:rPr>
              <a:t>-Н- и -НН- </a:t>
            </a:r>
            <a:endParaRPr lang="ru-RU" dirty="0">
              <a:solidFill>
                <a:schemeClr val="bg2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/>
              <a:t>Одна буква Н пишется: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/>
              <a:t>В суффиксах </a:t>
            </a:r>
            <a:r>
              <a:rPr lang="ru-RU" sz="2800" b="1" dirty="0"/>
              <a:t>-ан- (-</a:t>
            </a:r>
            <a:r>
              <a:rPr lang="ru-RU" sz="2800" b="1" dirty="0" err="1"/>
              <a:t>ян</a:t>
            </a:r>
            <a:r>
              <a:rPr lang="ru-RU" sz="2800" b="1" dirty="0"/>
              <a:t>-) -</a:t>
            </a:r>
            <a:r>
              <a:rPr lang="ru-RU" sz="2800" b="1" dirty="0" err="1"/>
              <a:t>ын</a:t>
            </a:r>
            <a:r>
              <a:rPr lang="ru-RU" sz="2800" b="1" dirty="0"/>
              <a:t>- (-ин-) </a:t>
            </a:r>
            <a:r>
              <a:rPr lang="ru-RU" sz="2800" dirty="0"/>
              <a:t>отыменных прилагательных: </a:t>
            </a:r>
          </a:p>
          <a:p>
            <a:pPr marL="514350" indent="-514350" algn="ctr">
              <a:buNone/>
            </a:pPr>
            <a:r>
              <a:rPr lang="ru-RU" sz="2800" dirty="0"/>
              <a:t>	лед</a:t>
            </a:r>
            <a:r>
              <a:rPr lang="ru-RU" sz="2800" b="1" dirty="0"/>
              <a:t>ян</a:t>
            </a:r>
            <a:r>
              <a:rPr lang="ru-RU" sz="2800" dirty="0"/>
              <a:t>ой ← лёд </a:t>
            </a:r>
          </a:p>
          <a:p>
            <a:pPr marL="514350" indent="-514350" algn="ctr">
              <a:buNone/>
            </a:pPr>
            <a:r>
              <a:rPr lang="ru-RU" sz="2800" dirty="0"/>
              <a:t>	песч</a:t>
            </a:r>
            <a:r>
              <a:rPr lang="ru-RU" sz="2800" b="1" dirty="0"/>
              <a:t>ан</a:t>
            </a:r>
            <a:r>
              <a:rPr lang="ru-RU" sz="2800" dirty="0"/>
              <a:t>ый ← песок</a:t>
            </a:r>
          </a:p>
          <a:p>
            <a:pPr marL="514350" indent="-514350" algn="ctr">
              <a:buNone/>
            </a:pPr>
            <a:r>
              <a:rPr lang="ru-RU" sz="2800" dirty="0"/>
              <a:t>	серебр</a:t>
            </a:r>
            <a:r>
              <a:rPr lang="ru-RU" sz="2800" b="1" dirty="0"/>
              <a:t>ян</a:t>
            </a:r>
            <a:r>
              <a:rPr lang="ru-RU" sz="2800" dirty="0"/>
              <a:t>ый ← серебро </a:t>
            </a:r>
          </a:p>
          <a:p>
            <a:pPr marL="514350" indent="-514350" algn="ctr">
              <a:buNone/>
            </a:pPr>
            <a:r>
              <a:rPr lang="ru-RU" sz="2800" dirty="0"/>
              <a:t>	комар</a:t>
            </a:r>
            <a:r>
              <a:rPr lang="ru-RU" sz="2800" b="1" dirty="0"/>
              <a:t>ин</a:t>
            </a:r>
            <a:r>
              <a:rPr lang="ru-RU" sz="2800" dirty="0"/>
              <a:t>ый ← комар</a:t>
            </a:r>
          </a:p>
          <a:p>
            <a:pPr marL="514350" indent="-514350">
              <a:buNone/>
            </a:pPr>
            <a:r>
              <a:rPr lang="ru-RU" sz="2800" b="1" i="1" dirty="0"/>
              <a:t> Исключение: </a:t>
            </a:r>
            <a:r>
              <a:rPr lang="ru-RU" sz="2800" i="1" dirty="0"/>
              <a:t>стекл</a:t>
            </a:r>
            <a:r>
              <a:rPr lang="ru-RU" sz="2800" b="1" i="1" dirty="0"/>
              <a:t>янн</a:t>
            </a:r>
            <a:r>
              <a:rPr lang="ru-RU" sz="2800" i="1" dirty="0"/>
              <a:t>ый, олов</a:t>
            </a:r>
            <a:r>
              <a:rPr lang="ru-RU" sz="2800" b="1" i="1" dirty="0"/>
              <a:t>янн</a:t>
            </a:r>
            <a:r>
              <a:rPr lang="ru-RU" sz="2800" i="1" dirty="0"/>
              <a:t>ый, дерев</a:t>
            </a:r>
            <a:r>
              <a:rPr lang="ru-RU" sz="2800" b="1" i="1" dirty="0"/>
              <a:t>янн</a:t>
            </a:r>
            <a:r>
              <a:rPr lang="ru-RU" sz="2800" i="1" dirty="0"/>
              <a:t>ый</a:t>
            </a:r>
          </a:p>
          <a:p>
            <a:pPr marL="514350" indent="-514350">
              <a:buNone/>
            </a:pPr>
            <a:r>
              <a:rPr lang="ru-RU" sz="2800" b="1" i="1" dirty="0"/>
              <a:t>Примечание: </a:t>
            </a:r>
            <a:r>
              <a:rPr lang="ru-RU" sz="2800" i="1" dirty="0"/>
              <a:t>В прилагательных типа солов</a:t>
            </a:r>
            <a:r>
              <a:rPr lang="ru-RU" sz="2800" b="1" i="1" dirty="0"/>
              <a:t>ь</a:t>
            </a:r>
            <a:r>
              <a:rPr lang="ru-RU" sz="2800" i="1" dirty="0"/>
              <a:t>иный, мурав</a:t>
            </a:r>
            <a:r>
              <a:rPr lang="ru-RU" sz="2800" b="1" i="1" dirty="0"/>
              <a:t>ь</a:t>
            </a:r>
            <a:r>
              <a:rPr lang="ru-RU" sz="2800" i="1" dirty="0"/>
              <a:t>иный перед суффиксом    </a:t>
            </a:r>
            <a:r>
              <a:rPr lang="ru-RU" sz="2800" b="1" i="1" dirty="0"/>
              <a:t>-ин </a:t>
            </a:r>
            <a:r>
              <a:rPr lang="ru-RU" sz="2800" i="1" dirty="0"/>
              <a:t>пишется </a:t>
            </a:r>
            <a:r>
              <a:rPr lang="ru-RU" sz="2800" b="1" i="1" dirty="0" err="1"/>
              <a:t>ь</a:t>
            </a:r>
            <a:endParaRPr lang="ru-RU" sz="2800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/>
              <a:t>Запомни!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ru-RU" b="1" dirty="0"/>
              <a:t>Масляный</a:t>
            </a:r>
            <a:r>
              <a:rPr lang="ru-RU" dirty="0"/>
              <a:t> – от существительного масло в значении состоящий из масла, сделанный на масле. </a:t>
            </a:r>
            <a:r>
              <a:rPr lang="ru-RU" i="1" dirty="0"/>
              <a:t>Масляные краски </a:t>
            </a:r>
            <a:r>
              <a:rPr lang="ru-RU" dirty="0"/>
              <a:t>(разведенные на масле), </a:t>
            </a:r>
            <a:r>
              <a:rPr lang="ru-RU" i="1" dirty="0"/>
              <a:t>масляный насос </a:t>
            </a:r>
            <a:r>
              <a:rPr lang="ru-RU" dirty="0"/>
              <a:t>(работающий на масле).</a:t>
            </a:r>
          </a:p>
          <a:p>
            <a:pPr>
              <a:defRPr/>
            </a:pPr>
            <a:r>
              <a:rPr lang="ru-RU" b="1" dirty="0"/>
              <a:t>Масленый</a:t>
            </a:r>
            <a:r>
              <a:rPr lang="ru-RU" dirty="0"/>
              <a:t> – от глагола маслить в значении смазанный маслом, пропитанный маслом. </a:t>
            </a:r>
            <a:r>
              <a:rPr lang="ru-RU" i="1" dirty="0"/>
              <a:t>Масленая каша </a:t>
            </a:r>
            <a:r>
              <a:rPr lang="en-US" dirty="0"/>
              <a:t>(</a:t>
            </a:r>
            <a:r>
              <a:rPr lang="ru-RU" dirty="0"/>
              <a:t>пропитанная маслом), </a:t>
            </a:r>
            <a:r>
              <a:rPr lang="ru-RU" i="1" dirty="0"/>
              <a:t>масленые руки </a:t>
            </a:r>
            <a:r>
              <a:rPr lang="ru-RU" dirty="0"/>
              <a:t>(испачканные маслом), а также </a:t>
            </a:r>
            <a:r>
              <a:rPr lang="ru-RU" i="1" dirty="0"/>
              <a:t>масленые глаза, масленый голос </a:t>
            </a:r>
            <a:r>
              <a:rPr lang="ru-RU" dirty="0"/>
              <a:t>(льстивый)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/>
              <a:t>Одна буква Н пишется в словах: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/>
              <a:t>		</a:t>
            </a:r>
            <a:r>
              <a:rPr lang="ru-RU" sz="4800" dirty="0"/>
              <a:t>Багряный, зеленый, пряный, пьяный,  рдяный рьяный, румяный, свиной, синий, юный, бараний, тюлений и др.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/>
              <a:t>Две буквы НН пишутся: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/>
              <a:t>В отыменных прилагательных, образованных от основ на </a:t>
            </a:r>
            <a:r>
              <a:rPr lang="ru-RU" sz="3200" b="1" dirty="0"/>
              <a:t>-</a:t>
            </a:r>
            <a:r>
              <a:rPr lang="ru-RU" sz="3200" b="1" dirty="0" err="1"/>
              <a:t>н</a:t>
            </a:r>
            <a:r>
              <a:rPr lang="ru-RU" sz="3200" dirty="0"/>
              <a:t>, </a:t>
            </a:r>
            <a:r>
              <a:rPr lang="ru-RU" sz="3200" b="1" dirty="0"/>
              <a:t>-мя </a:t>
            </a:r>
            <a:r>
              <a:rPr lang="ru-RU" sz="3200" dirty="0"/>
              <a:t>при помощи суффикса </a:t>
            </a:r>
            <a:r>
              <a:rPr lang="ru-RU" sz="3200" b="1" dirty="0"/>
              <a:t>-</a:t>
            </a:r>
            <a:r>
              <a:rPr lang="ru-RU" sz="3200" b="1" dirty="0" err="1"/>
              <a:t>н</a:t>
            </a:r>
            <a:r>
              <a:rPr lang="ru-RU" sz="3200" b="1" dirty="0"/>
              <a:t>-</a:t>
            </a:r>
            <a:r>
              <a:rPr lang="ru-RU" sz="3200" dirty="0"/>
              <a:t>: </a:t>
            </a:r>
          </a:p>
          <a:p>
            <a:pPr marL="514350" indent="-514350" algn="ctr">
              <a:buNone/>
            </a:pPr>
            <a:r>
              <a:rPr lang="ru-RU" sz="3200" dirty="0"/>
              <a:t>каме</a:t>
            </a:r>
            <a:r>
              <a:rPr lang="ru-RU" sz="3200" b="1" dirty="0"/>
              <a:t>нн</a:t>
            </a:r>
            <a:r>
              <a:rPr lang="ru-RU" sz="3200" dirty="0"/>
              <a:t>ый ← каме</a:t>
            </a:r>
            <a:r>
              <a:rPr lang="ru-RU" sz="3200" b="1" dirty="0"/>
              <a:t>н</a:t>
            </a:r>
            <a:r>
              <a:rPr lang="ru-RU" sz="3200" dirty="0"/>
              <a:t>ь, </a:t>
            </a:r>
          </a:p>
          <a:p>
            <a:pPr marL="514350" indent="-514350" algn="ctr">
              <a:buNone/>
            </a:pPr>
            <a:r>
              <a:rPr lang="ru-RU" sz="3200" dirty="0"/>
              <a:t>плам</a:t>
            </a:r>
            <a:r>
              <a:rPr lang="ru-RU" sz="3200" b="1" dirty="0"/>
              <a:t>енн</a:t>
            </a:r>
            <a:r>
              <a:rPr lang="ru-RU" sz="3200" dirty="0"/>
              <a:t>ый ← пла</a:t>
            </a:r>
            <a:r>
              <a:rPr lang="ru-RU" sz="3200" b="1" dirty="0"/>
              <a:t>мя</a:t>
            </a:r>
          </a:p>
          <a:p>
            <a:pPr marL="514350" indent="-514350" algn="ctr">
              <a:buNone/>
            </a:pPr>
            <a:r>
              <a:rPr lang="ru-RU" sz="3200" dirty="0"/>
              <a:t>осе</a:t>
            </a:r>
            <a:r>
              <a:rPr lang="ru-RU" sz="3200" b="1" dirty="0"/>
              <a:t>нн</a:t>
            </a:r>
            <a:r>
              <a:rPr lang="ru-RU" sz="3200" dirty="0"/>
              <a:t>ий ←осе</a:t>
            </a:r>
            <a:r>
              <a:rPr lang="ru-RU" sz="3200" b="1" dirty="0"/>
              <a:t>н</a:t>
            </a:r>
            <a:r>
              <a:rPr lang="ru-RU" sz="3200" dirty="0"/>
              <a:t>ь</a:t>
            </a:r>
          </a:p>
          <a:p>
            <a:pPr marL="514350" indent="-514350" algn="ctr">
              <a:buNone/>
            </a:pPr>
            <a:r>
              <a:rPr lang="ru-RU" sz="3200" dirty="0"/>
              <a:t>весе</a:t>
            </a:r>
            <a:r>
              <a:rPr lang="ru-RU" sz="3200" b="1" dirty="0"/>
              <a:t>нн</a:t>
            </a:r>
            <a:r>
              <a:rPr lang="ru-RU" sz="3200" dirty="0"/>
              <a:t>ий ← вес</a:t>
            </a:r>
            <a:r>
              <a:rPr lang="ru-RU" sz="3200" b="1" dirty="0"/>
              <a:t>н</a:t>
            </a:r>
            <a:r>
              <a:rPr lang="ru-RU" sz="3200" dirty="0"/>
              <a:t>а </a:t>
            </a:r>
          </a:p>
          <a:p>
            <a:pPr marL="514350" indent="-514350" algn="ctr">
              <a:buNone/>
            </a:pPr>
            <a:r>
              <a:rPr lang="ru-RU" sz="3200" dirty="0"/>
              <a:t>семе</a:t>
            </a:r>
            <a:r>
              <a:rPr lang="ru-RU" sz="3200" b="1" dirty="0"/>
              <a:t>нн</a:t>
            </a:r>
            <a:r>
              <a:rPr lang="ru-RU" sz="3200" dirty="0"/>
              <a:t>ой ← се</a:t>
            </a:r>
            <a:r>
              <a:rPr lang="ru-RU" sz="3200" b="1" dirty="0"/>
              <a:t>мя</a:t>
            </a:r>
            <a:r>
              <a:rPr lang="ru-RU" sz="3200" dirty="0"/>
              <a:t>, семе</a:t>
            </a:r>
            <a:r>
              <a:rPr lang="ru-RU" sz="3200" b="1" dirty="0"/>
              <a:t>н</a:t>
            </a:r>
            <a:r>
              <a:rPr lang="ru-RU" sz="3200" dirty="0"/>
              <a:t>а </a:t>
            </a:r>
          </a:p>
          <a:p>
            <a:pPr marL="514350" indent="-514350" algn="ctr">
              <a:buNone/>
            </a:pPr>
            <a:r>
              <a:rPr lang="ru-RU" sz="3200" dirty="0"/>
              <a:t>време</a:t>
            </a:r>
            <a:r>
              <a:rPr lang="ru-RU" sz="3200" b="1" dirty="0"/>
              <a:t>нн</a:t>
            </a:r>
            <a:r>
              <a:rPr lang="ru-RU" sz="3200" dirty="0"/>
              <a:t>ый ← вре</a:t>
            </a:r>
            <a:r>
              <a:rPr lang="ru-RU" sz="3200" b="1" dirty="0"/>
              <a:t>мя</a:t>
            </a:r>
            <a:r>
              <a:rPr lang="ru-RU" sz="3200" dirty="0"/>
              <a:t>, време</a:t>
            </a:r>
            <a:r>
              <a:rPr lang="ru-RU" sz="3200" b="1" dirty="0"/>
              <a:t>н</a:t>
            </a:r>
            <a:r>
              <a:rPr lang="ru-RU" sz="3200" dirty="0"/>
              <a:t>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/>
              <a:t>Две буквы НН пишутся: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3900" dirty="0"/>
              <a:t>В суффиксах </a:t>
            </a:r>
            <a:r>
              <a:rPr lang="ru-RU" sz="3900" b="1" dirty="0"/>
              <a:t>-</a:t>
            </a:r>
            <a:r>
              <a:rPr lang="ru-RU" sz="3900" b="1" dirty="0" err="1"/>
              <a:t>енн</a:t>
            </a:r>
            <a:r>
              <a:rPr lang="ru-RU" sz="3900" b="1" dirty="0"/>
              <a:t>-</a:t>
            </a:r>
            <a:r>
              <a:rPr lang="ru-RU" sz="3900" dirty="0"/>
              <a:t>, </a:t>
            </a:r>
            <a:r>
              <a:rPr lang="ru-RU" sz="3900" b="1" dirty="0"/>
              <a:t>-</a:t>
            </a:r>
            <a:r>
              <a:rPr lang="ru-RU" sz="3900" b="1" dirty="0" err="1"/>
              <a:t>онн</a:t>
            </a:r>
            <a:r>
              <a:rPr lang="ru-RU" sz="3900" b="1" dirty="0"/>
              <a:t>- </a:t>
            </a:r>
            <a:r>
              <a:rPr lang="ru-RU" sz="3900" dirty="0"/>
              <a:t>отыменных прилагательных: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3900" dirty="0"/>
              <a:t>	торжеств</a:t>
            </a:r>
            <a:r>
              <a:rPr lang="ru-RU" sz="3900" b="1" dirty="0"/>
              <a:t>енн</a:t>
            </a:r>
            <a:r>
              <a:rPr lang="ru-RU" sz="3900" dirty="0"/>
              <a:t>ый ← торжество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3900" dirty="0"/>
              <a:t>	традици</a:t>
            </a:r>
            <a:r>
              <a:rPr lang="ru-RU" sz="3900" b="1" dirty="0"/>
              <a:t>онн</a:t>
            </a:r>
            <a:r>
              <a:rPr lang="ru-RU" sz="3900" dirty="0"/>
              <a:t>ый ← традиция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ru-RU" dirty="0"/>
              <a:t>		</a:t>
            </a:r>
            <a:r>
              <a:rPr lang="ru-RU" sz="3000" i="1" dirty="0"/>
              <a:t>Прилагательные с суффиксом -</a:t>
            </a:r>
            <a:r>
              <a:rPr lang="ru-RU" sz="3000" i="1" dirty="0" err="1"/>
              <a:t>енн</a:t>
            </a:r>
            <a:r>
              <a:rPr lang="ru-RU" sz="3000" i="1" dirty="0"/>
              <a:t> могут выражать субъективную оценку (большую меру признака): здоровенный тяжеленный высоченный (ср. здоровый, тяжелый, высокий)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Тема3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Соревнование">
  <a:themeElements>
    <a:clrScheme name="Соревнование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Соревнова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ревнование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Салют">
  <a:themeElements>
    <a:clrScheme name="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Профиль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Студия">
  <a:themeElements>
    <a:clrScheme name="Студия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521</TotalTime>
  <Words>1490</Words>
  <Application>Microsoft Office PowerPoint</Application>
  <PresentationFormat>Экран (4:3)</PresentationFormat>
  <Paragraphs>167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35</vt:i4>
      </vt:variant>
    </vt:vector>
  </HeadingPairs>
  <TitlesOfParts>
    <vt:vector size="54" baseType="lpstr">
      <vt:lpstr>Arial</vt:lpstr>
      <vt:lpstr>Arial Black</vt:lpstr>
      <vt:lpstr>Comic Sans MS</vt:lpstr>
      <vt:lpstr>Constantia</vt:lpstr>
      <vt:lpstr>Tahoma</vt:lpstr>
      <vt:lpstr>Times New Roman</vt:lpstr>
      <vt:lpstr>Verdana</vt:lpstr>
      <vt:lpstr>Wingdings</vt:lpstr>
      <vt:lpstr>Тема3</vt:lpstr>
      <vt:lpstr>Палитра</vt:lpstr>
      <vt:lpstr>Трава</vt:lpstr>
      <vt:lpstr>Склон</vt:lpstr>
      <vt:lpstr>Салют</vt:lpstr>
      <vt:lpstr>Профиль</vt:lpstr>
      <vt:lpstr>План</vt:lpstr>
      <vt:lpstr>Пастель</vt:lpstr>
      <vt:lpstr>Студия</vt:lpstr>
      <vt:lpstr>Вершина горы</vt:lpstr>
      <vt:lpstr>Соревнование</vt:lpstr>
      <vt:lpstr>Подготовка к экзамену</vt:lpstr>
      <vt:lpstr>Повторить и запомнить правила, выполнить тренировочные упражнения</vt:lpstr>
      <vt:lpstr>Презентация PowerPoint</vt:lpstr>
      <vt:lpstr> В ПРИЛАГАТЕЛЬНЫХ</vt:lpstr>
      <vt:lpstr>Одна буква Н пишется:</vt:lpstr>
      <vt:lpstr>Запомни!</vt:lpstr>
      <vt:lpstr>Одна буква Н пишется в словах:</vt:lpstr>
      <vt:lpstr>Две буквы НН пишутся: </vt:lpstr>
      <vt:lpstr>Две буквы НН пишутся: </vt:lpstr>
      <vt:lpstr>Исключение</vt:lpstr>
      <vt:lpstr>Краткие прилагательные</vt:lpstr>
      <vt:lpstr>Имя существительное</vt:lpstr>
      <vt:lpstr> в причастиях  и  отглагольных прилагательных</vt:lpstr>
      <vt:lpstr>В суффиксах причастий пишется НН.  Указателем на это         является:</vt:lpstr>
      <vt:lpstr>Презентация PowerPoint</vt:lpstr>
      <vt:lpstr>Краткие причастия</vt:lpstr>
      <vt:lpstr>Отглагольные прилагательные</vt:lpstr>
      <vt:lpstr>Примечания</vt:lpstr>
      <vt:lpstr>Суффиксы -ованн- - -еванн-</vt:lpstr>
      <vt:lpstr>Презентация PowerPoint</vt:lpstr>
      <vt:lpstr>Презентация PowerPoint</vt:lpstr>
      <vt:lpstr>Имена существительные</vt:lpstr>
      <vt:lpstr>Наречия</vt:lpstr>
      <vt:lpstr>Упражнения</vt:lpstr>
      <vt:lpstr>Вставьте пропущенные буквы</vt:lpstr>
      <vt:lpstr>Вставьте пропущенные буквы</vt:lpstr>
      <vt:lpstr>Вставьте пропущенные буквы</vt:lpstr>
      <vt:lpstr>Вставьте пропущенные буквы</vt:lpstr>
      <vt:lpstr>Тест</vt:lpstr>
      <vt:lpstr>Вопрос № 1</vt:lpstr>
      <vt:lpstr>Вопрос № 2</vt:lpstr>
      <vt:lpstr>Вопрос № 3</vt:lpstr>
      <vt:lpstr>Вопрос № 4</vt:lpstr>
      <vt:lpstr>Вопрос № 5</vt:lpstr>
      <vt:lpstr>Вопрос №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Орфографический практикум № 6</dc:title>
  <dc:creator>Lenovo</dc:creator>
  <cp:lastModifiedBy>Lenovo</cp:lastModifiedBy>
  <cp:revision>62</cp:revision>
  <dcterms:modified xsi:type="dcterms:W3CDTF">2020-04-30T04:27:56Z</dcterms:modified>
</cp:coreProperties>
</file>