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5"/>
  </p:notesMasterIdLst>
  <p:sldIdLst>
    <p:sldId id="344" r:id="rId2"/>
    <p:sldId id="356" r:id="rId3"/>
    <p:sldId id="314" r:id="rId4"/>
    <p:sldId id="353" r:id="rId5"/>
    <p:sldId id="315" r:id="rId6"/>
    <p:sldId id="298" r:id="rId7"/>
    <p:sldId id="259" r:id="rId8"/>
    <p:sldId id="354" r:id="rId9"/>
    <p:sldId id="266" r:id="rId10"/>
    <p:sldId id="317" r:id="rId11"/>
    <p:sldId id="302" r:id="rId12"/>
    <p:sldId id="303" r:id="rId13"/>
    <p:sldId id="304" r:id="rId14"/>
    <p:sldId id="305" r:id="rId15"/>
    <p:sldId id="308" r:id="rId16"/>
    <p:sldId id="336" r:id="rId17"/>
    <p:sldId id="309" r:id="rId18"/>
    <p:sldId id="318" r:id="rId19"/>
    <p:sldId id="312" r:id="rId20"/>
    <p:sldId id="321" r:id="rId21"/>
    <p:sldId id="322" r:id="rId22"/>
    <p:sldId id="323" r:id="rId23"/>
    <p:sldId id="324" r:id="rId24"/>
    <p:sldId id="325" r:id="rId25"/>
    <p:sldId id="328" r:id="rId26"/>
    <p:sldId id="340" r:id="rId27"/>
    <p:sldId id="341" r:id="rId28"/>
    <p:sldId id="329" r:id="rId29"/>
    <p:sldId id="279" r:id="rId30"/>
    <p:sldId id="288" r:id="rId31"/>
    <p:sldId id="330" r:id="rId32"/>
    <p:sldId id="286" r:id="rId33"/>
    <p:sldId id="357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2328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8" autoAdjust="0"/>
    <p:restoredTop sz="94660"/>
  </p:normalViewPr>
  <p:slideViewPr>
    <p:cSldViewPr>
      <p:cViewPr varScale="1">
        <p:scale>
          <a:sx n="69" d="100"/>
          <a:sy n="69" d="100"/>
        </p:scale>
        <p:origin x="144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B4AD53-9C12-4FF0-86CC-EC1539E2EA37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B18D18-7B2B-47FB-BD92-B3B56A3EE15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B18D18-7B2B-47FB-BD92-B3B56A3EE15E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en/5/58/John_walter.jpg" TargetMode="Externa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hyperlink" Target="http://en.wikipedia.org/wiki/The_Times" TargetMode="External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u2005.lu/pictures/savoir_lux/images/economie/presseecrite.jpg" TargetMode="External"/><Relationship Id="rId3" Type="http://schemas.openxmlformats.org/officeDocument/2006/relationships/image" Target="../media/image27.jpeg"/><Relationship Id="rId7" Type="http://schemas.openxmlformats.org/officeDocument/2006/relationships/image" Target="../media/image39.jpeg"/><Relationship Id="rId2" Type="http://schemas.openxmlformats.org/officeDocument/2006/relationships/hyperlink" Target="http://news.sky.com/sky-news/content/StaticFile/jpg/2008/Dec/Week1/15174005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news.sky.com/sky-news/content/StaticFile/jpg/2009/Apr/Week2/15260419.jpg" TargetMode="External"/><Relationship Id="rId11" Type="http://schemas.openxmlformats.org/officeDocument/2006/relationships/image" Target="../media/image41.jpeg"/><Relationship Id="rId5" Type="http://schemas.openxmlformats.org/officeDocument/2006/relationships/image" Target="../media/image38.jpeg"/><Relationship Id="rId10" Type="http://schemas.openxmlformats.org/officeDocument/2006/relationships/hyperlink" Target="http://www.astroleb.com/about_us/alain/vixen/daily.jpg" TargetMode="External"/><Relationship Id="rId4" Type="http://schemas.openxmlformats.org/officeDocument/2006/relationships/hyperlink" Target="http://news.sky.com/sky-news/content/StaticFile/jpg/2009/Aug/Week1/15351789.jpg" TargetMode="External"/><Relationship Id="rId9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Nikola_Tesla" TargetMode="External"/><Relationship Id="rId3" Type="http://schemas.openxmlformats.org/officeDocument/2006/relationships/image" Target="../media/image45.jpeg"/><Relationship Id="rId7" Type="http://schemas.openxmlformats.org/officeDocument/2006/relationships/image" Target="../media/image47.jpeg"/><Relationship Id="rId2" Type="http://schemas.openxmlformats.org/officeDocument/2006/relationships/hyperlink" Target="http://en.wikipedia.org/wiki/File:NikolaTeslaLightbulb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File:Marconi_1909.jpg" TargetMode="External"/><Relationship Id="rId5" Type="http://schemas.openxmlformats.org/officeDocument/2006/relationships/image" Target="../media/image46.jpeg"/><Relationship Id="rId10" Type="http://schemas.openxmlformats.org/officeDocument/2006/relationships/hyperlink" Target="http://en.wikipedia.org/wiki/Guglielmo_Marconi" TargetMode="External"/><Relationship Id="rId4" Type="http://schemas.openxmlformats.org/officeDocument/2006/relationships/hyperlink" Target="http://en.wikipedia.org/wiki/File:A-S-Popov.jpg" TargetMode="External"/><Relationship Id="rId9" Type="http://schemas.openxmlformats.org/officeDocument/2006/relationships/hyperlink" Target="http://en.wikipedia.org/wiki/Alexander_Popov_(physicist)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51.gif"/><Relationship Id="rId2" Type="http://schemas.openxmlformats.org/officeDocument/2006/relationships/hyperlink" Target="http://en.wikipedia.org/wiki/File:Bbc_broadcasting_house_front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hyperlink" Target="http://en.wikipedia.org/wiki/BBC" TargetMode="External"/><Relationship Id="rId4" Type="http://schemas.openxmlformats.org/officeDocument/2006/relationships/image" Target="../media/image49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13" Type="http://schemas.openxmlformats.org/officeDocument/2006/relationships/hyperlink" Target="http://a-domogarov.narod.ru/images/du_102006/du102006_26.jpg" TargetMode="External"/><Relationship Id="rId3" Type="http://schemas.openxmlformats.org/officeDocument/2006/relationships/hyperlink" Target="http://img.rutube.ru/thumbs/9e/a7/9ea7cdcb9f7e3821b47efa796ae58225-1.jpg" TargetMode="External"/><Relationship Id="rId7" Type="http://schemas.openxmlformats.org/officeDocument/2006/relationships/hyperlink" Target="http://tvarc.dvn.ru/screenshots/140/887/140887_01.jpg" TargetMode="External"/><Relationship Id="rId12" Type="http://schemas.openxmlformats.org/officeDocument/2006/relationships/image" Target="../media/image5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11" Type="http://schemas.openxmlformats.org/officeDocument/2006/relationships/hyperlink" Target="http://stat8.blog.ru/lr/0901fef186bcd4e38270e7445f3813c4" TargetMode="External"/><Relationship Id="rId5" Type="http://schemas.openxmlformats.org/officeDocument/2006/relationships/hyperlink" Target="http://i041.radikal.ru/0912/1f/e45ebe503bd6.jpg" TargetMode="External"/><Relationship Id="rId10" Type="http://schemas.openxmlformats.org/officeDocument/2006/relationships/image" Target="../media/image55.jpeg"/><Relationship Id="rId4" Type="http://schemas.openxmlformats.org/officeDocument/2006/relationships/image" Target="../media/image52.jpeg"/><Relationship Id="rId9" Type="http://schemas.openxmlformats.org/officeDocument/2006/relationships/hyperlink" Target="http://archive.deloprincipa.ru/img/gallery/big/img_2529_resize_1.jpg" TargetMode="External"/><Relationship Id="rId14" Type="http://schemas.openxmlformats.org/officeDocument/2006/relationships/image" Target="../media/image5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hyperlink" Target="http://img12.nnm.ru/2/6/6/d/a/266da1323a0117f436562d270b42db44_full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jpeg"/><Relationship Id="rId4" Type="http://schemas.openxmlformats.org/officeDocument/2006/relationships/hyperlink" Target="http://a.foto.radikal.ru/0604/dd016cef693c.jpg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hyperlink" Target="http://m.load.ru/Resources/Pictures/Soft/1464/009.jpg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&#1072;&#1085;&#1075;&#1083;&#1080;&#1081;&#1089;&#1082;&#1080;&#1081;%20&#1103;&#1079;&#1099;&#1082;\&#1084;&#1077;&#1088;&#1086;&#1087;&#1088;&#1080;&#1103;&#1090;&#1080;&#1103;%20&#1087;&#1086;%20&#1072;&#1085;&#1075;&#1083;.&#1103;&#1079;\&#1082;&#1086;&#1085;&#1082;&#1091;&#1088;&#1089;\Madeleine%20Mccann%20on&#1082;&#1086;&#1088;&#1086;&#1090;&#1082;&#1086;.avi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interesnoe-kino.ru/wp-content/uploads/2009/12/Avatar-film-3.jpg" TargetMode="External"/><Relationship Id="rId3" Type="http://schemas.openxmlformats.org/officeDocument/2006/relationships/image" Target="../media/image62.jpeg"/><Relationship Id="rId7" Type="http://schemas.openxmlformats.org/officeDocument/2006/relationships/image" Target="../media/image64.jpeg"/><Relationship Id="rId2" Type="http://schemas.openxmlformats.org/officeDocument/2006/relationships/hyperlink" Target="http://img-fotki.yandex.ru/get/51/bingo-tlt.6e/0_3ab49_2325bd7f_X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1tvrus.com/i/20060911/fmt_2_09030015.png.jpg" TargetMode="External"/><Relationship Id="rId11" Type="http://schemas.openxmlformats.org/officeDocument/2006/relationships/image" Target="../media/image60.jpeg"/><Relationship Id="rId5" Type="http://schemas.openxmlformats.org/officeDocument/2006/relationships/image" Target="../media/image63.jpeg"/><Relationship Id="rId10" Type="http://schemas.openxmlformats.org/officeDocument/2006/relationships/hyperlink" Target="http://m.load.ru/Resources/Pictures/Soft/1464/009.jpg" TargetMode="External"/><Relationship Id="rId4" Type="http://schemas.openxmlformats.org/officeDocument/2006/relationships/hyperlink" Target="http://www.epochtimes.ru/images/stories/02/china/105_161207.jpg" TargetMode="External"/><Relationship Id="rId9" Type="http://schemas.openxmlformats.org/officeDocument/2006/relationships/image" Target="../media/image65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m.load.ru/Resources/Pictures/Soft/1464/009.jpg" TargetMode="External"/><Relationship Id="rId3" Type="http://schemas.openxmlformats.org/officeDocument/2006/relationships/image" Target="../media/image63.jpeg"/><Relationship Id="rId7" Type="http://schemas.openxmlformats.org/officeDocument/2006/relationships/image" Target="../media/image65.jpeg"/><Relationship Id="rId2" Type="http://schemas.openxmlformats.org/officeDocument/2006/relationships/hyperlink" Target="http://www.epochtimes.ru/images/stories/02/china/105_161207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nteresnoe-kino.ru/wp-content/uploads/2009/12/Avatar-film-3.jpg" TargetMode="External"/><Relationship Id="rId11" Type="http://schemas.openxmlformats.org/officeDocument/2006/relationships/image" Target="../media/image62.jpeg"/><Relationship Id="rId5" Type="http://schemas.openxmlformats.org/officeDocument/2006/relationships/image" Target="../media/image64.jpeg"/><Relationship Id="rId10" Type="http://schemas.openxmlformats.org/officeDocument/2006/relationships/hyperlink" Target="http://img-fotki.yandex.ru/get/51/bingo-tlt.6e/0_3ab49_2325bd7f_XL" TargetMode="External"/><Relationship Id="rId4" Type="http://schemas.openxmlformats.org/officeDocument/2006/relationships/hyperlink" Target="http://www.1tvrus.com/i/20060911/fmt_2_09030015.png.jpg" TargetMode="External"/><Relationship Id="rId9" Type="http://schemas.openxmlformats.org/officeDocument/2006/relationships/image" Target="../media/image60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1tvrus.com/i/20060911/fmt_2_09030015.png.jpg" TargetMode="Externa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8.jpe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hyperlink" Target="http://www.spletnik.ru/img/__post/54/snapshot20090203195356_549f3c9dc074a6f4ea183c21bcc822cd_296.jpg" TargetMode="External"/><Relationship Id="rId5" Type="http://schemas.openxmlformats.org/officeDocument/2006/relationships/image" Target="../media/image67.jpeg"/><Relationship Id="rId4" Type="http://schemas.openxmlformats.org/officeDocument/2006/relationships/image" Target="../media/image66.png"/><Relationship Id="rId9" Type="http://schemas.openxmlformats.org/officeDocument/2006/relationships/image" Target="../media/image64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eg"/><Relationship Id="rId3" Type="http://schemas.openxmlformats.org/officeDocument/2006/relationships/slideLayout" Target="../slideLayouts/slideLayout2.xml"/><Relationship Id="rId7" Type="http://schemas.openxmlformats.org/officeDocument/2006/relationships/hyperlink" Target="http://img-fotki.yandex.ru/get/3302/hq-collector.1ed/0_24f5e_97bcb215_XL" TargetMode="Externa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70.jpeg"/><Relationship Id="rId5" Type="http://schemas.openxmlformats.org/officeDocument/2006/relationships/hyperlink" Target="http://www.epochtimes.com.ua/rus/images/stories/05/world/u102_174837_20091212164401.jpg" TargetMode="External"/><Relationship Id="rId10" Type="http://schemas.openxmlformats.org/officeDocument/2006/relationships/image" Target="../media/image54.jpeg"/><Relationship Id="rId4" Type="http://schemas.openxmlformats.org/officeDocument/2006/relationships/image" Target="../media/image69.png"/><Relationship Id="rId9" Type="http://schemas.openxmlformats.org/officeDocument/2006/relationships/hyperlink" Target="http://tvarc.dvn.ru/screenshots/140/887/140887_01.jpg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jpeg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7" Type="http://schemas.openxmlformats.org/officeDocument/2006/relationships/image" Target="../media/image82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jpeg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imgmod.gorbushka.ru/images/1248_1.jpg" TargetMode="External"/><Relationship Id="rId3" Type="http://schemas.openxmlformats.org/officeDocument/2006/relationships/image" Target="../media/image3.jpeg"/><Relationship Id="rId7" Type="http://schemas.openxmlformats.org/officeDocument/2006/relationships/image" Target="../media/image6.jpeg"/><Relationship Id="rId2" Type="http://schemas.openxmlformats.org/officeDocument/2006/relationships/hyperlink" Target="http://www.znaikak.ru/design/pic/visred/%D0%B6%D1%83%D1%80%D0%BD%D0%B0%D0%BB%D1%8B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maks-hotels.ru/images/calendar/dates/158pic.jpg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9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jpeg"/><Relationship Id="rId3" Type="http://schemas.openxmlformats.org/officeDocument/2006/relationships/image" Target="../media/image83.jpeg"/><Relationship Id="rId7" Type="http://schemas.openxmlformats.org/officeDocument/2006/relationships/hyperlink" Target="http://images.google.co.uk/imgres?imgurl=http://www.northstarchurch.org/wallpaper/youtube_logo.jpg&amp;imgrefurl=http://profile.myspace.com/index.cfm?fuseaction=user.viewprofile&amp;friendID=122010515&amp;h=600&amp;w=800&amp;sz=129&amp;hl=en&amp;start=10&amp;tbnid=xGwSLR1kNOX8wM:&amp;tbnh=107&amp;tbnw=143&amp;prev=/images?q=youtube&amp;gbv=2&amp;svnum=10&amp;hl=e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jpeg"/><Relationship Id="rId3" Type="http://schemas.openxmlformats.org/officeDocument/2006/relationships/hyperlink" Target="http://www.jackbook.com/wp-content/uploads/2008/11/cyber-monday-2008-deals.jpg" TargetMode="External"/><Relationship Id="rId7" Type="http://schemas.openxmlformats.org/officeDocument/2006/relationships/hyperlink" Target="http://soft.mydiv.net/images/win/screens/Internet-Research-Scout/Internet-Research-Scout_S14768.jpg" TargetMode="External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jpeg"/><Relationship Id="rId5" Type="http://schemas.openxmlformats.org/officeDocument/2006/relationships/hyperlink" Target="http://img.labnol.org/di/internet_TV.jpg" TargetMode="External"/><Relationship Id="rId4" Type="http://schemas.openxmlformats.org/officeDocument/2006/relationships/image" Target="../media/image89.jpeg"/><Relationship Id="rId9" Type="http://schemas.openxmlformats.org/officeDocument/2006/relationships/image" Target="../media/image5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22.jpeg"/><Relationship Id="rId7" Type="http://schemas.openxmlformats.org/officeDocument/2006/relationships/slide" Target="slide15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30.xml"/><Relationship Id="rId5" Type="http://schemas.openxmlformats.org/officeDocument/2006/relationships/slide" Target="slide19.xml"/><Relationship Id="rId10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hyperlink" Target="http://www.mnogo.tv/out/pictures/1/jvc_av1404ae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6/60/Chemin_de_ronde_muraille_long.JPG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hyperlink" Target="http://upload.wikimedia.org/wikipedia/commons/8/88/SelectedTeachingsofBuddhistSagesandSonMasters1377.jpg" TargetMode="External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4853411"/>
            <a:ext cx="7910538" cy="79016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Тема:</a:t>
            </a:r>
            <a:endParaRPr lang="ru-RU" sz="4800" b="1" i="1" dirty="0">
              <a:solidFill>
                <a:schemeClr val="accent6">
                  <a:lumMod val="75000"/>
                </a:schemeClr>
              </a:solidFill>
              <a:latin typeface="Garamond Premr Pro Smbd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9733" y="256080"/>
            <a:ext cx="84296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i="1" dirty="0" smtClean="0">
                <a:solidFill>
                  <a:srgbClr val="0070C0"/>
                </a:solidFill>
                <a:latin typeface="Garamond Premr Pro Smbd" pitchFamily="18" charset="0"/>
              </a:rPr>
              <a:t>Выполненные задания отправлять на почту</a:t>
            </a:r>
          </a:p>
          <a:p>
            <a:pPr algn="ctr"/>
            <a:r>
              <a:rPr lang="en-US" sz="6000" b="1" i="1" dirty="0" smtClean="0">
                <a:solidFill>
                  <a:srgbClr val="0070C0"/>
                </a:solidFill>
                <a:latin typeface="Garamond Premr Pro Smbd" pitchFamily="18" charset="0"/>
              </a:rPr>
              <a:t>Gordoalena@yandex.ru</a:t>
            </a:r>
            <a:endParaRPr lang="ru-RU" sz="6000" b="1" i="1" dirty="0" smtClean="0">
              <a:solidFill>
                <a:srgbClr val="0070C0"/>
              </a:solidFill>
              <a:latin typeface="Garamond Premr Pro Smb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Admin\Мои документы\Мои рисунки\national_newspapers_montag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166"/>
            <a:ext cx="9144000" cy="6000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Овал 5"/>
          <p:cNvSpPr/>
          <p:nvPr/>
        </p:nvSpPr>
        <p:spPr>
          <a:xfrm>
            <a:off x="1785918" y="214290"/>
            <a:ext cx="5429288" cy="128588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en-US" sz="4000" b="1" cap="all" dirty="0" smtClean="0"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latin typeface="Comic Sans MS" pitchFamily="66" charset="0"/>
              </a:rPr>
              <a:t>Newspapers in Britain</a:t>
            </a:r>
            <a:endParaRPr lang="ru-RU" sz="4000" cap="all" dirty="0">
              <a:solidFill>
                <a:srgbClr val="0070C0"/>
              </a:solidFill>
              <a:effectLst>
                <a:reflection blurRad="12700" stA="48000" endA="300" endPos="55000" dir="5400000" sy="-90000" algn="bl" rotWithShape="0"/>
              </a:effectLst>
              <a:latin typeface="Comic Sans MS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00414" y="2071678"/>
            <a:ext cx="50006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3538" indent="-282575">
              <a:spcBef>
                <a:spcPts val="600"/>
              </a:spcBef>
              <a:buClr>
                <a:srgbClr val="3891A7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en-GB" sz="2800" b="1" dirty="0" smtClean="0">
                <a:solidFill>
                  <a:schemeClr val="accent6">
                    <a:lumMod val="75000"/>
                  </a:schemeClr>
                </a:solidFill>
              </a:rPr>
              <a:t>Printing press  was invented in the15</a:t>
            </a:r>
            <a:r>
              <a:rPr lang="en-GB" sz="2800" b="1" baseline="30000" dirty="0" smtClean="0">
                <a:solidFill>
                  <a:schemeClr val="accent6">
                    <a:lumMod val="75000"/>
                  </a:schemeClr>
                </a:solidFill>
              </a:rPr>
              <a:t>th</a:t>
            </a:r>
            <a:r>
              <a:rPr lang="en-GB" sz="2800" b="1" dirty="0" smtClean="0">
                <a:solidFill>
                  <a:schemeClr val="accent6">
                    <a:lumMod val="75000"/>
                  </a:schemeClr>
                </a:solidFill>
              </a:rPr>
              <a:t> century in Germany</a:t>
            </a:r>
            <a:endParaRPr lang="en-GB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571612"/>
            <a:ext cx="2378363" cy="2500330"/>
          </a:xfrm>
          <a:prstGeom prst="rect">
            <a:avLst/>
          </a:prstGeom>
          <a:ln w="38100" cap="sq">
            <a:solidFill>
              <a:schemeClr val="accent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1714480" y="4572008"/>
            <a:ext cx="55007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3538" indent="-282575">
              <a:spcBef>
                <a:spcPts val="600"/>
              </a:spcBef>
              <a:buClr>
                <a:srgbClr val="3891A7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    </a:t>
            </a:r>
            <a:r>
              <a:rPr lang="en-GB" sz="2800" b="1" dirty="0" smtClean="0">
                <a:solidFill>
                  <a:schemeClr val="accent6">
                    <a:lumMod val="75000"/>
                  </a:schemeClr>
                </a:solidFill>
              </a:rPr>
              <a:t>The first newspaper in Britain appeared in 1513.</a:t>
            </a:r>
            <a:endParaRPr lang="en-GB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rot="10800000">
            <a:off x="3357554" y="2214554"/>
            <a:ext cx="500066" cy="21431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6429388" y="3143248"/>
            <a:ext cx="1279320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20000" b="1" cap="none" spc="0" dirty="0" smtClean="0">
                <a:ln/>
                <a:solidFill>
                  <a:srgbClr val="7030A0"/>
                </a:solidFill>
                <a:effectLst/>
              </a:rPr>
              <a:t>!</a:t>
            </a:r>
            <a:endParaRPr lang="ru-RU" sz="20000" b="1" cap="none" spc="0" dirty="0">
              <a:ln/>
              <a:solidFill>
                <a:srgbClr val="7030A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" presetClass="exit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12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785786" y="1571612"/>
            <a:ext cx="77153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3538" indent="-282575">
              <a:spcBef>
                <a:spcPts val="600"/>
              </a:spcBef>
              <a:buClr>
                <a:srgbClr val="3891A7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b="1" dirty="0" smtClean="0">
                <a:solidFill>
                  <a:srgbClr val="002060"/>
                </a:solidFill>
              </a:rPr>
              <a:t>   </a:t>
            </a:r>
            <a:r>
              <a:rPr lang="ru-RU" sz="2800" b="1" dirty="0" smtClean="0">
                <a:solidFill>
                  <a:srgbClr val="002060"/>
                </a:solidFill>
              </a:rPr>
              <a:t>    </a:t>
            </a:r>
            <a:r>
              <a:rPr lang="en-GB" sz="2800" b="1" dirty="0" smtClean="0">
                <a:solidFill>
                  <a:schemeClr val="accent6">
                    <a:lumMod val="50000"/>
                  </a:schemeClr>
                </a:solidFill>
              </a:rPr>
              <a:t>The longest running British newspaper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       </a:t>
            </a:r>
            <a:r>
              <a:rPr lang="en-GB" sz="2800" b="1" dirty="0" smtClean="0">
                <a:solidFill>
                  <a:schemeClr val="accent6">
                    <a:lumMod val="50000"/>
                  </a:schemeClr>
                </a:solidFill>
              </a:rPr>
              <a:t>is </a:t>
            </a:r>
            <a:r>
              <a:rPr lang="en-GB" sz="2800" b="1" i="1" dirty="0" smtClean="0">
                <a:solidFill>
                  <a:schemeClr val="accent6">
                    <a:lumMod val="50000"/>
                  </a:schemeClr>
                </a:solidFill>
              </a:rPr>
              <a:t>The Times   </a:t>
            </a:r>
            <a:r>
              <a:rPr lang="en-GB" sz="2800" b="1" dirty="0" smtClean="0">
                <a:solidFill>
                  <a:schemeClr val="accent6">
                    <a:lumMod val="50000"/>
                  </a:schemeClr>
                </a:solidFill>
              </a:rPr>
              <a:t>began in 1785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en-GB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3" name="Picture 2" descr="C:\Documents and Settings\Admin\Мои документы\Мои рисунки\generic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38878">
            <a:off x="6160210" y="2840548"/>
            <a:ext cx="2279656" cy="30281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4" name="Picture 5" descr="Image:John walter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3000372"/>
            <a:ext cx="1571636" cy="2091670"/>
          </a:xfrm>
          <a:prstGeom prst="rect">
            <a:avLst/>
          </a:prstGeom>
          <a:ln w="88900" cap="sq" cmpd="thickThin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6" name="Прямоугольник 15"/>
          <p:cNvSpPr/>
          <p:nvPr/>
        </p:nvSpPr>
        <p:spPr>
          <a:xfrm>
            <a:off x="285720" y="5214950"/>
            <a:ext cx="35719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John Walter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was a </a:t>
            </a:r>
            <a:r>
              <a:rPr lang="th-TH" sz="2400" b="1" dirty="0" smtClean="0">
                <a:solidFill>
                  <a:schemeClr val="accent6">
                    <a:lumMod val="50000"/>
                  </a:schemeClr>
                </a:solidFill>
              </a:rPr>
              <a:t> founder of </a:t>
            </a:r>
            <a:r>
              <a:rPr lang="en-US" sz="2400" b="1" i="1" dirty="0" smtClean="0">
                <a:solidFill>
                  <a:schemeClr val="accent6">
                    <a:lumMod val="50000"/>
                  </a:schemeClr>
                </a:solidFill>
                <a:hlinkClick r:id="rId5" tooltip="The Times"/>
              </a:rPr>
              <a:t>The Times</a:t>
            </a:r>
            <a:r>
              <a:rPr lang="th-TH" sz="2400" b="1" dirty="0" smtClean="0">
                <a:solidFill>
                  <a:schemeClr val="accent6">
                    <a:lumMod val="50000"/>
                  </a:schemeClr>
                </a:solidFill>
              </a:rPr>
              <a:t> newspaper, London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r>
              <a:rPr lang="th-TH" sz="2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th-TH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>
          <a:xfrm>
            <a:off x="8786842" y="1554163"/>
            <a:ext cx="204758" cy="160326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21" name="Овал 20"/>
          <p:cNvSpPr/>
          <p:nvPr/>
        </p:nvSpPr>
        <p:spPr>
          <a:xfrm>
            <a:off x="1785918" y="214290"/>
            <a:ext cx="5429288" cy="128588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en-US" sz="4000" b="1" cap="all" dirty="0" smtClean="0"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latin typeface="Comic Sans MS" pitchFamily="66" charset="0"/>
              </a:rPr>
              <a:t>Newspapers in Britain</a:t>
            </a:r>
            <a:endParaRPr lang="ru-RU" sz="4000" cap="all" dirty="0">
              <a:solidFill>
                <a:srgbClr val="0070C0"/>
              </a:solidFill>
              <a:effectLst>
                <a:reflection blurRad="12700" stA="48000" endA="300" endPos="55000" dir="5400000" sy="-90000" algn="bl" rotWithShape="0"/>
              </a:effectLst>
              <a:latin typeface="Comic Sans MS" pitchFamily="66" charset="0"/>
            </a:endParaRPr>
          </a:p>
        </p:txBody>
      </p:sp>
      <p:pic>
        <p:nvPicPr>
          <p:cNvPr id="10" name="Picture 6" descr="Thetimes-oct17-200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88501">
            <a:off x="3824227" y="2887636"/>
            <a:ext cx="2278214" cy="28780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800"/>
                            </p:stCondLst>
                            <p:childTnLst>
                              <p:par>
                                <p:cTn id="1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800"/>
                            </p:stCondLst>
                            <p:childTnLst>
                              <p:par>
                                <p:cTn id="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800"/>
                            </p:stCondLst>
                            <p:childTnLst>
                              <p:par>
                                <p:cTn id="2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214282" y="2500306"/>
            <a:ext cx="3214710" cy="157163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857620" y="3857628"/>
            <a:ext cx="1857388" cy="928694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786182" y="1857364"/>
            <a:ext cx="1857388" cy="1143008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643182"/>
            <a:ext cx="3143272" cy="1571636"/>
          </a:xfrm>
        </p:spPr>
        <p:txBody>
          <a:bodyPr>
            <a:normAutofit fontScale="77500" lnSpcReduction="20000"/>
          </a:bodyPr>
          <a:lstStyle/>
          <a:p>
            <a:pPr lvl="0">
              <a:buNone/>
            </a:pPr>
            <a:r>
              <a:rPr lang="ru-RU" sz="3600" b="1" dirty="0" smtClean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lang="en-US" sz="3600" b="1" dirty="0" smtClean="0">
                <a:solidFill>
                  <a:srgbClr val="0070C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There are two kinds of newspapers in Britain</a:t>
            </a:r>
            <a:endParaRPr lang="en-US" sz="36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endParaRPr lang="ru-RU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000496" y="1928802"/>
            <a:ext cx="192882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Quality papers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29058" y="4071942"/>
            <a:ext cx="17764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70C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Tabloids</a:t>
            </a:r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endParaRPr lang="en-US" sz="2800" b="1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072198" y="642918"/>
            <a:ext cx="25795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90525" indent="-273050">
              <a:spcBef>
                <a:spcPts val="700"/>
              </a:spcBef>
              <a:buClr>
                <a:srgbClr val="3891A7"/>
              </a:buClr>
              <a:buSzPct val="80000"/>
              <a:buFont typeface="Wingdings 2" pitchFamily="18" charset="2"/>
              <a:buChar char=""/>
              <a:tabLst>
                <a:tab pos="938213" algn="l"/>
                <a:tab pos="1852613" algn="l"/>
                <a:tab pos="2767013" algn="l"/>
                <a:tab pos="3681413" algn="l"/>
                <a:tab pos="4595813" algn="l"/>
                <a:tab pos="5510213" algn="l"/>
                <a:tab pos="6424613" algn="l"/>
                <a:tab pos="7339013" algn="l"/>
                <a:tab pos="8253413" algn="l"/>
                <a:tab pos="9167813" algn="l"/>
                <a:tab pos="10082213" algn="l"/>
              </a:tabLst>
            </a:pPr>
            <a:r>
              <a:rPr lang="en-GB" sz="2400" b="1" i="1" dirty="0" smtClean="0">
                <a:solidFill>
                  <a:srgbClr val="002060"/>
                </a:solidFill>
              </a:rPr>
              <a:t>More credible</a:t>
            </a:r>
            <a:endParaRPr lang="en-GB" sz="2400" b="1" i="1" dirty="0">
              <a:solidFill>
                <a:srgbClr val="002060"/>
              </a:solidFill>
            </a:endParaRPr>
          </a:p>
        </p:txBody>
      </p:sp>
      <p:pic>
        <p:nvPicPr>
          <p:cNvPr id="15" name="Picture 5" descr="C:\Documents and Settings\Admin\Мои документы\My Downloads\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428604"/>
            <a:ext cx="2286005" cy="171450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16" name="Прямоугольник 15"/>
          <p:cNvSpPr/>
          <p:nvPr/>
        </p:nvSpPr>
        <p:spPr>
          <a:xfrm>
            <a:off x="5786446" y="1285860"/>
            <a:ext cx="37147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0525" indent="-273050">
              <a:spcBef>
                <a:spcPts val="700"/>
              </a:spcBef>
              <a:buClr>
                <a:srgbClr val="3891A7"/>
              </a:buClr>
              <a:buSzPct val="80000"/>
              <a:tabLst>
                <a:tab pos="938213" algn="l"/>
                <a:tab pos="1852613" algn="l"/>
                <a:tab pos="2767013" algn="l"/>
                <a:tab pos="3681413" algn="l"/>
                <a:tab pos="4595813" algn="l"/>
                <a:tab pos="5510213" algn="l"/>
                <a:tab pos="6424613" algn="l"/>
                <a:tab pos="7339013" algn="l"/>
                <a:tab pos="8253413" algn="l"/>
                <a:tab pos="9167813" algn="l"/>
                <a:tab pos="10082213" algn="l"/>
              </a:tabLst>
            </a:pPr>
            <a:r>
              <a:rPr lang="en-GB" sz="2800" b="1" i="1" dirty="0" smtClean="0">
                <a:solidFill>
                  <a:srgbClr val="0070C0"/>
                </a:solidFill>
              </a:rPr>
              <a:t>  </a:t>
            </a:r>
            <a:r>
              <a:rPr lang="en-GB" sz="2800" b="1" i="1" dirty="0" smtClean="0">
                <a:solidFill>
                  <a:srgbClr val="002060"/>
                </a:solidFill>
              </a:rPr>
              <a:t>Contain political, industrial, financial and cultural news</a:t>
            </a:r>
            <a:endParaRPr lang="en-GB" sz="2800" b="1" i="1" dirty="0">
              <a:solidFill>
                <a:srgbClr val="00206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000760" y="4286256"/>
            <a:ext cx="28777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90525" indent="-273050">
              <a:spcBef>
                <a:spcPts val="700"/>
              </a:spcBef>
              <a:buClr>
                <a:srgbClr val="3891A7"/>
              </a:buClr>
              <a:buSzPct val="80000"/>
              <a:buFont typeface="Wingdings 2" pitchFamily="18" charset="2"/>
              <a:buChar char=""/>
              <a:tabLst>
                <a:tab pos="938213" algn="l"/>
                <a:tab pos="1852613" algn="l"/>
                <a:tab pos="2767013" algn="l"/>
                <a:tab pos="3681413" algn="l"/>
                <a:tab pos="4595813" algn="l"/>
                <a:tab pos="5510213" algn="l"/>
                <a:tab pos="6424613" algn="l"/>
                <a:tab pos="7339013" algn="l"/>
                <a:tab pos="8253413" algn="l"/>
                <a:tab pos="9167813" algn="l"/>
                <a:tab pos="10082213" algn="l"/>
              </a:tabLst>
            </a:pPr>
            <a:r>
              <a:rPr lang="en-GB" sz="2800" b="1" i="1" dirty="0" smtClean="0">
                <a:solidFill>
                  <a:srgbClr val="002060"/>
                </a:solidFill>
              </a:rPr>
              <a:t>Less credible</a:t>
            </a:r>
            <a:endParaRPr lang="en-GB" sz="2800" b="1" i="1" dirty="0">
              <a:solidFill>
                <a:srgbClr val="00206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928055" y="5143512"/>
            <a:ext cx="32159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90525" indent="-273050">
              <a:spcBef>
                <a:spcPts val="700"/>
              </a:spcBef>
              <a:buClr>
                <a:srgbClr val="3891A7"/>
              </a:buClr>
              <a:buSzPct val="80000"/>
              <a:buFont typeface="Wingdings 2" pitchFamily="18" charset="2"/>
              <a:buChar char=""/>
              <a:tabLst>
                <a:tab pos="938213" algn="l"/>
                <a:tab pos="1852613" algn="l"/>
                <a:tab pos="2767013" algn="l"/>
                <a:tab pos="3681413" algn="l"/>
                <a:tab pos="4595813" algn="l"/>
                <a:tab pos="5510213" algn="l"/>
                <a:tab pos="6424613" algn="l"/>
                <a:tab pos="7339013" algn="l"/>
                <a:tab pos="8253413" algn="l"/>
                <a:tab pos="9167813" algn="l"/>
                <a:tab pos="10082213" algn="l"/>
              </a:tabLst>
            </a:pPr>
            <a:r>
              <a:rPr lang="en-GB" sz="2800" b="1" dirty="0" smtClean="0">
                <a:solidFill>
                  <a:srgbClr val="002060"/>
                </a:solidFill>
              </a:rPr>
              <a:t>Sensationalism</a:t>
            </a:r>
            <a:endParaRPr lang="en-GB" sz="2800" b="1" dirty="0">
              <a:solidFill>
                <a:srgbClr val="002060"/>
              </a:solidFill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 rot="5400000" flipH="1" flipV="1">
            <a:off x="3464711" y="2750339"/>
            <a:ext cx="428628" cy="35719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rot="16200000" flipH="1">
            <a:off x="3393273" y="3464719"/>
            <a:ext cx="642942" cy="42862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rot="5400000" flipH="1" flipV="1">
            <a:off x="5322099" y="964389"/>
            <a:ext cx="1071570" cy="100013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V="1">
            <a:off x="5500694" y="1571612"/>
            <a:ext cx="642942" cy="50006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5786446" y="4357694"/>
            <a:ext cx="500066" cy="21431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5429256" y="4786322"/>
            <a:ext cx="785818" cy="64294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7" descr="0221newspaper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4357694"/>
            <a:ext cx="2857520" cy="20688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146" name="Picture 2" descr="C:\Documents and Settings\Admin\Мои документы\My Downloads\guardian pa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428604"/>
            <a:ext cx="2073346" cy="194468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0"/>
                            </p:stCondLst>
                            <p:childTnLst>
                              <p:par>
                                <p:cTn id="4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500"/>
                            </p:stCondLst>
                            <p:childTnLst>
                              <p:par>
                                <p:cTn id="5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500"/>
                            </p:stCondLst>
                            <p:childTnLst>
                              <p:par>
                                <p:cTn id="5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3000"/>
                            </p:stCondLst>
                            <p:childTnLst>
                              <p:par>
                                <p:cTn id="6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0"/>
                            </p:stCondLst>
                            <p:childTnLst>
                              <p:par>
                                <p:cTn id="6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500"/>
                            </p:stCondLst>
                            <p:childTnLst>
                              <p:par>
                                <p:cTn id="6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7500"/>
                            </p:stCondLst>
                            <p:childTnLst>
                              <p:par>
                                <p:cTn id="7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8000"/>
                            </p:stCondLst>
                            <p:childTnLst>
                              <p:par>
                                <p:cTn id="7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  <p:bldP spid="6" grpId="0" animBg="1"/>
      <p:bldP spid="3" grpId="0" build="p"/>
      <p:bldP spid="5" grpId="0"/>
      <p:bldP spid="7" grpId="0"/>
      <p:bldP spid="12" grpId="0"/>
      <p:bldP spid="16" grpId="0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dirty="0" smtClean="0">
                <a:solidFill>
                  <a:srgbClr val="0070C0"/>
                </a:solidFill>
                <a:latin typeface="Comic Sans MS" pitchFamily="66" charset="0"/>
              </a:rPr>
              <a:t>Newspapers are divided </a:t>
            </a:r>
            <a:r>
              <a:rPr lang="ru-RU" sz="4400" dirty="0" smtClean="0">
                <a:solidFill>
                  <a:srgbClr val="0070C0"/>
                </a:solidFill>
              </a:rPr>
              <a:t/>
            </a:r>
            <a:br>
              <a:rPr lang="ru-RU" sz="4400" dirty="0" smtClean="0">
                <a:solidFill>
                  <a:srgbClr val="0070C0"/>
                </a:solidFill>
              </a:rPr>
            </a:br>
            <a:endParaRPr lang="ru-RU" sz="4400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14546" y="1428736"/>
            <a:ext cx="10438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Comic Sans MS" pitchFamily="66" charset="0"/>
              </a:rPr>
              <a:t>Daily</a:t>
            </a:r>
            <a:endParaRPr lang="ru-RU" sz="28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00562" y="1428736"/>
            <a:ext cx="14157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Comic Sans MS" pitchFamily="66" charset="0"/>
              </a:rPr>
              <a:t>Sunday</a:t>
            </a:r>
            <a:endParaRPr lang="ru-RU" sz="28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2428868"/>
            <a:ext cx="43577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Published on every day of the week except Sunday</a:t>
            </a:r>
            <a:endParaRPr lang="en-US" sz="2800" b="1" dirty="0" smtClean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43438" y="2428868"/>
            <a:ext cx="45005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They are larger then daily ones</a:t>
            </a:r>
            <a:endParaRPr lang="en-US" sz="2800" b="1" dirty="0" smtClean="0">
              <a:solidFill>
                <a:srgbClr val="002060"/>
              </a:solidFill>
              <a:latin typeface="Arial" pitchFamily="34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rot="5400000">
            <a:off x="2857488" y="928670"/>
            <a:ext cx="642942" cy="35719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16200000" flipH="1">
            <a:off x="4643438" y="928670"/>
            <a:ext cx="642942" cy="35719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5400000">
            <a:off x="2464579" y="2107397"/>
            <a:ext cx="571504" cy="21431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5" idx="2"/>
          </p:cNvCxnSpPr>
          <p:nvPr/>
        </p:nvCxnSpPr>
        <p:spPr>
          <a:xfrm rot="16200000" flipH="1">
            <a:off x="5116115" y="2044289"/>
            <a:ext cx="405476" cy="22081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1" descr="Картинка 5 из 149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3143248"/>
            <a:ext cx="2571768" cy="2571768"/>
          </a:xfrm>
          <a:prstGeom prst="rect">
            <a:avLst/>
          </a:prstGeom>
          <a:noFill/>
        </p:spPr>
      </p:pic>
      <p:pic>
        <p:nvPicPr>
          <p:cNvPr id="17" name="Picture 5" descr="Картинка 5 из 149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5" y="3500438"/>
            <a:ext cx="1885963" cy="2357454"/>
          </a:xfrm>
          <a:prstGeom prst="rect">
            <a:avLst/>
          </a:prstGeom>
          <a:noFill/>
        </p:spPr>
      </p:pic>
      <p:pic>
        <p:nvPicPr>
          <p:cNvPr id="18" name="Picture 9" descr="Картинка 5 из 1492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3438" y="4000504"/>
            <a:ext cx="2428892" cy="2428892"/>
          </a:xfrm>
          <a:prstGeom prst="rect">
            <a:avLst/>
          </a:prstGeom>
          <a:noFill/>
        </p:spPr>
      </p:pic>
      <p:pic>
        <p:nvPicPr>
          <p:cNvPr id="19" name="Picture 13" descr="Картинка 15 из 4504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1241876">
            <a:off x="211472" y="3517565"/>
            <a:ext cx="3072451" cy="2000264"/>
          </a:xfrm>
          <a:prstGeom prst="rect">
            <a:avLst/>
          </a:prstGeom>
          <a:noFill/>
        </p:spPr>
      </p:pic>
      <p:pic>
        <p:nvPicPr>
          <p:cNvPr id="20" name="Picture 15" descr="Картинка 38 из 4504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428728" y="4214818"/>
            <a:ext cx="3000396" cy="24593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500"/>
                            </p:stCondLst>
                            <p:childTnLst>
                              <p:par>
                                <p:cTn id="3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5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150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2500"/>
                            </p:stCondLst>
                            <p:childTnLst>
                              <p:par>
                                <p:cTn id="5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3500"/>
                            </p:stCondLst>
                            <p:childTnLst>
                              <p:par>
                                <p:cTn id="5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Documents and Settings\Admin\Мои документы\My Downloads\school-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792936"/>
            <a:ext cx="8572528" cy="6065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572132" y="214290"/>
            <a:ext cx="3071834" cy="954107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>Newspapers for children</a:t>
            </a:r>
            <a:endParaRPr lang="ru-RU" sz="2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6" name="Содержимое 3" descr="http://www.thenewspaper.org.uk/images/fp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714356"/>
            <a:ext cx="1500198" cy="1784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28596" y="0"/>
            <a:ext cx="4714908" cy="255454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FF0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 Newspaper is the only national newspaper for 8 to 14 year old children designed for the classroom. It is produced by a small team of teachers and journalists.</a:t>
            </a:r>
            <a:endParaRPr lang="ru-RU" sz="2000" b="1" dirty="0" smtClean="0">
              <a:solidFill>
                <a:srgbClr val="FFFF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It was first published in April 2000 and has been delivered to schools every half term since. </a:t>
            </a:r>
            <a:endParaRPr lang="ru-RU" sz="2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357158" y="0"/>
            <a:ext cx="8501122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 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lang="en-US" sz="4000" dirty="0" smtClean="0">
              <a:solidFill>
                <a:schemeClr val="tx2"/>
              </a:solidFill>
              <a:latin typeface="Adobe Caslon Pro Bold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   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Do you like to read newspapers?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What newspapers for children do you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know?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What is your favourite newspaper?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How often are you delivered it?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What articles do you like to read?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8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Documents and Settings\Admin\Мои документы\Мои рисунки\58544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0"/>
            <a:ext cx="3522781" cy="2786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Овальная выноска 7"/>
          <p:cNvSpPr/>
          <p:nvPr/>
        </p:nvSpPr>
        <p:spPr>
          <a:xfrm>
            <a:off x="4357686" y="214290"/>
            <a:ext cx="4214842" cy="1000132"/>
          </a:xfrm>
          <a:prstGeom prst="wedgeEllipseCallout">
            <a:avLst>
              <a:gd name="adj1" fmla="val -73778"/>
              <a:gd name="adj2" fmla="val 112871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7030A0"/>
                </a:solidFill>
              </a:rPr>
              <a:t>What is a radio?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5720" y="2714620"/>
            <a:ext cx="8572560" cy="1384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i="1" dirty="0" smtClean="0">
                <a:solidFill>
                  <a:srgbClr val="7030A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The process of sending and receiving messages through the air , broadcasting programmers  for people to listen to</a:t>
            </a:r>
            <a:endParaRPr lang="en-US" sz="2800" b="1" i="1" dirty="0" smtClean="0">
              <a:solidFill>
                <a:srgbClr val="7030A0"/>
              </a:solidFill>
              <a:latin typeface="Arial" pitchFamily="34" charset="0"/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3643306" y="4214818"/>
            <a:ext cx="214314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People can 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3786182" y="5143512"/>
            <a:ext cx="1643074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get news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узнать новости</a:t>
            </a:r>
            <a:r>
              <a:rPr kumimoji="0" lang="en-US" sz="240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2400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214282" y="5357826"/>
            <a:ext cx="3143272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listen to  music</a:t>
            </a:r>
            <a:r>
              <a:rPr kumimoji="0" lang="ru-RU" sz="280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-послушать</a:t>
            </a:r>
            <a:r>
              <a:rPr kumimoji="0" lang="ru-RU" sz="2800" i="1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музыку</a:t>
            </a:r>
            <a:endParaRPr kumimoji="0" lang="en-US" sz="2800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5500694" y="5072074"/>
            <a:ext cx="3643306" cy="1384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take part in talk 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shows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280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принимать участие в ток-шоу</a:t>
            </a:r>
            <a:endParaRPr kumimoji="0" lang="en-US" sz="2800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</p:txBody>
      </p:sp>
      <p:cxnSp>
        <p:nvCxnSpPr>
          <p:cNvPr id="19" name="Прямая со стрелкой 18"/>
          <p:cNvCxnSpPr>
            <a:stCxn id="8" idx="4"/>
          </p:cNvCxnSpPr>
          <p:nvPr/>
        </p:nvCxnSpPr>
        <p:spPr>
          <a:xfrm rot="5400000">
            <a:off x="5518553" y="1625192"/>
            <a:ext cx="1357324" cy="535785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10800000" flipV="1">
            <a:off x="2000232" y="4572008"/>
            <a:ext cx="1428760" cy="500066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5400000">
            <a:off x="4464843" y="4964917"/>
            <a:ext cx="357984" cy="794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5857884" y="4572008"/>
            <a:ext cx="1143008" cy="357190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340"/>
                            </p:stCondLst>
                            <p:childTnLst>
                              <p:par>
                                <p:cTn id="2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298" y="357166"/>
            <a:ext cx="3714776" cy="8382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Find the correct translation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3714752"/>
            <a:ext cx="42914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3.Miss a radio programmer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4643446"/>
            <a:ext cx="40620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4.Get news over the radio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2786058"/>
            <a:ext cx="30578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2.Turn the radio on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1928802"/>
            <a:ext cx="32211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1.Listen to the radio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786446" y="2857496"/>
            <a:ext cx="28457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b.</a:t>
            </a:r>
            <a:r>
              <a:rPr lang="ru-RU" sz="2800" b="1" dirty="0" smtClean="0">
                <a:solidFill>
                  <a:srgbClr val="0070C0"/>
                </a:solidFill>
              </a:rPr>
              <a:t>Слушать радио 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15008" y="2071678"/>
            <a:ext cx="3042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a.</a:t>
            </a:r>
            <a:r>
              <a:rPr lang="ru-RU" sz="2800" b="1" dirty="0" smtClean="0">
                <a:solidFill>
                  <a:srgbClr val="0070C0"/>
                </a:solidFill>
              </a:rPr>
              <a:t>Включить радио 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15008" y="4714884"/>
            <a:ext cx="297452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d.</a:t>
            </a:r>
            <a:r>
              <a:rPr lang="ru-RU" sz="2800" b="1" dirty="0" smtClean="0">
                <a:solidFill>
                  <a:srgbClr val="0070C0"/>
                </a:solidFill>
              </a:rPr>
              <a:t>Пропустить радиопередачу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643570" y="3500438"/>
            <a:ext cx="305200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c.</a:t>
            </a:r>
            <a:r>
              <a:rPr lang="ru-RU" sz="2800" b="1" dirty="0" smtClean="0">
                <a:solidFill>
                  <a:srgbClr val="0070C0"/>
                </a:solidFill>
              </a:rPr>
              <a:t>Слушать новости по радио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http://upload.wikimedia.org/wikipedia/en/thumb/c/c2/NikolaTeslaLightbulb.jpg/180px-NikolaTeslaLightbulb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857232"/>
            <a:ext cx="2000264" cy="2500330"/>
          </a:xfrm>
          <a:prstGeom prst="rect">
            <a:avLst/>
          </a:prstGeom>
          <a:ln w="88900" cap="sq" cmpd="thickThin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Рисунок 6" descr="http://upload.wikimedia.org/wikipedia/commons/e/e5/A-S-Popov.jpg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7620" y="1428736"/>
            <a:ext cx="1764030" cy="1958340"/>
          </a:xfrm>
          <a:prstGeom prst="rect">
            <a:avLst/>
          </a:prstGeom>
          <a:ln w="88900" cap="sq" cmpd="thickThin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Рисунок 8" descr="http://upload.wikimedia.org/wikipedia/commons/d/da/Marconi_1909.jpg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00892" y="1142984"/>
            <a:ext cx="1688466" cy="2143140"/>
          </a:xfrm>
          <a:prstGeom prst="rect">
            <a:avLst/>
          </a:prstGeom>
          <a:ln w="88900" cap="sq" cmpd="thickThin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4" name="Вертикальный свиток 13"/>
          <p:cNvSpPr/>
          <p:nvPr/>
        </p:nvSpPr>
        <p:spPr>
          <a:xfrm>
            <a:off x="5857852" y="3357562"/>
            <a:ext cx="3286148" cy="2928958"/>
          </a:xfrm>
          <a:prstGeom prst="verticalScroll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Вертикальный свиток 12"/>
          <p:cNvSpPr/>
          <p:nvPr/>
        </p:nvSpPr>
        <p:spPr>
          <a:xfrm>
            <a:off x="2643174" y="3571876"/>
            <a:ext cx="3857652" cy="2857520"/>
          </a:xfrm>
          <a:prstGeom prst="verticalScroll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Вертикальный свиток 11"/>
          <p:cNvSpPr/>
          <p:nvPr/>
        </p:nvSpPr>
        <p:spPr>
          <a:xfrm>
            <a:off x="0" y="3643314"/>
            <a:ext cx="3143240" cy="2714644"/>
          </a:xfrm>
          <a:prstGeom prst="verticalScroll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ьная выноска 3"/>
          <p:cNvSpPr/>
          <p:nvPr/>
        </p:nvSpPr>
        <p:spPr>
          <a:xfrm>
            <a:off x="2643174" y="214290"/>
            <a:ext cx="4643470" cy="1071570"/>
          </a:xfrm>
          <a:prstGeom prst="wedgeEllipseCallout">
            <a:avLst>
              <a:gd name="adj1" fmla="val -100145"/>
              <a:gd name="adj2" fmla="val -3336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7030A0"/>
                </a:solidFill>
                <a:latin typeface="Comic Sans MS" pitchFamily="66" charset="0"/>
              </a:rPr>
              <a:t>Who invented </a:t>
            </a:r>
          </a:p>
          <a:p>
            <a:r>
              <a:rPr lang="en-US" sz="3200" b="1" dirty="0" smtClean="0">
                <a:solidFill>
                  <a:srgbClr val="7030A0"/>
                </a:solidFill>
                <a:latin typeface="Comic Sans MS" pitchFamily="66" charset="0"/>
              </a:rPr>
              <a:t>a radio ?</a:t>
            </a:r>
            <a:endParaRPr lang="ru-RU" sz="32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4000504"/>
            <a:ext cx="264320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u="sng" dirty="0" smtClean="0">
                <a:hlinkClick r:id="rId8" tooltip="Nikola Tesla"/>
              </a:rPr>
              <a:t>Nikola Tesla</a:t>
            </a:r>
            <a:r>
              <a:rPr lang="en-US" i="1" dirty="0" smtClean="0"/>
              <a:t> developed means to reliably produce radio frequencies, publicly demonstrated the principles of radio, and transmitted long distant signals.</a:t>
            </a:r>
            <a:endParaRPr lang="ru-RU" i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000364" y="3857628"/>
            <a:ext cx="314327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On May 7, 1895 the Russian physicist </a:t>
            </a:r>
            <a:r>
              <a:rPr lang="en-US" i="1" u="sng" dirty="0" smtClean="0">
                <a:hlinkClick r:id="rId9" tooltip="Alexander Popov (physicist)"/>
              </a:rPr>
              <a:t>Alexander Popov </a:t>
            </a:r>
            <a:r>
              <a:rPr lang="en-US" i="1" dirty="0" smtClean="0"/>
              <a:t>performed a public demonstration of transmission and reception of radio waves used for communication .This day has since been celebrated in Russia as “Radio Day</a:t>
            </a:r>
            <a:r>
              <a:rPr lang="en-US" i="1" u="sng" dirty="0" smtClean="0"/>
              <a:t>”</a:t>
            </a:r>
            <a:endParaRPr lang="ru-RU" i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286480" y="3643314"/>
            <a:ext cx="264323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i="1" dirty="0" err="1" smtClean="0">
                <a:latin typeface="Calibri" pitchFamily="34" charset="0"/>
                <a:ea typeface="Times New Roman" pitchFamily="18" charset="0"/>
                <a:cs typeface="Times New Roman" pitchFamily="18" charset="0"/>
                <a:hlinkClick r:id="rId10" tooltip="Guglielmo Marconi"/>
              </a:rPr>
              <a:t>Guglielmo</a:t>
            </a:r>
            <a:r>
              <a:rPr lang="en-US" i="1" dirty="0" smtClean="0">
                <a:latin typeface="Calibri" pitchFamily="34" charset="0"/>
                <a:ea typeface="Times New Roman" pitchFamily="18" charset="0"/>
                <a:cs typeface="Times New Roman" pitchFamily="18" charset="0"/>
                <a:hlinkClick r:id="rId10" tooltip="Guglielmo Marconi"/>
              </a:rPr>
              <a:t> Marconi</a:t>
            </a:r>
            <a:r>
              <a:rPr lang="en-US" i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was an electrical engineer and Nobel laureate known for the development of a practical wireless telegraphy system.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i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In 1896, he was awarded a patent for radio with British Patent .</a:t>
            </a:r>
            <a:endParaRPr lang="ru-RU" i="1" dirty="0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00"/>
                            </p:stCondLst>
                            <p:childTnLst>
                              <p:par>
                                <p:cTn id="2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500"/>
                            </p:stCondLst>
                            <p:childTnLst>
                              <p:par>
                                <p:cTn id="3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  <p:bldP spid="12" grpId="0" animBg="1"/>
      <p:bldP spid="4" grpId="0" animBg="1"/>
      <p:bldP spid="6" grpId="0"/>
      <p:bldP spid="8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85786" y="0"/>
            <a:ext cx="7572396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A Radio in the  UK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5" name="Содержимое 3" descr="http://upload.wikimedia.org/wikipedia/commons/thumb/a/a1/Bbc_broadcasting_house_front.jpg/180px-Bbc_broadcasting_house_front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00108"/>
            <a:ext cx="2000264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Documents and Settings\Admin\Мои документы\Мои рисунки\BBC_Radio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94000" y="1000108"/>
            <a:ext cx="1350000" cy="1080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929058" y="928670"/>
            <a:ext cx="2040943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US" sz="2800" b="1" dirty="0" smtClean="0"/>
              <a:t>BBC radio </a:t>
            </a:r>
            <a:endParaRPr lang="ru-RU" sz="28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000364" y="4572008"/>
            <a:ext cx="3558988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Commercial Radio: 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57356" y="1428736"/>
            <a:ext cx="6215106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" pitchFamily="34" charset="0"/>
                <a:ea typeface="Times New Roman" pitchFamily="18" charset="0"/>
              </a:rPr>
              <a:t>    A service of the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hlinkClick r:id="rId5" tooltip="BBC"/>
              </a:rPr>
              <a:t>British Broadcasting Corporation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en-US" sz="2400" b="1" dirty="0" smtClean="0">
                <a:latin typeface="Arial" pitchFamily="34" charset="0"/>
                <a:ea typeface="Times New Roman" pitchFamily="18" charset="0"/>
              </a:rPr>
              <a:t>which has operated in the United Kingdom</a:t>
            </a:r>
            <a:endParaRPr lang="ru-RU" sz="24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857356" y="3714752"/>
            <a:ext cx="6215106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 smtClean="0"/>
              <a:t>The BBC radio services began in 1922. </a:t>
            </a:r>
            <a:endParaRPr lang="ru-RU" sz="2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857356" y="2571744"/>
            <a:ext cx="6215106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 smtClean="0"/>
              <a:t>   BBC operates more than 40 stations that comprise 50% of all radio listening in the UK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785918" y="5072074"/>
            <a:ext cx="6215106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 smtClean="0"/>
              <a:t>Started in 1970s, now includes over 300 private stations.</a:t>
            </a:r>
          </a:p>
        </p:txBody>
      </p:sp>
      <p:pic>
        <p:nvPicPr>
          <p:cNvPr id="13" name="Picture 6" descr="image.axd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93622" y="5500702"/>
            <a:ext cx="1698085" cy="100013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4" name="Picture 5" descr="Logo_Virgin_Radio-4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7158" y="4857760"/>
            <a:ext cx="1471411" cy="164307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cxnSp>
        <p:nvCxnSpPr>
          <p:cNvPr id="17" name="Прямая соединительная линия 16"/>
          <p:cNvCxnSpPr/>
          <p:nvPr/>
        </p:nvCxnSpPr>
        <p:spPr>
          <a:xfrm rot="5400000">
            <a:off x="7286644" y="2071678"/>
            <a:ext cx="285752" cy="1588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500"/>
                            </p:stCondLst>
                            <p:childTnLst>
                              <p:par>
                                <p:cTn id="56" presetID="43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0"/>
                            </p:stCondLst>
                            <p:childTnLst>
                              <p:par>
                                <p:cTn id="64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1000"/>
                            </p:stCondLst>
                            <p:childTnLst>
                              <p:par>
                                <p:cTn id="72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2000"/>
                            </p:stCondLst>
                            <p:childTnLst>
                              <p:par>
                                <p:cTn id="80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Admin\Мои документы\Мои рисунки\100592_gallery_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000496" y="214290"/>
            <a:ext cx="378943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What is TV ?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7" name="Picture 18" descr="Картинка 13 из 52826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1500174"/>
            <a:ext cx="1953654" cy="1465241"/>
          </a:xfrm>
          <a:prstGeom prst="rect">
            <a:avLst/>
          </a:prstGeom>
          <a:noFill/>
        </p:spPr>
      </p:pic>
      <p:pic>
        <p:nvPicPr>
          <p:cNvPr id="8" name="Picture 12" descr="Картинка 1 из 856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29322" y="3214686"/>
            <a:ext cx="2585325" cy="1445672"/>
          </a:xfrm>
          <a:prstGeom prst="rect">
            <a:avLst/>
          </a:prstGeom>
          <a:noFill/>
        </p:spPr>
      </p:pic>
      <p:pic>
        <p:nvPicPr>
          <p:cNvPr id="9" name="Picture 10" descr="Картинка 34 из 15160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85852" y="2071678"/>
            <a:ext cx="1964545" cy="1571636"/>
          </a:xfrm>
          <a:prstGeom prst="rect">
            <a:avLst/>
          </a:prstGeom>
          <a:noFill/>
        </p:spPr>
      </p:pic>
      <p:pic>
        <p:nvPicPr>
          <p:cNvPr id="10" name="Picture 25" descr="Картинка 14 из 1660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57290" y="785794"/>
            <a:ext cx="1716121" cy="1143008"/>
          </a:xfrm>
          <a:prstGeom prst="rect">
            <a:avLst/>
          </a:prstGeom>
          <a:noFill/>
        </p:spPr>
      </p:pic>
      <p:pic>
        <p:nvPicPr>
          <p:cNvPr id="11" name="Picture 14" descr="Картинка 2 из 73819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500166" y="3500438"/>
            <a:ext cx="1835010" cy="1381459"/>
          </a:xfrm>
          <a:prstGeom prst="rect">
            <a:avLst/>
          </a:prstGeom>
          <a:noFill/>
        </p:spPr>
      </p:pic>
      <p:pic>
        <p:nvPicPr>
          <p:cNvPr id="12" name="Picture 16" descr="Картинка 26 из 666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643306" y="3214686"/>
            <a:ext cx="2017883" cy="163224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786182" y="1142984"/>
            <a:ext cx="2357454" cy="181588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Broadcasting(</a:t>
            </a:r>
            <a:r>
              <a:rPr lang="ru-RU" sz="1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вещатель-ные</a:t>
            </a: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1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programmes</a:t>
            </a:r>
            <a:r>
              <a:rPr lang="en-US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(the news, </a:t>
            </a:r>
            <a:r>
              <a:rPr lang="en-US" sz="1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plays,advertisements</a:t>
            </a:r>
            <a:r>
              <a:rPr lang="en-US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shows) for people to watch on their television sets</a:t>
            </a:r>
            <a:endParaRPr lang="ru-RU" sz="16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000"/>
                            </p:stCondLst>
                            <p:childTnLst>
                              <p:par>
                                <p:cTn id="3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3000"/>
                            </p:stCondLst>
                            <p:childTnLst>
                              <p:par>
                                <p:cTn id="4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39552" y="836712"/>
            <a:ext cx="7776864" cy="30469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9600" b="1" i="1" dirty="0" smtClean="0">
                <a:solidFill>
                  <a:schemeClr val="accent6">
                    <a:lumMod val="75000"/>
                  </a:schemeClr>
                </a:solidFill>
                <a:latin typeface="Garamond Premr Pro Smbd" pitchFamily="18" charset="0"/>
              </a:rPr>
              <a:t>The  mass media</a:t>
            </a:r>
            <a:endParaRPr lang="ru-RU" sz="96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686800" cy="838200"/>
          </a:xfrm>
        </p:spPr>
        <p:txBody>
          <a:bodyPr>
            <a:noAutofit/>
          </a:bodyPr>
          <a:lstStyle/>
          <a:p>
            <a:pPr lvl="0" algn="ctr"/>
            <a:r>
              <a:rPr lang="en-US" sz="4400" b="1" i="1" cap="none" dirty="0" smtClean="0"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 documentary</a:t>
            </a:r>
            <a:r>
              <a:rPr lang="en-US" sz="4400" b="1" i="1" cap="none" dirty="0" smtClean="0"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</a:rPr>
              <a:t/>
            </a:r>
            <a:br>
              <a:rPr lang="en-US" sz="4400" b="1" i="1" cap="none" dirty="0" smtClean="0"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</a:rPr>
            </a:br>
            <a:endParaRPr lang="ru-RU" sz="44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71472" y="714356"/>
            <a:ext cx="8277284" cy="1303333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>
              <a:buNone/>
            </a:pPr>
            <a:r>
              <a:rPr lang="ru-RU" dirty="0" smtClean="0"/>
              <a:t>       </a:t>
            </a:r>
            <a:r>
              <a:rPr lang="en-US" dirty="0" smtClean="0"/>
              <a:t>A programm which gives facts and information about a particular subject</a:t>
            </a:r>
            <a:endParaRPr lang="ru-RU" dirty="0"/>
          </a:p>
        </p:txBody>
      </p:sp>
      <p:pic>
        <p:nvPicPr>
          <p:cNvPr id="7" name="Picture 17" descr="Картинка 53 из 366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2357430"/>
            <a:ext cx="2143140" cy="308365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Picture 15" descr="Картинка 50 из 366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2428868"/>
            <a:ext cx="3167084" cy="237531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214422"/>
            <a:ext cx="8143932" cy="946143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/>
          <a:p>
            <a:pPr lvl="0">
              <a:buNone/>
            </a:pPr>
            <a:r>
              <a:rPr lang="ru-RU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 programm ,where the announcer says what the  weather will be like the next day.</a:t>
            </a:r>
            <a:endParaRPr lang="en-US" sz="4800" dirty="0" smtClean="0">
              <a:solidFill>
                <a:schemeClr val="tx1"/>
              </a:solidFill>
              <a:latin typeface="Arial" pitchFamily="34" charset="0"/>
            </a:endParaRPr>
          </a:p>
          <a:p>
            <a:endParaRPr lang="ru-RU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2214546" y="457200"/>
            <a:ext cx="44291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 Weather  forecast</a:t>
            </a:r>
            <a:endParaRPr kumimoji="0" lang="en-US" b="1" i="1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</a:endParaRPr>
          </a:p>
        </p:txBody>
      </p:sp>
      <p:pic>
        <p:nvPicPr>
          <p:cNvPr id="5" name="Picture 39" descr="Картинка 4 из 1490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2714620"/>
            <a:ext cx="1534700" cy="20462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64" y="457200"/>
            <a:ext cx="3357586" cy="838200"/>
          </a:xfrm>
        </p:spPr>
        <p:txBody>
          <a:bodyPr/>
          <a:lstStyle/>
          <a:p>
            <a:pPr algn="ctr"/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Talk show</a:t>
            </a:r>
            <a:endParaRPr lang="ru-RU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186766" cy="1517647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It is a discussion, where different problems are discussed by participants . They express their opinions, ask and answer questions.</a:t>
            </a:r>
            <a:endParaRPr lang="en-US" sz="4800" dirty="0" smtClean="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4" name="Madeleine Mccann onкоротко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785918" y="2928934"/>
            <a:ext cx="5310435" cy="3000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417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2" grpId="0"/>
      <p:bldP spid="3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3267068" cy="838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Match</a:t>
            </a:r>
            <a:r>
              <a:rPr lang="ru-RU" sz="2400" dirty="0" smtClean="0"/>
              <a:t> </a:t>
            </a:r>
            <a:r>
              <a:rPr lang="en-US" sz="2400" dirty="0" smtClean="0"/>
              <a:t>the words with the definitions </a:t>
            </a:r>
            <a:endParaRPr lang="ru-RU" sz="240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idx="1"/>
          </p:nvPr>
        </p:nvSpPr>
        <p:spPr bwMode="auto">
          <a:xfrm>
            <a:off x="214282" y="1500174"/>
            <a:ext cx="2643206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1.A documentary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214282" y="2500306"/>
            <a:ext cx="2000264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2.A quiz show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14282" y="3571876"/>
            <a:ext cx="2000264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3.An advert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285720" y="4572008"/>
            <a:ext cx="1785950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4.A cinema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3571868" y="214290"/>
            <a:ext cx="5114932" cy="121444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a.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 commercial interruption, where a thing, a product or a service are advertised . it helps people to choose best things.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3643306" y="1643050"/>
            <a:ext cx="5072098" cy="132343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   b.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produced by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recording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 images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from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 the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world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with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 cameras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or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 by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creating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 images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using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animation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techniques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or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 visual effects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</p:txBody>
      </p:sp>
      <p:sp>
        <p:nvSpPr>
          <p:cNvPr id="12" name="Содержимое 4"/>
          <p:cNvSpPr txBox="1">
            <a:spLocks/>
          </p:cNvSpPr>
          <p:nvPr/>
        </p:nvSpPr>
        <p:spPr>
          <a:xfrm>
            <a:off x="3714744" y="3071810"/>
            <a:ext cx="5072098" cy="107157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c.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programm which gives facts and information about a particular subject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3714744" y="5429264"/>
            <a:ext cx="5072098" cy="132343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d.People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take part in a competition there . They are asked questions , they can win or lose the game. If they are in luck , they get  a prize.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3714744" y="4429132"/>
            <a:ext cx="5000660" cy="70788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e. A programmer  ,where sport events are told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285720" y="5357826"/>
            <a:ext cx="2071702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5.Sport news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500"/>
                            </p:stCondLst>
                            <p:childTnLst>
                              <p:par>
                                <p:cTn id="3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000"/>
                            </p:stCondLst>
                            <p:childTnLst>
                              <p:par>
                                <p:cTn id="51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59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1000"/>
                            </p:stCondLst>
                            <p:childTnLst>
                              <p:par>
                                <p:cTn id="67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4829180" cy="838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Match the definitions with the pictures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00760" y="2643182"/>
            <a:ext cx="2990840" cy="343694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Picture 19" descr="Картинка 10 из 1290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214290"/>
            <a:ext cx="1719360" cy="248283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33" descr="Картинка 6 из 457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6" y="1785926"/>
            <a:ext cx="2834839" cy="14287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29" descr="Картинка 21 из 197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72330" y="2928934"/>
            <a:ext cx="1857356" cy="139301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41" descr="Картинка 16 из 43600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72132" y="4214818"/>
            <a:ext cx="2004023" cy="14287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Picture 39" descr="Картинка 4 из 14905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429520" y="4643446"/>
            <a:ext cx="1500166" cy="200022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5" name="Блок-схема: альтернативный процесс 14"/>
          <p:cNvSpPr/>
          <p:nvPr/>
        </p:nvSpPr>
        <p:spPr>
          <a:xfrm>
            <a:off x="214282" y="5357826"/>
            <a:ext cx="5000660" cy="1071570"/>
          </a:xfrm>
          <a:prstGeom prst="flowChartAlternateProcess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produced by 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recording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images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from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the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world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with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cameras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or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by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creating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images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using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animation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techniques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or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visual effects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Блок-схема: альтернативный процесс 15"/>
          <p:cNvSpPr/>
          <p:nvPr/>
        </p:nvSpPr>
        <p:spPr>
          <a:xfrm>
            <a:off x="357158" y="3286124"/>
            <a:ext cx="4929222" cy="1000132"/>
          </a:xfrm>
          <a:prstGeom prst="flowChartAlternateProcess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c. A discussion, where different problems are discussed by participants . They express their opinions, ask and answer questions</a:t>
            </a:r>
            <a:r>
              <a:rPr lang="en-US" sz="2000" b="1" dirty="0" smtClean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lang="en-US" sz="2000" b="1" dirty="0" smtClean="0">
              <a:solidFill>
                <a:srgbClr val="0070C0"/>
              </a:solidFill>
              <a:latin typeface="Arial" pitchFamily="34" charset="0"/>
            </a:endParaRPr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357158" y="1000108"/>
            <a:ext cx="5000660" cy="928694"/>
          </a:xfrm>
          <a:prstGeom prst="flowChartAlternateProcess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aThere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are a lot of music  In this kind of programmers, we can watch singers and listen to songs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Блок-схема: альтернативный процесс 18"/>
          <p:cNvSpPr/>
          <p:nvPr/>
        </p:nvSpPr>
        <p:spPr>
          <a:xfrm>
            <a:off x="285720" y="2285992"/>
            <a:ext cx="4857784" cy="642942"/>
          </a:xfrm>
          <a:prstGeom prst="flowChartAlternateProcess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err="1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.A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film with a lot of series , which is shown during a long time</a:t>
            </a:r>
            <a:endParaRPr lang="en-US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Блок-схема: альтернативный процесс 19"/>
          <p:cNvSpPr/>
          <p:nvPr/>
        </p:nvSpPr>
        <p:spPr>
          <a:xfrm>
            <a:off x="357158" y="4500570"/>
            <a:ext cx="4857784" cy="642942"/>
          </a:xfrm>
          <a:prstGeom prst="flowChartAlternateProcess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err="1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.A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film with a lot of sepias , which is shown during a long time</a:t>
            </a:r>
            <a:endParaRPr lang="en-US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8715372" y="1928802"/>
            <a:ext cx="4286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</a:rPr>
              <a:t>1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.</a:t>
            </a:r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6000760" y="2071678"/>
            <a:ext cx="4286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</a:rPr>
              <a:t>2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</a:rPr>
              <a:t>.</a:t>
            </a:r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8715372" y="3714752"/>
            <a:ext cx="4286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</a:rPr>
              <a:t>3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</a:rPr>
              <a:t>.</a:t>
            </a:r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5572132" y="5072074"/>
            <a:ext cx="4286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</a:rPr>
              <a:t>4.</a:t>
            </a:r>
          </a:p>
        </p:txBody>
      </p:sp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8501090" y="4714884"/>
            <a:ext cx="4286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</a:rPr>
              <a:t>5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00"/>
                            </p:stCondLst>
                            <p:childTnLst>
                              <p:par>
                                <p:cTn id="1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900"/>
                            </p:stCondLst>
                            <p:childTnLst>
                              <p:par>
                                <p:cTn id="1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400"/>
                            </p:stCondLst>
                            <p:childTnLst>
                              <p:par>
                                <p:cTn id="2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900"/>
                            </p:stCondLst>
                            <p:childTnLst>
                              <p:par>
                                <p:cTn id="3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400"/>
                            </p:stCondLst>
                            <p:childTnLst>
                              <p:par>
                                <p:cTn id="3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900"/>
                            </p:stCondLst>
                            <p:childTnLst>
                              <p:par>
                                <p:cTn id="4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400"/>
                            </p:stCondLst>
                            <p:childTnLst>
                              <p:par>
                                <p:cTn id="5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900"/>
                            </p:stCondLst>
                            <p:childTnLst>
                              <p:par>
                                <p:cTn id="6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400"/>
                            </p:stCondLst>
                            <p:childTnLst>
                              <p:par>
                                <p:cTn id="6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900"/>
                            </p:stCondLst>
                            <p:childTnLst>
                              <p:par>
                                <p:cTn id="7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animBg="1"/>
      <p:bldP spid="16" grpId="0" animBg="1"/>
      <p:bldP spid="17" grpId="0" animBg="1"/>
      <p:bldP spid="19" grpId="0" animBg="1"/>
      <p:bldP spid="2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482918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Check yourself!</a:t>
            </a:r>
            <a:endParaRPr lang="ru-RU" dirty="0"/>
          </a:p>
        </p:txBody>
      </p:sp>
      <p:pic>
        <p:nvPicPr>
          <p:cNvPr id="7" name="Picture 33" descr="Картинка 6 из 457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142852"/>
            <a:ext cx="2834839" cy="14287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29" descr="Картинка 21 из 197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46" y="2857496"/>
            <a:ext cx="1857356" cy="139301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41" descr="Картинка 16 из 43600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5008" y="5000636"/>
            <a:ext cx="2004023" cy="14287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Picture 39" descr="Картинка 4 из 14905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43834" y="3857628"/>
            <a:ext cx="1500166" cy="200022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5" name="Блок-схема: альтернативный процесс 14"/>
          <p:cNvSpPr/>
          <p:nvPr/>
        </p:nvSpPr>
        <p:spPr>
          <a:xfrm>
            <a:off x="285720" y="5500702"/>
            <a:ext cx="5000660" cy="1071570"/>
          </a:xfrm>
          <a:prstGeom prst="flowChartAlternateProcess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produced by 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recording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images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from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the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world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with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cameras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or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by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creating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images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using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animation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techniques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or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visual effects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Блок-схема: альтернативный процесс 15"/>
          <p:cNvSpPr/>
          <p:nvPr/>
        </p:nvSpPr>
        <p:spPr>
          <a:xfrm>
            <a:off x="357158" y="3286124"/>
            <a:ext cx="4929222" cy="1000132"/>
          </a:xfrm>
          <a:prstGeom prst="flowChartAlternateProcess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c. A discussion, where different problems are discussed by participants . They express their opinions, ask and answer questions.</a:t>
            </a:r>
            <a:endParaRPr lang="en-US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428596" y="928670"/>
            <a:ext cx="5000660" cy="928694"/>
          </a:xfrm>
          <a:prstGeom prst="flowChartAlternateProcess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a.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There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are a lot of music  In this kind of programmers, we can watch singers and listen to songs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Блок-схема: альтернативный процесс 18"/>
          <p:cNvSpPr/>
          <p:nvPr/>
        </p:nvSpPr>
        <p:spPr>
          <a:xfrm>
            <a:off x="357158" y="2285992"/>
            <a:ext cx="4857784" cy="642942"/>
          </a:xfrm>
          <a:prstGeom prst="flowChartAlternateProcess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err="1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.A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film with a lot of series , which is shown during a long time</a:t>
            </a:r>
            <a:endParaRPr lang="en-US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Блок-схема: альтернативный процесс 19"/>
          <p:cNvSpPr/>
          <p:nvPr/>
        </p:nvSpPr>
        <p:spPr>
          <a:xfrm>
            <a:off x="357158" y="4500570"/>
            <a:ext cx="4857784" cy="857256"/>
          </a:xfrm>
          <a:prstGeom prst="flowChartAlternateProcess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 programmer ,where the announcer says what the  weather will be like the next day.</a:t>
            </a:r>
            <a:endParaRPr lang="en-US" sz="3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7786710" y="428604"/>
            <a:ext cx="4286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</a:rPr>
              <a:t>2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</a:rPr>
              <a:t>.</a:t>
            </a:r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5786446" y="2857496"/>
            <a:ext cx="4286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</a:rPr>
              <a:t>3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</a:rPr>
              <a:t>.</a:t>
            </a:r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7286644" y="5000636"/>
            <a:ext cx="4286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</a:rPr>
              <a:t>4.</a:t>
            </a:r>
          </a:p>
        </p:txBody>
      </p:sp>
      <p:pic>
        <p:nvPicPr>
          <p:cNvPr id="5" name="Picture 19" descr="Картинка 10 из 12905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215206" y="928670"/>
            <a:ext cx="1719360" cy="248283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8501090" y="2643182"/>
            <a:ext cx="4286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</a:rPr>
              <a:t>1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.</a:t>
            </a: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8715372" y="3857628"/>
            <a:ext cx="4286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</a:rPr>
              <a:t>5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"/>
                            </p:stCondLst>
                            <p:childTnLst>
                              <p:par>
                                <p:cTn id="1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600"/>
                            </p:stCondLst>
                            <p:childTnLst>
                              <p:par>
                                <p:cTn id="2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100"/>
                            </p:stCondLst>
                            <p:childTnLst>
                              <p:par>
                                <p:cTn id="3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600"/>
                            </p:stCondLst>
                            <p:childTnLst>
                              <p:par>
                                <p:cTn id="3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100"/>
                            </p:stCondLst>
                            <p:childTnLst>
                              <p:par>
                                <p:cTn id="4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600"/>
                            </p:stCondLst>
                            <p:childTnLst>
                              <p:par>
                                <p:cTn id="5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100"/>
                            </p:stCondLst>
                            <p:childTnLst>
                              <p:par>
                                <p:cTn id="5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600"/>
                            </p:stCondLst>
                            <p:childTnLst>
                              <p:par>
                                <p:cTn id="5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100"/>
                            </p:stCondLst>
                            <p:childTnLst>
                              <p:par>
                                <p:cTn id="6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animBg="1"/>
      <p:bldP spid="16" grpId="0" animBg="1"/>
      <p:bldP spid="17" grpId="0" animBg="1"/>
      <p:bldP spid="19" grpId="0" animBg="1"/>
      <p:bldP spid="2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6116" y="285728"/>
            <a:ext cx="3143272" cy="8382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What is it?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429652" y="500042"/>
            <a:ext cx="304800" cy="304800"/>
          </a:xfrm>
          <a:prstGeom prst="rect">
            <a:avLst/>
          </a:prstGeom>
        </p:spPr>
      </p:pic>
      <p:pic>
        <p:nvPicPr>
          <p:cNvPr id="4" name="Picture 13" descr="Картинка 49 из 1630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78" y="2357430"/>
            <a:ext cx="2214935" cy="278608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31" descr="Картинка 79 из 4571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43570" y="1571612"/>
            <a:ext cx="3082598" cy="171451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29" descr="Картинка 21 из 197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8596" y="4286256"/>
            <a:ext cx="2571768" cy="192882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857224" y="3714752"/>
            <a:ext cx="18573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" action="ppaction://noaction"/>
              </a:rPr>
              <a:t>A talk show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643306" y="1785926"/>
            <a:ext cx="11269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Calibri" pitchFamily="34" charset="0"/>
                <a:ea typeface="Times New Roman" pitchFamily="18" charset="0"/>
                <a:cs typeface="Times New Roman" pitchFamily="18" charset="0"/>
                <a:hlinkClick r:id="" action="ppaction://noaction"/>
              </a:rPr>
              <a:t>advert</a:t>
            </a:r>
            <a:endParaRPr lang="ru-RU" sz="2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786446" y="3500438"/>
            <a:ext cx="31146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Calibri" pitchFamily="34" charset="0"/>
                <a:ea typeface="Times New Roman" pitchFamily="18" charset="0"/>
                <a:cs typeface="Times New Roman" pitchFamily="18" charset="0"/>
                <a:hlinkClick r:id="" action="ppaction://noaction"/>
              </a:rPr>
              <a:t>A music </a:t>
            </a:r>
            <a:r>
              <a:rPr lang="en-US" sz="2800" dirty="0" err="1" smtClean="0">
                <a:latin typeface="Calibri" pitchFamily="34" charset="0"/>
                <a:ea typeface="Times New Roman" pitchFamily="18" charset="0"/>
                <a:cs typeface="Times New Roman" pitchFamily="18" charset="0"/>
                <a:hlinkClick r:id="" action="ppaction://noaction"/>
              </a:rPr>
              <a:t>programme</a:t>
            </a:r>
            <a:endParaRPr lang="en-US" sz="2800" dirty="0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3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1802" y="285728"/>
            <a:ext cx="3071834" cy="8382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omic Sans MS" pitchFamily="66" charset="0"/>
              </a:rPr>
              <a:t>What is it?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4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358214" y="500042"/>
            <a:ext cx="304800" cy="304800"/>
          </a:xfrm>
          <a:prstGeom prst="rect">
            <a:avLst/>
          </a:prstGeom>
        </p:spPr>
      </p:pic>
      <p:pic>
        <p:nvPicPr>
          <p:cNvPr id="5" name="Picture 37" descr="Картинка 14 из 126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10" y="2643182"/>
            <a:ext cx="2376739" cy="17791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23" descr="Картинка 42 из 12123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57554" y="1785926"/>
            <a:ext cx="2391737" cy="1785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857224" y="4572008"/>
            <a:ext cx="21431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" action="ppaction://noaction"/>
              </a:rPr>
              <a:t>A quiz show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3714744" y="3714752"/>
            <a:ext cx="18573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" action="ppaction://noaction"/>
              </a:rPr>
              <a:t>Sport news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1" name="Picture 10" descr="Картинка 34 из 15160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86512" y="2643182"/>
            <a:ext cx="2286016" cy="18288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6715140" y="4643446"/>
            <a:ext cx="15716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" action="ppaction://noaction"/>
              </a:rPr>
              <a:t>News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3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british_tv_385x26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1214422"/>
            <a:ext cx="8021676" cy="54380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428860" y="214290"/>
            <a:ext cx="5572164" cy="8382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7030A0"/>
                </a:solidFill>
                <a:latin typeface="Comic Sans MS" pitchFamily="66" charset="0"/>
              </a:rPr>
              <a:t>The British Television</a:t>
            </a:r>
            <a:endParaRPr lang="ru-RU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00232" y="2928934"/>
            <a:ext cx="6000792" cy="954107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7030A0"/>
                </a:solidFill>
                <a:latin typeface="Comic Sans MS" pitchFamily="66" charset="0"/>
              </a:rPr>
              <a:t>     Major British TV Channel is </a:t>
            </a:r>
            <a:r>
              <a:rPr lang="en-US" sz="2800" b="1" dirty="0" smtClean="0">
                <a:solidFill>
                  <a:srgbClr val="7030A0"/>
                </a:solidFill>
                <a:latin typeface="Comic Sans MS" pitchFamily="66" charset="0"/>
              </a:rPr>
              <a:t>BBC.</a:t>
            </a:r>
            <a:endParaRPr lang="ru-RU" sz="28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00232" y="1142984"/>
            <a:ext cx="6000792" cy="181588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marL="640080" lvl="1" indent="-274320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en-US" sz="2800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      There are 940 television broadcasts stations; 400 different TV channels in The UK.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000232" y="3929066"/>
            <a:ext cx="6000792" cy="954107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7030A0"/>
                </a:solidFill>
                <a:latin typeface="Comic Sans MS" pitchFamily="66" charset="0"/>
              </a:rPr>
              <a:t>BBC operates 14 different television channels </a:t>
            </a:r>
            <a:endParaRPr lang="ru-RU" sz="28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12" name="Picture 6" descr="portfolio_itv_1.ash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86182" y="4786322"/>
            <a:ext cx="2306220" cy="1714512"/>
          </a:xfrm>
          <a:prstGeom prst="rect">
            <a:avLst/>
          </a:prstGeom>
        </p:spPr>
      </p:pic>
      <p:pic>
        <p:nvPicPr>
          <p:cNvPr id="13" name="Picture 4" descr="channel-3-logo-for-afternoon-te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72330" y="4429132"/>
            <a:ext cx="1428760" cy="1428760"/>
          </a:xfrm>
          <a:prstGeom prst="rect">
            <a:avLst/>
          </a:prstGeom>
        </p:spPr>
      </p:pic>
      <p:pic>
        <p:nvPicPr>
          <p:cNvPr id="14" name="Picture 5" descr="fiv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57290" y="4500570"/>
            <a:ext cx="1285884" cy="1258231"/>
          </a:xfrm>
          <a:prstGeom prst="rect">
            <a:avLst/>
          </a:prstGeom>
        </p:spPr>
      </p:pic>
      <p:pic>
        <p:nvPicPr>
          <p:cNvPr id="6" name="Picture 5" descr="british_tv_385x2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85728"/>
            <a:ext cx="2428892" cy="16466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3" descr="logo-bbc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71934" y="3357562"/>
            <a:ext cx="2197302" cy="6262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5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000"/>
                            </p:stCondLst>
                            <p:childTnLst>
                              <p:par>
                                <p:cTn id="4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285728"/>
            <a:ext cx="5643602" cy="928694"/>
          </a:xfr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Reality TV in Britain</a:t>
            </a:r>
            <a:b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</a:br>
            <a:endParaRPr lang="ru-RU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" name="Picture 6" descr="bigbrother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4572008"/>
            <a:ext cx="1981200" cy="1295400"/>
          </a:xfrm>
          <a:prstGeom prst="rect">
            <a:avLst/>
          </a:prstGeom>
        </p:spPr>
      </p:pic>
      <p:pic>
        <p:nvPicPr>
          <p:cNvPr id="5" name="Picture 4" descr="Big_brother_montage_129568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3071810"/>
            <a:ext cx="1981200" cy="1524000"/>
          </a:xfrm>
          <a:prstGeom prst="rect">
            <a:avLst/>
          </a:prstGeom>
          <a:ln w="3810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7" descr="X-Factor-2009-John-and-Ed-0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86116" y="3071810"/>
            <a:ext cx="2387600" cy="1524000"/>
          </a:xfrm>
          <a:prstGeom prst="rect">
            <a:avLst/>
          </a:prstGeom>
          <a:ln w="3810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10" descr="x_factor_logo-357-x-56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86116" y="4572008"/>
            <a:ext cx="2438400" cy="1049350"/>
          </a:xfrm>
          <a:prstGeom prst="rect">
            <a:avLst/>
          </a:prstGeom>
        </p:spPr>
      </p:pic>
      <p:pic>
        <p:nvPicPr>
          <p:cNvPr id="8" name="Picture 8" descr="antonMS2810_800x107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72264" y="2928934"/>
            <a:ext cx="1600200" cy="1998154"/>
          </a:xfrm>
          <a:prstGeom prst="rect">
            <a:avLst/>
          </a:prstGeom>
          <a:ln w="3810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9" descr="strictly-come-dancing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72264" y="4929198"/>
            <a:ext cx="1600200" cy="880589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71472" y="1357298"/>
            <a:ext cx="7572428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    Programmers which ordinary people into the public eye are enjoying a wave of popularity</a:t>
            </a:r>
            <a:endParaRPr lang="ru-RU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285984" y="2285992"/>
            <a:ext cx="5052217" cy="461665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sz="2400" dirty="0" smtClean="0">
                <a:solidFill>
                  <a:srgbClr val="7030A0"/>
                </a:solidFill>
              </a:rPr>
              <a:t>Popular reality TV shows  in the UK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28662" y="6143644"/>
            <a:ext cx="1338828" cy="369332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i="1" dirty="0" smtClean="0">
                <a:solidFill>
                  <a:srgbClr val="7030A0"/>
                </a:solidFill>
              </a:rPr>
              <a:t>Big Brother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286512" y="5929330"/>
            <a:ext cx="2467342" cy="369332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i="1" dirty="0" smtClean="0">
                <a:solidFill>
                  <a:srgbClr val="7030A0"/>
                </a:solidFill>
              </a:rPr>
              <a:t>Strictly Come Dancing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143372" y="5929330"/>
            <a:ext cx="1056700" cy="369332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buNone/>
            </a:pPr>
            <a:r>
              <a:rPr lang="en-US" i="1" dirty="0" smtClean="0">
                <a:solidFill>
                  <a:srgbClr val="7030A0"/>
                </a:solidFill>
              </a:rPr>
              <a:t>X Factor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000"/>
                            </p:stCondLst>
                            <p:childTnLst>
                              <p:par>
                                <p:cTn id="6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500"/>
                            </p:stCondLst>
                            <p:childTnLst>
                              <p:par>
                                <p:cTn id="7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000"/>
                            </p:stCondLst>
                            <p:childTnLst>
                              <p:par>
                                <p:cTn id="8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5" name="Picture 9" descr="Картинка 9 из 143870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571744"/>
            <a:ext cx="1594230" cy="2125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rgbClr val="C00000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5400" b="1" i="1" dirty="0" smtClean="0">
                <a:solidFill>
                  <a:srgbClr val="FF0000"/>
                </a:solidFill>
              </a:rPr>
              <a:t>What is the media?</a:t>
            </a:r>
            <a:r>
              <a:rPr lang="ru-RU" sz="5400" b="1" i="1" dirty="0" smtClean="0">
                <a:solidFill>
                  <a:srgbClr val="FF0000"/>
                </a:solidFill>
              </a:rPr>
              <a:t/>
            </a:r>
            <a:br>
              <a:rPr lang="ru-RU" sz="5400" b="1" i="1" dirty="0" smtClean="0">
                <a:solidFill>
                  <a:srgbClr val="FF0000"/>
                </a:solidFill>
              </a:rPr>
            </a:br>
            <a:endParaRPr lang="ru-RU" sz="5400" b="1" i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Documents and Settings\Admin\Мои документы\Мои рисунки\Avis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52709">
            <a:off x="117233" y="4243810"/>
            <a:ext cx="1957374" cy="14287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Documents and Settings\Admin\Мои документы\Мои рисунки\14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16" y="3500438"/>
            <a:ext cx="2071702" cy="15540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357158" y="1643050"/>
            <a:ext cx="182934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rgbClr val="0070C0"/>
                </a:solidFill>
              </a:rPr>
              <a:t>press</a:t>
            </a:r>
            <a:endParaRPr lang="ru-RU" sz="4800" b="1" dirty="0">
              <a:solidFill>
                <a:srgbClr val="0070C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000628" y="1500174"/>
            <a:ext cx="156485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0070C0"/>
                </a:solidFill>
              </a:rPr>
              <a:t>radio</a:t>
            </a:r>
            <a:endParaRPr lang="ru-RU" sz="4400" b="1" dirty="0">
              <a:solidFill>
                <a:srgbClr val="0070C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285984" y="1714488"/>
            <a:ext cx="278954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0070C0"/>
                </a:solidFill>
              </a:rPr>
              <a:t>television</a:t>
            </a:r>
            <a:endParaRPr lang="ru-RU" sz="4400" b="1" dirty="0">
              <a:solidFill>
                <a:srgbClr val="0070C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643702" y="1857364"/>
            <a:ext cx="225414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0070C0"/>
                </a:solidFill>
              </a:rPr>
              <a:t>internet</a:t>
            </a:r>
            <a:endParaRPr lang="ru-RU" sz="4400" b="1" dirty="0">
              <a:solidFill>
                <a:srgbClr val="0070C0"/>
              </a:solidFill>
            </a:endParaRPr>
          </a:p>
        </p:txBody>
      </p:sp>
      <p:pic>
        <p:nvPicPr>
          <p:cNvPr id="47106" name="Picture 2" descr="http://www.amaks-hotels.ru/images/calendar/dates/158pic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3438" y="2428868"/>
            <a:ext cx="2089314" cy="1614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7108" name="Picture 4" descr="Картинка 11 из 457949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28860" y="3000372"/>
            <a:ext cx="2197078" cy="21970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Стрелка вниз 18"/>
          <p:cNvSpPr/>
          <p:nvPr/>
        </p:nvSpPr>
        <p:spPr>
          <a:xfrm rot="1674792">
            <a:off x="1698561" y="633837"/>
            <a:ext cx="45719" cy="1000132"/>
          </a:xfrm>
          <a:prstGeom prst="downArrow">
            <a:avLst/>
          </a:prstGeom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 rot="21379267">
            <a:off x="3317459" y="885853"/>
            <a:ext cx="45719" cy="978408"/>
          </a:xfrm>
          <a:prstGeom prst="downArrow">
            <a:avLst/>
          </a:prstGeom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 rot="20453439">
            <a:off x="5644129" y="722985"/>
            <a:ext cx="45719" cy="978408"/>
          </a:xfrm>
          <a:prstGeom prst="downArrow">
            <a:avLst/>
          </a:prstGeom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низ 25"/>
          <p:cNvSpPr/>
          <p:nvPr/>
        </p:nvSpPr>
        <p:spPr>
          <a:xfrm rot="20469249">
            <a:off x="7514882" y="908729"/>
            <a:ext cx="45719" cy="978408"/>
          </a:xfrm>
          <a:prstGeom prst="down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1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500"/>
                            </p:stCondLst>
                            <p:childTnLst>
                              <p:par>
                                <p:cTn id="4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00"/>
                            </p:stCondLst>
                            <p:childTnLst>
                              <p:par>
                                <p:cTn id="4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0"/>
                            </p:stCondLst>
                            <p:childTnLst>
                              <p:par>
                                <p:cTn id="5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500"/>
                            </p:stCondLst>
                            <p:childTnLst>
                              <p:par>
                                <p:cTn id="5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/>
      <p:bldP spid="13" grpId="0"/>
      <p:bldP spid="14" grpId="0"/>
      <p:bldP spid="15" grpId="0"/>
      <p:bldP spid="19" grpId="0" animBg="1"/>
      <p:bldP spid="23" grpId="0" animBg="1"/>
      <p:bldP spid="24" grpId="0" animBg="1"/>
      <p:bldP spid="2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1027" name="Picture 3" descr="C:\Documents and Settings\Admin\Мои документы\Мои рисунки\1215_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61814"/>
            <a:ext cx="9144000" cy="7119814"/>
          </a:xfrm>
          <a:prstGeom prst="rect">
            <a:avLst/>
          </a:prstGeom>
          <a:noFill/>
        </p:spPr>
      </p:pic>
      <p:pic>
        <p:nvPicPr>
          <p:cNvPr id="7" name="Picture 4" descr="MCj01993420000[1]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1214422"/>
            <a:ext cx="2104931" cy="138367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715008" y="4214818"/>
            <a:ext cx="27146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2400" dirty="0" smtClean="0">
                <a:solidFill>
                  <a:srgbClr val="002060"/>
                </a:solidFill>
              </a:rPr>
              <a:t>A worldwide system of interconnected networks and computers.</a:t>
            </a:r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5" cstate="print"/>
          <a:srcRect t="17513" r="83757" b="74609"/>
          <a:stretch>
            <a:fillRect/>
          </a:stretch>
        </p:blipFill>
        <p:spPr bwMode="auto">
          <a:xfrm>
            <a:off x="899592" y="332656"/>
            <a:ext cx="1876422" cy="683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5" descr="hotmai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43702" y="285728"/>
            <a:ext cx="1999677" cy="602107"/>
          </a:xfrm>
          <a:prstGeom prst="rect">
            <a:avLst/>
          </a:prstGeom>
          <a:noFill/>
        </p:spPr>
      </p:pic>
      <p:pic>
        <p:nvPicPr>
          <p:cNvPr id="11" name="Picture 12" descr="youtube_logo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28662" y="4929198"/>
            <a:ext cx="1714480" cy="1071569"/>
          </a:xfrm>
          <a:prstGeom prst="rect">
            <a:avLst/>
          </a:prstGeom>
          <a:noFill/>
        </p:spPr>
      </p:pic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3428992" y="1071546"/>
            <a:ext cx="150019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It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was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invented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in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the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USA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in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19</a:t>
            </a:r>
            <a:r>
              <a:rPr kumimoji="0" lang="en-US" sz="2000" b="1" i="0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65</a:t>
            </a:r>
            <a:r>
              <a:rPr kumimoji="0" lang="ru-RU" sz="2000" b="1" i="0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000" b="1" i="0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40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40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0"/>
                            </p:stCondLst>
                            <p:childTnLst>
                              <p:par>
                                <p:cTn id="3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Documents and Settings\Admin\Мои документы\Мои рисунки\b_2843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1714488"/>
            <a:ext cx="2786082" cy="2092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000364" y="3714752"/>
            <a:ext cx="2714644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  <a:latin typeface="Franklin Gothic Demi Cond" pitchFamily="34" charset="0"/>
              </a:rPr>
              <a:t>What can you do</a:t>
            </a:r>
          </a:p>
          <a:p>
            <a:r>
              <a:rPr lang="en-GB" sz="2400" b="1" dirty="0" smtClean="0">
                <a:solidFill>
                  <a:srgbClr val="FF0000"/>
                </a:solidFill>
                <a:latin typeface="Franklin Gothic Demi Cond" pitchFamily="34" charset="0"/>
              </a:rPr>
              <a:t> in internet?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2214554"/>
            <a:ext cx="1974269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GB" sz="2400" b="1" dirty="0" smtClean="0">
                <a:latin typeface="Franklin Gothic Demi Cond" pitchFamily="34" charset="0"/>
              </a:rPr>
              <a:t>Talking to friends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142976" y="857232"/>
            <a:ext cx="2606804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GB" sz="2400" b="1" dirty="0" smtClean="0">
                <a:latin typeface="Franklin Gothic Demi Cond" pitchFamily="34" charset="0"/>
              </a:rPr>
              <a:t>Online shopping</a:t>
            </a:r>
            <a:endParaRPr lang="ru-RU" sz="2400" dirty="0"/>
          </a:p>
        </p:txBody>
      </p:sp>
      <p:pic>
        <p:nvPicPr>
          <p:cNvPr id="9" name="Picture 4" descr="Картинка 11 из 6168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214290"/>
            <a:ext cx="1560598" cy="1490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285720" y="5429264"/>
            <a:ext cx="2714644" cy="38779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GB" sz="2400" b="1" dirty="0" smtClean="0">
                <a:latin typeface="Franklin Gothic Demi Cond" pitchFamily="34" charset="0"/>
              </a:rPr>
              <a:t>Watching Videos</a:t>
            </a:r>
            <a:endParaRPr lang="en-GB" sz="2400" dirty="0">
              <a:latin typeface="Franklin Gothic Demi Cond" pitchFamily="34" charset="0"/>
            </a:endParaRPr>
          </a:p>
        </p:txBody>
      </p:sp>
      <p:pic>
        <p:nvPicPr>
          <p:cNvPr id="11" name="Picture 6" descr="Картинка 12 из 3541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4000504"/>
            <a:ext cx="2939725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6072198" y="500042"/>
            <a:ext cx="2857520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GB" sz="2400" b="1" dirty="0" smtClean="0">
                <a:latin typeface="Franklin Gothic Demi Cond" pitchFamily="34" charset="0"/>
              </a:rPr>
              <a:t>Research ,getting necessary information</a:t>
            </a:r>
            <a:endParaRPr lang="ru-RU" sz="2400" dirty="0"/>
          </a:p>
        </p:txBody>
      </p:sp>
      <p:pic>
        <p:nvPicPr>
          <p:cNvPr id="13" name="Picture 12" descr="Картинка 10 из 79753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72264" y="1643050"/>
            <a:ext cx="2352675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4500562" y="5072074"/>
            <a:ext cx="2286016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GB" sz="2400" b="1" dirty="0" smtClean="0">
                <a:latin typeface="Franklin Gothic Demi Cond" pitchFamily="34" charset="0"/>
              </a:rPr>
              <a:t>Downloading/</a:t>
            </a:r>
          </a:p>
          <a:p>
            <a:r>
              <a:rPr lang="en-GB" sz="2400" b="1" dirty="0" smtClean="0">
                <a:latin typeface="Franklin Gothic Demi Cond" pitchFamily="34" charset="0"/>
              </a:rPr>
              <a:t>listening to music</a:t>
            </a:r>
            <a:r>
              <a:rPr lang="en-GB" sz="2400" dirty="0" smtClean="0">
                <a:latin typeface="Franklin Gothic Demi Cond" pitchFamily="34" charset="0"/>
              </a:rPr>
              <a:t> </a:t>
            </a:r>
            <a:endParaRPr lang="ru-RU" sz="2400" dirty="0"/>
          </a:p>
        </p:txBody>
      </p:sp>
      <p:pic>
        <p:nvPicPr>
          <p:cNvPr id="2050" name="Picture 2" descr="C:\Documents and Settings\Admin\Мои документы\Мои рисунки\141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15140" y="4357694"/>
            <a:ext cx="2214578" cy="16612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Прямоугольник 16"/>
          <p:cNvSpPr/>
          <p:nvPr/>
        </p:nvSpPr>
        <p:spPr>
          <a:xfrm>
            <a:off x="7572396" y="4643446"/>
            <a:ext cx="12858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FFFF00"/>
                </a:solidFill>
                <a:latin typeface="Franklin Gothic Demi Cond" pitchFamily="34" charset="0"/>
              </a:rPr>
              <a:t>Download music</a:t>
            </a:r>
            <a:endParaRPr lang="ru-RU" dirty="0">
              <a:solidFill>
                <a:srgbClr val="FFFF00"/>
              </a:solidFill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 rot="16200000" flipV="1">
            <a:off x="1785918" y="2285992"/>
            <a:ext cx="2286016" cy="2857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16200000" flipV="1">
            <a:off x="2178827" y="3107529"/>
            <a:ext cx="857256" cy="64294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5400000" flipH="1" flipV="1">
            <a:off x="5072066" y="2428868"/>
            <a:ext cx="2000264" cy="42862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5400000">
            <a:off x="2750331" y="4893479"/>
            <a:ext cx="857256" cy="35719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rot="16200000" flipH="1">
            <a:off x="4393405" y="4750603"/>
            <a:ext cx="500066" cy="14287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3000"/>
                            </p:stCondLst>
                            <p:childTnLst>
                              <p:par>
                                <p:cTn id="3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500"/>
                            </p:stCondLst>
                            <p:childTnLst>
                              <p:par>
                                <p:cTn id="4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7500"/>
                            </p:stCondLst>
                            <p:childTnLst>
                              <p:par>
                                <p:cTn id="4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9500"/>
                            </p:stCondLst>
                            <p:childTnLst>
                              <p:par>
                                <p:cTn id="5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1500"/>
                            </p:stCondLst>
                            <p:childTnLst>
                              <p:par>
                                <p:cTn id="5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2000"/>
                            </p:stCondLst>
                            <p:childTnLst>
                              <p:par>
                                <p:cTn id="6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4000"/>
                            </p:stCondLst>
                            <p:childTnLst>
                              <p:par>
                                <p:cTn id="6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0" grpId="0" animBg="1"/>
      <p:bldP spid="12" grpId="0" animBg="1"/>
      <p:bldP spid="14" grpId="0" animBg="1"/>
      <p:bldP spid="1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Мои документы\Мои рисунки\malicio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285728"/>
            <a:ext cx="2347916" cy="218478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57818" y="2143116"/>
            <a:ext cx="3400420" cy="442915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en-GB" sz="2400" dirty="0" smtClean="0">
                <a:latin typeface="Franklin Gothic Demi Cond" pitchFamily="34" charset="0"/>
              </a:rPr>
              <a:t>Allows easy and quick access to information</a:t>
            </a:r>
          </a:p>
          <a:p>
            <a:pPr>
              <a:buFont typeface="Wingdings" pitchFamily="2" charset="2"/>
              <a:buChar char="ü"/>
            </a:pPr>
            <a:r>
              <a:rPr lang="en-GB" sz="2400" dirty="0" smtClean="0">
                <a:latin typeface="Franklin Gothic Demi Cond" pitchFamily="34" charset="0"/>
              </a:rPr>
              <a:t>People can purchase products, talk to people and much more online</a:t>
            </a:r>
          </a:p>
          <a:p>
            <a:pPr>
              <a:buFont typeface="Wingdings" pitchFamily="2" charset="2"/>
              <a:buChar char="ü"/>
            </a:pPr>
            <a:r>
              <a:rPr lang="en-GB" sz="2400" dirty="0" smtClean="0">
                <a:latin typeface="Franklin Gothic Demi Cond" pitchFamily="34" charset="0"/>
              </a:rPr>
              <a:t>Downloading music- quick and easy</a:t>
            </a:r>
          </a:p>
          <a:p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2071678"/>
            <a:ext cx="3214710" cy="452431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GB" sz="2400" dirty="0" smtClean="0">
                <a:latin typeface="Franklin Gothic Demi Cond" pitchFamily="34" charset="0"/>
              </a:rPr>
              <a:t>Disadvantages:</a:t>
            </a:r>
          </a:p>
          <a:p>
            <a:pPr>
              <a:buFont typeface="Wingdings" pitchFamily="2" charset="2"/>
              <a:buChar char="ü"/>
            </a:pPr>
            <a:r>
              <a:rPr lang="en-GB" sz="2400" dirty="0" smtClean="0">
                <a:latin typeface="Franklin Gothic Demi Cond" pitchFamily="34" charset="0"/>
              </a:rPr>
              <a:t>It promotes violence and bad behaviour within society, </a:t>
            </a:r>
          </a:p>
          <a:p>
            <a:pPr>
              <a:buFont typeface="Wingdings" pitchFamily="2" charset="2"/>
              <a:buChar char="ü"/>
            </a:pPr>
            <a:r>
              <a:rPr lang="en-GB" sz="2400" dirty="0" smtClean="0">
                <a:latin typeface="Franklin Gothic Demi Cond" pitchFamily="34" charset="0"/>
              </a:rPr>
              <a:t>It stops children from going out, as they wish to stay home and use the internet to talk to friends , to play games</a:t>
            </a:r>
          </a:p>
          <a:p>
            <a:endParaRPr lang="en-GB" sz="2400" dirty="0">
              <a:latin typeface="Franklin Gothic Demi Cond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1571612"/>
            <a:ext cx="23583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Demi Cond" pitchFamily="34" charset="0"/>
              </a:rPr>
              <a:t>Disadvantages</a:t>
            </a:r>
            <a:endParaRPr lang="ru-RU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43636" y="1500174"/>
            <a:ext cx="19303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GB" sz="2400" b="1" dirty="0" smtClean="0">
                <a:solidFill>
                  <a:schemeClr val="accent6"/>
                </a:solidFill>
                <a:latin typeface="Franklin Gothic Demi Cond" pitchFamily="34" charset="0"/>
              </a:rPr>
              <a:t>Advantages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 rot="10800000" flipV="1">
            <a:off x="2285984" y="1214422"/>
            <a:ext cx="1285884" cy="42862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5000628" y="928670"/>
            <a:ext cx="1428760" cy="57150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500"/>
                            </p:stCondLst>
                            <p:childTnLst>
                              <p:par>
                                <p:cTn id="4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500"/>
                            </p:stCondLst>
                            <p:childTnLst>
                              <p:par>
                                <p:cTn id="47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  <p:bldP spid="5" grpId="0"/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Составить кроссворд на тему СМИ, </a:t>
            </a:r>
            <a:r>
              <a:rPr lang="ru-RU" smtClean="0"/>
              <a:t>использую лексику по теме.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4991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Овал 31"/>
          <p:cNvSpPr/>
          <p:nvPr/>
        </p:nvSpPr>
        <p:spPr>
          <a:xfrm>
            <a:off x="3643306" y="4500570"/>
            <a:ext cx="2000264" cy="10001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4714876" y="1428736"/>
            <a:ext cx="2214578" cy="10715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214282" y="2571744"/>
            <a:ext cx="1714512" cy="10715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C:\Documents and Settings\Admin\Мои документы\Мои рисунки\100592_gallery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4143380"/>
            <a:ext cx="2500330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71802" y="2857496"/>
            <a:ext cx="4143404" cy="928694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2800" b="1" i="1" dirty="0" smtClean="0">
                <a:solidFill>
                  <a:srgbClr val="FF0000"/>
                </a:solidFill>
              </a:rPr>
              <a:t>The role of the Media  in our life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pic>
        <p:nvPicPr>
          <p:cNvPr id="10" name="Picture 5" descr="hello-kylie-jan-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076473">
            <a:off x="840298" y="3932754"/>
            <a:ext cx="1467583" cy="20009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4" descr="1183_bi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840531">
            <a:off x="1874984" y="3775204"/>
            <a:ext cx="1390650" cy="19778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4" descr="channel-3-logo-for-afternoon-te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43900" y="4714884"/>
            <a:ext cx="533392" cy="533392"/>
          </a:xfrm>
          <a:prstGeom prst="rect">
            <a:avLst/>
          </a:prstGeom>
        </p:spPr>
      </p:pic>
      <p:pic>
        <p:nvPicPr>
          <p:cNvPr id="13" name="Picture 6" descr="portfolio_itv_1.ashx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86644" y="5214950"/>
            <a:ext cx="768740" cy="571504"/>
          </a:xfrm>
          <a:prstGeom prst="rect">
            <a:avLst/>
          </a:prstGeom>
        </p:spPr>
      </p:pic>
      <p:pic>
        <p:nvPicPr>
          <p:cNvPr id="14" name="Picture 5" descr="fiv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58016" y="4572008"/>
            <a:ext cx="584040" cy="571480"/>
          </a:xfrm>
          <a:prstGeom prst="rect">
            <a:avLst/>
          </a:prstGeom>
        </p:spPr>
      </p:pic>
      <p:pic>
        <p:nvPicPr>
          <p:cNvPr id="17" name="Picture 7" descr="500_1187143812_606083_2286420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143768" y="571480"/>
            <a:ext cx="1828800" cy="137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Прямоугольник 17"/>
          <p:cNvSpPr/>
          <p:nvPr/>
        </p:nvSpPr>
        <p:spPr>
          <a:xfrm>
            <a:off x="357158" y="2786058"/>
            <a:ext cx="14704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inform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857752" y="1500174"/>
            <a:ext cx="17157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educate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643306" y="4643446"/>
            <a:ext cx="20617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entertain </a:t>
            </a:r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5" name="Picture 3" descr="British_newspapers_influenced_by_media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500166" y="4500570"/>
            <a:ext cx="1674694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Documents and Settings\Admin\Мои документы\Мои рисунки\1215_5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142976" y="214290"/>
            <a:ext cx="2214578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25" name="Прямая со стрелкой 24"/>
          <p:cNvCxnSpPr/>
          <p:nvPr/>
        </p:nvCxnSpPr>
        <p:spPr>
          <a:xfrm rot="5400000" flipH="1" flipV="1">
            <a:off x="4393405" y="2393149"/>
            <a:ext cx="428628" cy="35719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10800000">
            <a:off x="2071670" y="3143248"/>
            <a:ext cx="857256" cy="14287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rot="16200000" flipH="1">
            <a:off x="4000496" y="4000504"/>
            <a:ext cx="714380" cy="14287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63" name="Picture 7" descr="C:\Documents and Settings\Admin\Мои документы\Мои рисунки\bbc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358082" y="500042"/>
            <a:ext cx="763596" cy="57150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000"/>
                            </p:stCondLst>
                            <p:childTnLst>
                              <p:par>
                                <p:cTn id="5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0"/>
                            </p:stCondLst>
                            <p:childTnLst>
                              <p:par>
                                <p:cTn id="6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500"/>
                            </p:stCondLst>
                            <p:childTnLst>
                              <p:par>
                                <p:cTn id="6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1500"/>
                            </p:stCondLst>
                            <p:childTnLst>
                              <p:par>
                                <p:cTn id="7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000"/>
                            </p:stCondLst>
                            <p:childTnLst>
                              <p:par>
                                <p:cTn id="7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1" grpId="0" animBg="1"/>
      <p:bldP spid="30" grpId="0" animBg="1"/>
      <p:bldP spid="3" grpId="0" build="p" animBg="1"/>
      <p:bldP spid="18" grpId="0"/>
      <p:bldP spid="19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142984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Comic Sans MS" pitchFamily="66" charset="0"/>
              </a:rPr>
              <a:t>How do people use  the media?</a:t>
            </a:r>
            <a:endParaRPr lang="ru-RU" sz="5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71802" y="1500174"/>
            <a:ext cx="350046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0" dirty="0" smtClean="0">
                <a:solidFill>
                  <a:srgbClr val="0070C0"/>
                </a:solidFill>
              </a:rPr>
              <a:t>?</a:t>
            </a:r>
            <a:endParaRPr lang="ru-RU" sz="30000" dirty="0">
              <a:solidFill>
                <a:srgbClr val="0070C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med"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736" y="2000240"/>
            <a:ext cx="4857784" cy="1714504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smtClean="0">
                <a:solidFill>
                  <a:srgbClr val="0070C0"/>
                </a:solidFill>
                <a:latin typeface="Comic Sans MS" pitchFamily="66" charset="0"/>
              </a:rPr>
              <a:t>The media  help people</a:t>
            </a:r>
            <a:endParaRPr lang="ru-RU" sz="54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786710" y="4500570"/>
            <a:ext cx="900090" cy="162559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14282" y="3643314"/>
            <a:ext cx="3510833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To relax</a:t>
            </a:r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2400" b="1" i="1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отдыхать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i="1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To entertain -</a:t>
            </a:r>
            <a:r>
              <a:rPr lang="ru-RU" sz="2400" b="1" i="1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развлекать</a:t>
            </a:r>
            <a:endParaRPr lang="en-US" sz="2400" b="1" i="1" dirty="0" smtClean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428992" y="357166"/>
            <a:ext cx="3071834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To receive information </a:t>
            </a:r>
            <a:r>
              <a:rPr lang="ru-RU" sz="2400" b="1" i="1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– получать информацию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572100" y="4572008"/>
            <a:ext cx="3571900" cy="19389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To travel  around the world without wasting money</a:t>
            </a:r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2400" b="1" i="1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путешествовать по миру без затрат</a:t>
            </a:r>
            <a:endParaRPr lang="en-US" sz="2400" b="1" i="1" dirty="0" smtClean="0">
              <a:solidFill>
                <a:srgbClr val="002060"/>
              </a:solidFill>
              <a:latin typeface="Arial" pitchFamily="34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rot="10800000" flipV="1">
            <a:off x="1643042" y="2571744"/>
            <a:ext cx="1285884" cy="78581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5400000" flipH="1" flipV="1">
            <a:off x="4858546" y="1785132"/>
            <a:ext cx="499272" cy="7223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16200000" flipH="1">
            <a:off x="6000760" y="3929066"/>
            <a:ext cx="714380" cy="28575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Documents and Settings\Admin\Мои документы\Мои рисунки\1248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4429132"/>
            <a:ext cx="2143140" cy="21431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11" descr="610x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428604"/>
            <a:ext cx="2214546" cy="15097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Picture 3" descr="C:\Documents and Settings\Admin\Мои документы\Мои рисунки\120909Espa%F1olesConctanInterne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54" y="285728"/>
            <a:ext cx="1928826" cy="17951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" name="Picture 2" descr="C:\Documents and Settings\Admin\Мои документы\Мои рисунки\tvusa12jun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4500570"/>
            <a:ext cx="2143140" cy="16063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500"/>
                            </p:stCondLst>
                            <p:childTnLst>
                              <p:par>
                                <p:cTn id="37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Овал 35"/>
          <p:cNvSpPr/>
          <p:nvPr/>
        </p:nvSpPr>
        <p:spPr>
          <a:xfrm>
            <a:off x="214282" y="2428868"/>
            <a:ext cx="2214546" cy="157163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Шестиугольник 16"/>
          <p:cNvSpPr/>
          <p:nvPr/>
        </p:nvSpPr>
        <p:spPr>
          <a:xfrm>
            <a:off x="5072066" y="5500702"/>
            <a:ext cx="3857652" cy="785818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Шестиугольник 15"/>
          <p:cNvSpPr/>
          <p:nvPr/>
        </p:nvSpPr>
        <p:spPr>
          <a:xfrm>
            <a:off x="5643570" y="3786190"/>
            <a:ext cx="3000396" cy="857256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Шестиугольник 14"/>
          <p:cNvSpPr/>
          <p:nvPr/>
        </p:nvSpPr>
        <p:spPr>
          <a:xfrm>
            <a:off x="5929322" y="2214554"/>
            <a:ext cx="2000264" cy="857256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Шестиугольник 13"/>
          <p:cNvSpPr/>
          <p:nvPr/>
        </p:nvSpPr>
        <p:spPr>
          <a:xfrm>
            <a:off x="5357818" y="357166"/>
            <a:ext cx="3571900" cy="928694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2428868"/>
            <a:ext cx="2071702" cy="1500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  </a:t>
            </a:r>
            <a:r>
              <a:rPr lang="en-US" sz="44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The Media</a:t>
            </a:r>
            <a:endParaRPr lang="ru-RU" sz="4400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3074" name="Picture 2" descr="C:\Documents and Settings\Admin\Мои документы\Мои рисунки\malicio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5000636"/>
            <a:ext cx="1785950" cy="14904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5" name="Picture 3" descr="C:\Documents and Settings\Admin\Мои документы\My Downloads\747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214290"/>
            <a:ext cx="1790092" cy="12858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6" name="Picture 4" descr="C:\Documents and Settings\Admin\Мои документы\Мои рисунки\pictur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1714488"/>
            <a:ext cx="1785950" cy="13399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5786446" y="3786190"/>
            <a:ext cx="292899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hlinkClick r:id="rId5" action="ppaction://hlinksldjump"/>
              </a:rPr>
              <a:t>Television</a:t>
            </a: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Comic Sans MS" pitchFamily="66" charset="0"/>
            </a:endParaRP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5143504" y="5500702"/>
            <a:ext cx="400049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hlinkClick r:id="rId6" action="ppaction://hlinksldjump"/>
              </a:rPr>
              <a:t>The internet</a:t>
            </a: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Comic Sans MS" pitchFamily="66" charset="0"/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6072198" y="2285992"/>
            <a:ext cx="164304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hlinkClick r:id="rId7" action="ppaction://hlinksldjump"/>
              </a:rPr>
              <a:t>Radio</a:t>
            </a: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Comic Sans MS" pitchFamily="66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5500694" y="428604"/>
            <a:ext cx="364330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hlinkClick r:id="rId8" action="ppaction://hlinksldjump"/>
              </a:rPr>
              <a:t>Newspapers</a:t>
            </a: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omic Sans MS" pitchFamily="66" charset="0"/>
            </a:endParaRPr>
          </a:p>
        </p:txBody>
      </p:sp>
      <p:pic>
        <p:nvPicPr>
          <p:cNvPr id="45058" name="Picture 2" descr="Картинка 8 из 596832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928927" y="3286124"/>
            <a:ext cx="1809764" cy="13573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19" name="Прямая со стрелкой 18"/>
          <p:cNvCxnSpPr/>
          <p:nvPr/>
        </p:nvCxnSpPr>
        <p:spPr>
          <a:xfrm rot="5400000" flipH="1" flipV="1">
            <a:off x="1678761" y="1250141"/>
            <a:ext cx="1143008" cy="107157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3075" idx="3"/>
          </p:cNvCxnSpPr>
          <p:nvPr/>
        </p:nvCxnSpPr>
        <p:spPr>
          <a:xfrm>
            <a:off x="4719018" y="857232"/>
            <a:ext cx="567362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V="1">
            <a:off x="2143108" y="2214554"/>
            <a:ext cx="642942" cy="2857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4857752" y="2643182"/>
            <a:ext cx="1000132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rot="16200000" flipH="1">
            <a:off x="2285984" y="3714752"/>
            <a:ext cx="500066" cy="5000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4786314" y="4214818"/>
            <a:ext cx="785818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16200000" flipH="1">
            <a:off x="1535885" y="4393413"/>
            <a:ext cx="1643074" cy="8572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V="1">
            <a:off x="4714876" y="5898508"/>
            <a:ext cx="285752" cy="3082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500"/>
                            </p:stCondLst>
                            <p:childTnLst>
                              <p:par>
                                <p:cTn id="4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500"/>
                            </p:stCondLst>
                            <p:childTnLst>
                              <p:par>
                                <p:cTn id="5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500"/>
                            </p:stCondLst>
                            <p:childTnLst>
                              <p:par>
                                <p:cTn id="5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1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500"/>
                            </p:stCondLst>
                            <p:childTnLst>
                              <p:par>
                                <p:cTn id="5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1500"/>
                            </p:stCondLst>
                            <p:childTnLst>
                              <p:par>
                                <p:cTn id="6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500"/>
                            </p:stCondLst>
                            <p:childTnLst>
                              <p:par>
                                <p:cTn id="6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3500"/>
                            </p:stCondLst>
                            <p:childTnLst>
                              <p:par>
                                <p:cTn id="7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4500"/>
                            </p:stCondLst>
                            <p:childTnLst>
                              <p:par>
                                <p:cTn id="7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0"/>
                            </p:stCondLst>
                            <p:childTnLst>
                              <p:par>
                                <p:cTn id="8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17" grpId="0" animBg="1"/>
      <p:bldP spid="16" grpId="0" animBg="1"/>
      <p:bldP spid="15" grpId="0" animBg="1"/>
      <p:bldP spid="14" grpId="0" animBg="1"/>
      <p:bldP spid="4" grpId="0"/>
      <p:bldP spid="3077" grpId="0"/>
      <p:bldP spid="3078" grpId="0"/>
      <p:bldP spid="3079" grpId="0"/>
      <p:bldP spid="308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571604" y="214290"/>
            <a:ext cx="5981712" cy="1143008"/>
          </a:xfrm>
          <a:prstGeom prst="wedgeEllipseCallout">
            <a:avLst>
              <a:gd name="adj1" fmla="val -64947"/>
              <a:gd name="adj2" fmla="val -566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  <a:latin typeface="Comic Sans MS" pitchFamily="66" charset="0"/>
              </a:rPr>
              <a:t>What  is a Newspaper ?</a:t>
            </a:r>
            <a:endParaRPr lang="ru-RU" sz="28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5" name="Picture 2" descr="C:\Documents and Settings\Admin\Мои документы\My Downloads\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500174"/>
            <a:ext cx="6834235" cy="5125677"/>
          </a:xfrm>
          <a:prstGeom prst="rect">
            <a:avLst/>
          </a:prstGeom>
          <a:noFill/>
        </p:spPr>
      </p:pic>
      <p:pic>
        <p:nvPicPr>
          <p:cNvPr id="6" name="Picture 3" descr="C:\Documents and Settings\Admin\Мои документы\My Downloads\pictu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1500174"/>
            <a:ext cx="5000660" cy="504441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643174" y="1428736"/>
            <a:ext cx="39612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smtClean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printed  </a:t>
            </a:r>
            <a:r>
              <a:rPr lang="ru-RU" sz="2800" b="1" i="1" dirty="0" smtClean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-напечатанный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86050" y="1928802"/>
            <a:ext cx="33698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smtClean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Sold</a:t>
            </a:r>
            <a:r>
              <a:rPr lang="ru-RU" sz="2800" b="1" i="1" dirty="0" smtClean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- продаваемый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43240" y="2428868"/>
            <a:ext cx="24873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news </a:t>
            </a:r>
            <a:r>
              <a:rPr lang="ru-RU" sz="2800" b="1" dirty="0" smtClean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новости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00298" y="3786190"/>
            <a:ext cx="40219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Advertisement</a:t>
            </a:r>
            <a:r>
              <a:rPr lang="ru-RU" sz="2800" b="1" dirty="0" smtClean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- реклама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86116" y="3143248"/>
            <a:ext cx="22384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Article</a:t>
            </a:r>
            <a:r>
              <a:rPr lang="ru-RU" sz="2800" b="1" dirty="0" smtClean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-статья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928926" y="4500570"/>
            <a:ext cx="35221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smtClean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Crime</a:t>
            </a:r>
            <a:r>
              <a:rPr lang="ru-RU" sz="2800" b="1" i="1" dirty="0" smtClean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-преступление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428860" y="5143512"/>
            <a:ext cx="45062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smtClean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Entertainment</a:t>
            </a:r>
            <a:r>
              <a:rPr lang="ru-RU" sz="2800" b="1" i="1" dirty="0" smtClean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-развлечение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51520" y="1484784"/>
            <a:ext cx="3786214" cy="364333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i="1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It is a paper printed and  sold daily or weekly  with </a:t>
            </a:r>
            <a:r>
              <a:rPr lang="en-US" sz="2800" b="1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news , advertisements , articles </a:t>
            </a:r>
            <a:r>
              <a:rPr lang="en-US" sz="2800" b="1" i="1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about political, crime, business , art, entertainment , sport events.</a:t>
            </a:r>
            <a:endParaRPr lang="en-US" sz="2800" b="1" i="1" dirty="0" smtClean="0">
              <a:solidFill>
                <a:srgbClr val="002060"/>
              </a:solidFill>
              <a:latin typeface="Arial" pitchFamily="34" charset="0"/>
            </a:endParaRPr>
          </a:p>
        </p:txBody>
      </p:sp>
      <p:pic>
        <p:nvPicPr>
          <p:cNvPr id="16" name="Picture 3" descr="C:\Documents and Settings\Admin\Мои документы\Мои рисунки\151740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1714488"/>
            <a:ext cx="3733412" cy="39031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cxnSp>
        <p:nvCxnSpPr>
          <p:cNvPr id="17" name="Прямая со стрелкой 16"/>
          <p:cNvCxnSpPr/>
          <p:nvPr/>
        </p:nvCxnSpPr>
        <p:spPr>
          <a:xfrm flipV="1">
            <a:off x="4714876" y="3143248"/>
            <a:ext cx="571504" cy="7143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8" presetClass="exit" presetSubtype="16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500"/>
                            </p:stCondLst>
                            <p:childTnLst>
                              <p:par>
                                <p:cTn id="2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3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500"/>
                            </p:stCondLst>
                            <p:childTnLst>
                              <p:par>
                                <p:cTn id="3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3000"/>
                            </p:stCondLst>
                            <p:childTnLst>
                              <p:par>
                                <p:cTn id="4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500"/>
                            </p:stCondLst>
                            <p:childTnLst>
                              <p:par>
                                <p:cTn id="4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4000"/>
                            </p:stCondLst>
                            <p:childTnLst>
                              <p:par>
                                <p:cTn id="4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4500"/>
                            </p:stCondLst>
                            <p:childTnLst>
                              <p:par>
                                <p:cTn id="5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0"/>
                            </p:stCondLst>
                            <p:childTnLst>
                              <p:par>
                                <p:cTn id="82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000"/>
                            </p:stCondLst>
                            <p:childTnLst>
                              <p:par>
                                <p:cTn id="87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500"/>
                            </p:stCondLst>
                            <p:childTnLst>
                              <p:par>
                                <p:cTn id="9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500"/>
                            </p:stCondLst>
                            <p:childTnLst>
                              <p:par>
                                <p:cTn id="9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6000"/>
                            </p:stCondLst>
                            <p:childTnLst>
                              <p:par>
                                <p:cTn id="10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Вертикальный свиток 12"/>
          <p:cNvSpPr/>
          <p:nvPr/>
        </p:nvSpPr>
        <p:spPr>
          <a:xfrm>
            <a:off x="0" y="3357562"/>
            <a:ext cx="6000792" cy="3143272"/>
          </a:xfrm>
          <a:prstGeom prst="vertic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Вертикальный свиток 10"/>
          <p:cNvSpPr/>
          <p:nvPr/>
        </p:nvSpPr>
        <p:spPr>
          <a:xfrm>
            <a:off x="214282" y="642918"/>
            <a:ext cx="5357818" cy="2643206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2920" y="0"/>
            <a:ext cx="8401080" cy="1296974"/>
          </a:xfrm>
        </p:spPr>
        <p:txBody>
          <a:bodyPr>
            <a:normAutofit/>
          </a:bodyPr>
          <a:lstStyle/>
          <a:p>
            <a:r>
              <a:rPr lang="en-US" b="1" i="1" dirty="0" smtClean="0">
                <a:solidFill>
                  <a:srgbClr val="00B050"/>
                </a:solidFill>
              </a:rPr>
              <a:t>From history of newspaper…</a:t>
            </a:r>
            <a:r>
              <a:rPr lang="ru-RU" b="1" i="1" dirty="0" smtClean="0">
                <a:solidFill>
                  <a:srgbClr val="00B050"/>
                </a:solidFill>
              </a:rPr>
              <a:t/>
            </a:r>
            <a:br>
              <a:rPr lang="ru-RU" b="1" i="1" dirty="0" smtClean="0">
                <a:solidFill>
                  <a:srgbClr val="00B050"/>
                </a:solidFill>
              </a:rPr>
            </a:br>
            <a:endParaRPr lang="ru-RU" b="1" i="1" dirty="0">
              <a:solidFill>
                <a:srgbClr val="00B050"/>
              </a:solidFill>
            </a:endParaRPr>
          </a:p>
        </p:txBody>
      </p:sp>
      <p:pic>
        <p:nvPicPr>
          <p:cNvPr id="4" name="Picture 11" descr="PLATE6DX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571480"/>
            <a:ext cx="2214578" cy="27802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642910" y="928670"/>
            <a:ext cx="4572000" cy="241912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400" i="1" dirty="0" smtClean="0"/>
              <a:t>In ancient Rome, announcement bulletins of the</a:t>
            </a:r>
            <a:r>
              <a:rPr lang="th-TH" sz="2400" b="1" i="1" dirty="0" smtClean="0"/>
              <a:t> Acta Diurna</a:t>
            </a:r>
            <a:r>
              <a:rPr lang="en-US" sz="2400" i="1" dirty="0" smtClean="0"/>
              <a:t> government were made public by </a:t>
            </a:r>
            <a:r>
              <a:rPr lang="th-TH" sz="2400" b="1" i="1" dirty="0" smtClean="0"/>
              <a:t>Julius Caesar</a:t>
            </a:r>
            <a:r>
              <a:rPr lang="th-TH" sz="2400" i="1" dirty="0" smtClean="0"/>
              <a:t>. </a:t>
            </a:r>
            <a:r>
              <a:rPr lang="en-US" sz="2400" i="1" dirty="0" smtClean="0"/>
              <a:t>They were carved on stone or metal and posted in public places</a:t>
            </a:r>
            <a:r>
              <a:rPr lang="th-TH" sz="2400" i="1" dirty="0" smtClean="0"/>
              <a:t>. </a:t>
            </a:r>
          </a:p>
        </p:txBody>
      </p:sp>
      <p:pic>
        <p:nvPicPr>
          <p:cNvPr id="6" name="Picture 11" descr="Image:Chemin de ronde muraille long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7150" y="3214686"/>
            <a:ext cx="2736850" cy="2052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9" descr="Image:SelectedTeachingsofBuddhistSagesandSonMasters1377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43702" y="4929198"/>
            <a:ext cx="2217234" cy="17732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357158" y="3786190"/>
            <a:ext cx="5286412" cy="2456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th-TH" sz="2400" dirty="0" smtClean="0"/>
              <a:t> </a:t>
            </a:r>
            <a:r>
              <a:rPr lang="th-TH" sz="2400" i="1" dirty="0" smtClean="0"/>
              <a:t>In China, early government-produced news sheets, during the late </a:t>
            </a:r>
            <a:r>
              <a:rPr lang="en-US" sz="2400" b="1" i="1" dirty="0" smtClean="0"/>
              <a:t>Han dynasty</a:t>
            </a:r>
            <a:r>
              <a:rPr lang="th-TH" sz="2400" i="1" dirty="0" smtClean="0"/>
              <a:t> (second and third centuries AD). </a:t>
            </a:r>
          </a:p>
          <a:p>
            <a:pPr>
              <a:lnSpc>
                <a:spcPct val="80000"/>
              </a:lnSpc>
              <a:defRPr/>
            </a:pPr>
            <a:r>
              <a:rPr lang="th-TH" sz="2400" i="1" dirty="0" smtClean="0"/>
              <a:t>    Between </a:t>
            </a:r>
            <a:r>
              <a:rPr lang="th-TH" sz="24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713 and 734</a:t>
            </a:r>
            <a:r>
              <a:rPr lang="th-TH" sz="2400" i="1" dirty="0" smtClean="0"/>
              <a:t>, the Chinese </a:t>
            </a:r>
            <a:r>
              <a:rPr lang="en-US" sz="2400" b="1" i="1" dirty="0" smtClean="0"/>
              <a:t>Tang Dynasty</a:t>
            </a:r>
            <a:r>
              <a:rPr lang="th-TH" sz="2400" i="1" dirty="0" smtClean="0"/>
              <a:t> published government news; it was handwritten on silk and read by government officials.</a:t>
            </a:r>
            <a:endParaRPr lang="ru-RU" sz="2400" i="1" dirty="0"/>
          </a:p>
        </p:txBody>
      </p:sp>
      <p:cxnSp>
        <p:nvCxnSpPr>
          <p:cNvPr id="16" name="Прямая со стрелкой 15"/>
          <p:cNvCxnSpPr/>
          <p:nvPr/>
        </p:nvCxnSpPr>
        <p:spPr>
          <a:xfrm flipV="1">
            <a:off x="5429256" y="1964521"/>
            <a:ext cx="1044813" cy="35719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10800000" flipH="1">
            <a:off x="5643570" y="4000504"/>
            <a:ext cx="607222" cy="71437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5643570" y="5000636"/>
            <a:ext cx="1000132" cy="928694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500"/>
                            </p:stCondLst>
                            <p:childTnLst>
                              <p:par>
                                <p:cTn id="3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000"/>
                            </p:stCondLst>
                            <p:childTnLst>
                              <p:par>
                                <p:cTn id="3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500"/>
                            </p:stCondLst>
                            <p:childTnLst>
                              <p:par>
                                <p:cTn id="4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1" grpId="0" animBg="1"/>
      <p:bldP spid="2" grpId="0"/>
      <p:bldP spid="5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2770</TotalTime>
  <Words>1295</Words>
  <Application>Microsoft Office PowerPoint</Application>
  <PresentationFormat>Экран (4:3)</PresentationFormat>
  <Paragraphs>178</Paragraphs>
  <Slides>33</Slides>
  <Notes>1</Notes>
  <HiddenSlides>0</HiddenSlides>
  <MMClips>3</MMClips>
  <ScaleCrop>false</ScaleCrop>
  <HeadingPairs>
    <vt:vector size="6" baseType="variant">
      <vt:variant>
        <vt:lpstr>Использованные шрифты</vt:lpstr>
      </vt:variant>
      <vt:variant>
        <vt:i4>14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48" baseType="lpstr">
      <vt:lpstr>Adobe Caslon Pro Bold</vt:lpstr>
      <vt:lpstr>Arial</vt:lpstr>
      <vt:lpstr>Arial Black</vt:lpstr>
      <vt:lpstr>Arial Unicode MS</vt:lpstr>
      <vt:lpstr>Calibri</vt:lpstr>
      <vt:lpstr>Comic Sans MS</vt:lpstr>
      <vt:lpstr>Franklin Gothic Book</vt:lpstr>
      <vt:lpstr>Franklin Gothic Demi Cond</vt:lpstr>
      <vt:lpstr>Franklin Gothic Medium</vt:lpstr>
      <vt:lpstr>Garamond Premr Pro Smbd</vt:lpstr>
      <vt:lpstr>LilyUPC</vt:lpstr>
      <vt:lpstr>Times New Roman</vt:lpstr>
      <vt:lpstr>Wingdings</vt:lpstr>
      <vt:lpstr>Wingdings 2</vt:lpstr>
      <vt:lpstr>Трек</vt:lpstr>
      <vt:lpstr>    Тема:</vt:lpstr>
      <vt:lpstr>Презентация PowerPoint</vt:lpstr>
      <vt:lpstr>What is the media? </vt:lpstr>
      <vt:lpstr>Презентация PowerPoint</vt:lpstr>
      <vt:lpstr>How do people use  the media?</vt:lpstr>
      <vt:lpstr>The media  help people</vt:lpstr>
      <vt:lpstr>Презентация PowerPoint</vt:lpstr>
      <vt:lpstr>Презентация PowerPoint</vt:lpstr>
      <vt:lpstr>From history of newspaper… </vt:lpstr>
      <vt:lpstr>Презентация PowerPoint</vt:lpstr>
      <vt:lpstr>Презентация PowerPoint</vt:lpstr>
      <vt:lpstr>Презентация PowerPoint</vt:lpstr>
      <vt:lpstr>Newspapers are divided  </vt:lpstr>
      <vt:lpstr>Презентация PowerPoint</vt:lpstr>
      <vt:lpstr>Презентация PowerPoint</vt:lpstr>
      <vt:lpstr>Find the correct translation</vt:lpstr>
      <vt:lpstr>Презентация PowerPoint</vt:lpstr>
      <vt:lpstr>    A Radio in the  UK</vt:lpstr>
      <vt:lpstr>Презентация PowerPoint</vt:lpstr>
      <vt:lpstr>A documentary </vt:lpstr>
      <vt:lpstr>A Weather  forecast</vt:lpstr>
      <vt:lpstr>Talk show</vt:lpstr>
      <vt:lpstr>Match the words with the definitions </vt:lpstr>
      <vt:lpstr>Match the definitions with the pictures</vt:lpstr>
      <vt:lpstr>Check yourself!</vt:lpstr>
      <vt:lpstr>What is it?</vt:lpstr>
      <vt:lpstr>What is it?</vt:lpstr>
      <vt:lpstr>The British Television</vt:lpstr>
      <vt:lpstr>Reality TV in Britain </vt:lpstr>
      <vt:lpstr> </vt:lpstr>
      <vt:lpstr>Презентация PowerPoint</vt:lpstr>
      <vt:lpstr>Презентация PowerPoint</vt:lpstr>
      <vt:lpstr>Домашнее задание: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asus</cp:lastModifiedBy>
  <cp:revision>415</cp:revision>
  <dcterms:modified xsi:type="dcterms:W3CDTF">2020-03-18T03:11:50Z</dcterms:modified>
</cp:coreProperties>
</file>