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2" r:id="rId7"/>
    <p:sldId id="261" r:id="rId8"/>
    <p:sldId id="263" r:id="rId9"/>
    <p:sldId id="271" r:id="rId10"/>
    <p:sldId id="265" r:id="rId11"/>
    <p:sldId id="266" r:id="rId12"/>
    <p:sldId id="267" r:id="rId13"/>
    <p:sldId id="268" r:id="rId14"/>
    <p:sldId id="264" r:id="rId15"/>
    <p:sldId id="272" r:id="rId16"/>
    <p:sldId id="269" r:id="rId17"/>
    <p:sldId id="274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Правила </a:t>
            </a:r>
            <a:r>
              <a:rPr lang="ru-RU" sz="6000" b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 орфография</a:t>
            </a:r>
            <a:endParaRPr lang="ru-RU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1DF80010-FAC0-4C49-8A35-A9C963F10B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105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355160" cy="7200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Суффиксы -ЫВА(-ИВА) и -ОВА(-ЕВА) в глаголах</a:t>
            </a:r>
            <a:r>
              <a:rPr lang="ru-RU" sz="2800" b="1" dirty="0"/>
              <a:t>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/>
              <a:t>Если  глаголы оканчиваются на </a:t>
            </a:r>
            <a:r>
              <a:rPr lang="ru-RU" sz="2800" b="1" dirty="0"/>
              <a:t>-ЫВАЮ(-ИВАЮ) </a:t>
            </a:r>
            <a:r>
              <a:rPr lang="ru-RU" sz="2800" dirty="0"/>
              <a:t>в настоящем и будущем времени, то в неопределенной форме надо писать суффикс </a:t>
            </a:r>
            <a:r>
              <a:rPr lang="ru-RU" sz="2800" b="1" dirty="0"/>
              <a:t>-ЫВА(-ИВА)</a:t>
            </a:r>
            <a:r>
              <a:rPr lang="ru-RU" sz="2800" dirty="0"/>
              <a:t>. | Я запис</a:t>
            </a:r>
            <a:r>
              <a:rPr lang="ru-RU" sz="2800" b="1" u="sng" dirty="0"/>
              <a:t>ываю</a:t>
            </a:r>
            <a:r>
              <a:rPr lang="ru-RU" sz="2800" dirty="0"/>
              <a:t> (1л., </a:t>
            </a:r>
            <a:r>
              <a:rPr lang="ru-RU" sz="2800" dirty="0" err="1"/>
              <a:t>ед.ч</a:t>
            </a:r>
            <a:r>
              <a:rPr lang="ru-RU" sz="2800" dirty="0"/>
              <a:t>.) – запис</a:t>
            </a:r>
            <a:r>
              <a:rPr lang="ru-RU" sz="2800" b="1" u="sng" dirty="0"/>
              <a:t>ыва</a:t>
            </a:r>
            <a:r>
              <a:rPr lang="ru-RU" sz="2800" dirty="0"/>
              <a:t>ть.</a:t>
            </a:r>
          </a:p>
          <a:p>
            <a:r>
              <a:rPr lang="ru-RU" sz="2800" dirty="0"/>
              <a:t>Если глаголы оканчиваются на </a:t>
            </a:r>
            <a:r>
              <a:rPr lang="ru-RU" sz="2800" b="1" dirty="0"/>
              <a:t>-УЮ(-ЮЮ) </a:t>
            </a:r>
            <a:r>
              <a:rPr lang="ru-RU" sz="2800" dirty="0"/>
              <a:t>в настоящем и будущем времени, то в неопределенной форме и в прошедшем времени надо писать </a:t>
            </a:r>
            <a:r>
              <a:rPr lang="ru-RU" sz="2800" b="1" dirty="0"/>
              <a:t>-ОВА(-ЕВА)</a:t>
            </a:r>
            <a:r>
              <a:rPr lang="ru-RU" sz="2800" dirty="0"/>
              <a:t>. | Я цел</a:t>
            </a:r>
            <a:r>
              <a:rPr lang="ru-RU" sz="2800" b="1" u="sng" dirty="0"/>
              <a:t>ую</a:t>
            </a:r>
            <a:r>
              <a:rPr lang="ru-RU" sz="2800" dirty="0"/>
              <a:t> (1л., </a:t>
            </a:r>
            <a:r>
              <a:rPr lang="ru-RU" sz="2800" dirty="0" err="1"/>
              <a:t>ед.ч</a:t>
            </a:r>
            <a:r>
              <a:rPr lang="ru-RU" sz="2800" dirty="0"/>
              <a:t>.) - цел</a:t>
            </a:r>
            <a:r>
              <a:rPr lang="ru-RU" sz="2800" b="1" u="sng" dirty="0"/>
              <a:t>ова</a:t>
            </a:r>
            <a:r>
              <a:rPr lang="ru-RU" sz="2800" dirty="0"/>
              <a:t>ть.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6768752" cy="6334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Суффиксы существительных.</a:t>
            </a:r>
            <a:b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268760"/>
            <a:ext cx="842493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/>
              <a:t>Чтобы правильно написать гласные в суффиксах -ЕК  и -ИК, надо просклонять эти существительные.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Сыноч</a:t>
            </a:r>
            <a:r>
              <a:rPr lang="ru-RU" sz="2400" b="1" u="sng" dirty="0">
                <a:solidFill>
                  <a:srgbClr val="C00000"/>
                </a:solidFill>
              </a:rPr>
              <a:t>ек</a:t>
            </a:r>
            <a:r>
              <a:rPr lang="ru-RU" sz="2400" b="1" dirty="0">
                <a:solidFill>
                  <a:srgbClr val="C00000"/>
                </a:solidFill>
              </a:rPr>
              <a:t> – сыноч</a:t>
            </a:r>
            <a:r>
              <a:rPr lang="ru-RU" sz="2400" b="1" u="sng" dirty="0">
                <a:solidFill>
                  <a:srgbClr val="C00000"/>
                </a:solidFill>
              </a:rPr>
              <a:t>к</a:t>
            </a:r>
            <a:r>
              <a:rPr lang="ru-RU" sz="2400" b="1" dirty="0">
                <a:solidFill>
                  <a:srgbClr val="C00000"/>
                </a:solidFill>
              </a:rPr>
              <a:t>а. Нос</a:t>
            </a:r>
            <a:r>
              <a:rPr lang="ru-RU" sz="2400" b="1" u="sng" dirty="0">
                <a:solidFill>
                  <a:srgbClr val="C00000"/>
                </a:solidFill>
              </a:rPr>
              <a:t>ик</a:t>
            </a:r>
            <a:r>
              <a:rPr lang="ru-RU" sz="2400" b="1" dirty="0">
                <a:solidFill>
                  <a:srgbClr val="C00000"/>
                </a:solidFill>
              </a:rPr>
              <a:t> – нос</a:t>
            </a:r>
            <a:r>
              <a:rPr lang="ru-RU" sz="2400" b="1" u="sng" dirty="0">
                <a:solidFill>
                  <a:srgbClr val="C00000"/>
                </a:solidFill>
              </a:rPr>
              <a:t>ик</a:t>
            </a:r>
            <a:r>
              <a:rPr lang="ru-RU" sz="2400" b="1" dirty="0">
                <a:solidFill>
                  <a:srgbClr val="C00000"/>
                </a:solidFill>
              </a:rPr>
              <a:t>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636912"/>
            <a:ext cx="8568952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-</a:t>
            </a:r>
            <a:r>
              <a:rPr lang="ru-RU" sz="2400" b="1" dirty="0"/>
              <a:t>ИН-(-ИЗН-) и -ЕН-</a:t>
            </a:r>
          </a:p>
          <a:p>
            <a:r>
              <a:rPr lang="ru-RU" sz="2400" b="1" dirty="0"/>
              <a:t>Суффикс -</a:t>
            </a:r>
            <a:r>
              <a:rPr lang="ru-RU" sz="2400" b="1" dirty="0" err="1"/>
              <a:t>ен</a:t>
            </a:r>
            <a:r>
              <a:rPr lang="ru-RU" sz="2400" b="1" dirty="0"/>
              <a:t>- использу­ется при образовании форм слов на -</a:t>
            </a:r>
            <a:r>
              <a:rPr lang="ru-RU" sz="2400" b="1" dirty="0" err="1"/>
              <a:t>мя</a:t>
            </a:r>
            <a:r>
              <a:rPr lang="ru-RU" sz="2400" b="1" dirty="0"/>
              <a:t>.  </a:t>
            </a:r>
            <a:r>
              <a:rPr lang="ru-RU" sz="2400" b="1" dirty="0">
                <a:solidFill>
                  <a:srgbClr val="C00000"/>
                </a:solidFill>
              </a:rPr>
              <a:t>Стрем</a:t>
            </a:r>
            <a:r>
              <a:rPr lang="ru-RU" sz="2400" b="1" u="sng" dirty="0">
                <a:solidFill>
                  <a:srgbClr val="C00000"/>
                </a:solidFill>
              </a:rPr>
              <a:t>ен</a:t>
            </a:r>
            <a:r>
              <a:rPr lang="ru-RU" sz="2400" b="1" dirty="0">
                <a:solidFill>
                  <a:srgbClr val="C00000"/>
                </a:solidFill>
              </a:rPr>
              <a:t>а – стремя, вре­м</a:t>
            </a:r>
            <a:r>
              <a:rPr lang="ru-RU" sz="2400" b="1" u="sng" dirty="0">
                <a:solidFill>
                  <a:srgbClr val="C00000"/>
                </a:solidFill>
              </a:rPr>
              <a:t>ен</a:t>
            </a:r>
            <a:r>
              <a:rPr lang="ru-RU" sz="2400" b="1" dirty="0">
                <a:solidFill>
                  <a:srgbClr val="C00000"/>
                </a:solidFill>
              </a:rPr>
              <a:t>а – время.</a:t>
            </a:r>
          </a:p>
          <a:p>
            <a:r>
              <a:rPr lang="ru-RU" sz="2400" b="1" dirty="0"/>
              <a:t>В  остальных существительных используется суффикс -ин-             (-</a:t>
            </a:r>
            <a:r>
              <a:rPr lang="ru-RU" sz="2400" b="1" dirty="0" err="1"/>
              <a:t>изн</a:t>
            </a:r>
            <a:r>
              <a:rPr lang="ru-RU" sz="2400" b="1" dirty="0"/>
              <a:t>-).  </a:t>
            </a:r>
            <a:r>
              <a:rPr lang="ru-RU" sz="2400" b="1" dirty="0">
                <a:solidFill>
                  <a:srgbClr val="C00000"/>
                </a:solidFill>
              </a:rPr>
              <a:t>Старш</a:t>
            </a:r>
            <a:r>
              <a:rPr lang="ru-RU" sz="2400" b="1" u="sng" dirty="0">
                <a:solidFill>
                  <a:srgbClr val="C00000"/>
                </a:solidFill>
              </a:rPr>
              <a:t>ин</a:t>
            </a:r>
            <a:r>
              <a:rPr lang="ru-RU" sz="2400" b="1" dirty="0">
                <a:solidFill>
                  <a:srgbClr val="C00000"/>
                </a:solidFill>
              </a:rPr>
              <a:t>а, тиш</a:t>
            </a:r>
            <a:r>
              <a:rPr lang="ru-RU" sz="2400" b="1" u="sng" dirty="0">
                <a:solidFill>
                  <a:srgbClr val="C00000"/>
                </a:solidFill>
              </a:rPr>
              <a:t>ин</a:t>
            </a:r>
            <a:r>
              <a:rPr lang="ru-RU" sz="2400" b="1" dirty="0">
                <a:solidFill>
                  <a:srgbClr val="C00000"/>
                </a:solidFill>
              </a:rPr>
              <a:t>а, желт</a:t>
            </a:r>
            <a:r>
              <a:rPr lang="ru-RU" sz="2400" b="1" u="sng" dirty="0">
                <a:solidFill>
                  <a:srgbClr val="C00000"/>
                </a:solidFill>
              </a:rPr>
              <a:t>изн</a:t>
            </a:r>
            <a:r>
              <a:rPr lang="ru-RU" sz="2400" b="1" dirty="0">
                <a:solidFill>
                  <a:srgbClr val="C00000"/>
                </a:solidFill>
              </a:rPr>
              <a:t>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797152"/>
            <a:ext cx="8568952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-ИНК- пишется в существительных, образованных от слов, в которых есть суффикс -ин-.  </a:t>
            </a:r>
            <a:r>
              <a:rPr lang="ru-RU" sz="2400" b="1" dirty="0">
                <a:solidFill>
                  <a:srgbClr val="C00000"/>
                </a:solidFill>
              </a:rPr>
              <a:t>Царапина – царапинка.</a:t>
            </a:r>
          </a:p>
          <a:p>
            <a:r>
              <a:rPr lang="ru-RU" sz="2400" b="1" dirty="0"/>
              <a:t>В остальных случаях -ЕНК-.  </a:t>
            </a:r>
            <a:r>
              <a:rPr lang="ru-RU" sz="2400" b="1" dirty="0">
                <a:solidFill>
                  <a:srgbClr val="C00000"/>
                </a:solidFill>
              </a:rPr>
              <a:t>Вишенка – вишня.</a:t>
            </a:r>
          </a:p>
          <a:p>
            <a:r>
              <a:rPr lang="ru-RU" sz="2400" b="1" dirty="0"/>
              <a:t>Исключение: </a:t>
            </a:r>
            <a:r>
              <a:rPr lang="ru-RU" sz="2400" b="1" dirty="0">
                <a:solidFill>
                  <a:srgbClr val="C00000"/>
                </a:solidFill>
              </a:rPr>
              <a:t>горлинка.</a:t>
            </a:r>
          </a:p>
        </p:txBody>
      </p:sp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3568" y="260648"/>
            <a:ext cx="7200800" cy="7778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Суффиксы существительных.</a:t>
            </a:r>
            <a:b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268761"/>
            <a:ext cx="8280920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dirty="0"/>
              <a:t>В существительных мужского рода пишется суффикс -ЕЦ-. </a:t>
            </a:r>
            <a:r>
              <a:rPr lang="ru-RU" sz="2400" b="1" dirty="0">
                <a:solidFill>
                  <a:srgbClr val="C00000"/>
                </a:solidFill>
              </a:rPr>
              <a:t>Красав</a:t>
            </a:r>
            <a:r>
              <a:rPr lang="ru-RU" sz="2400" b="1" u="sng" dirty="0">
                <a:solidFill>
                  <a:srgbClr val="C00000"/>
                </a:solidFill>
              </a:rPr>
              <a:t>ец</a:t>
            </a:r>
            <a:r>
              <a:rPr lang="ru-RU" sz="2400" b="1" dirty="0">
                <a:solidFill>
                  <a:srgbClr val="C00000"/>
                </a:solidFill>
              </a:rPr>
              <a:t>. </a:t>
            </a:r>
          </a:p>
          <a:p>
            <a:pPr lvl="0"/>
            <a:r>
              <a:rPr lang="ru-RU" sz="2400" b="1" dirty="0"/>
              <a:t>В существительных женского рода – -ИЦ-. </a:t>
            </a:r>
            <a:r>
              <a:rPr lang="ru-RU" sz="2400" b="1" dirty="0">
                <a:solidFill>
                  <a:srgbClr val="C00000"/>
                </a:solidFill>
              </a:rPr>
              <a:t>Красав</a:t>
            </a:r>
            <a:r>
              <a:rPr lang="ru-RU" sz="2400" b="1" u="sng" dirty="0">
                <a:solidFill>
                  <a:srgbClr val="C00000"/>
                </a:solidFill>
              </a:rPr>
              <a:t>иц</a:t>
            </a:r>
            <a:r>
              <a:rPr lang="ru-RU" sz="2400" b="1" dirty="0">
                <a:solidFill>
                  <a:srgbClr val="C00000"/>
                </a:solidFill>
              </a:rPr>
              <a:t>а.</a:t>
            </a:r>
            <a:r>
              <a:rPr lang="ru-RU" sz="2400" b="1" dirty="0"/>
              <a:t> </a:t>
            </a:r>
          </a:p>
          <a:p>
            <a:pPr lvl="0"/>
            <a:r>
              <a:rPr lang="ru-RU" sz="2400" b="1" dirty="0"/>
              <a:t>В существительных среднего рода в предударной по­зиции пишется суффикс -ЕЦ-. </a:t>
            </a:r>
            <a:r>
              <a:rPr lang="ru-RU" sz="2400" b="1" dirty="0">
                <a:solidFill>
                  <a:srgbClr val="C00000"/>
                </a:solidFill>
              </a:rPr>
              <a:t>Пальт</a:t>
            </a:r>
            <a:r>
              <a:rPr lang="ru-RU" sz="2400" b="1" u="sng" dirty="0">
                <a:solidFill>
                  <a:srgbClr val="C00000"/>
                </a:solidFill>
              </a:rPr>
              <a:t>ец</a:t>
            </a:r>
            <a:r>
              <a:rPr lang="ru-RU" sz="2400" b="1" dirty="0">
                <a:solidFill>
                  <a:srgbClr val="C00000"/>
                </a:solidFill>
              </a:rPr>
              <a:t>о </a:t>
            </a:r>
            <a:r>
              <a:rPr lang="ru-RU" sz="2400" b="1" dirty="0"/>
              <a:t>(</a:t>
            </a:r>
            <a:r>
              <a:rPr lang="ru-RU" sz="2400" b="1" dirty="0" err="1"/>
              <a:t>ец</a:t>
            </a:r>
            <a:r>
              <a:rPr lang="ru-RU" sz="2400" b="1" dirty="0"/>
              <a:t> стоит перед ударной о). После ударе­ния – -ИЦ-. </a:t>
            </a:r>
            <a:r>
              <a:rPr lang="ru-RU" sz="2400" b="1" dirty="0">
                <a:solidFill>
                  <a:srgbClr val="C00000"/>
                </a:solidFill>
              </a:rPr>
              <a:t>Плать</a:t>
            </a:r>
            <a:r>
              <a:rPr lang="ru-RU" sz="2400" b="1" u="sng" dirty="0">
                <a:solidFill>
                  <a:srgbClr val="C00000"/>
                </a:solidFill>
              </a:rPr>
              <a:t>иц</a:t>
            </a:r>
            <a:r>
              <a:rPr lang="ru-RU" sz="2400" b="1" dirty="0">
                <a:solidFill>
                  <a:srgbClr val="C00000"/>
                </a:solidFill>
              </a:rPr>
              <a:t>е</a:t>
            </a:r>
            <a:r>
              <a:rPr lang="ru-RU" sz="2400" b="1" dirty="0"/>
              <a:t> (</a:t>
            </a:r>
            <a:r>
              <a:rPr lang="ru-RU" sz="2400" b="1" dirty="0" err="1"/>
              <a:t>иц</a:t>
            </a:r>
            <a:r>
              <a:rPr lang="ru-RU" sz="2400" b="1" dirty="0"/>
              <a:t> стоит после ударного корня плат).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365104"/>
            <a:ext cx="828092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ИЧК- пишется в существительных, образованных от слов, в которых есть суффикс –ИЦ-. </a:t>
            </a:r>
            <a:r>
              <a:rPr lang="ru-RU" sz="2400" b="1" dirty="0">
                <a:solidFill>
                  <a:srgbClr val="C00000"/>
                </a:solidFill>
              </a:rPr>
              <a:t>Лестн</a:t>
            </a:r>
            <a:r>
              <a:rPr lang="ru-RU" sz="2400" b="1" u="sng" dirty="0">
                <a:solidFill>
                  <a:srgbClr val="C00000"/>
                </a:solidFill>
              </a:rPr>
              <a:t>иц</a:t>
            </a:r>
            <a:r>
              <a:rPr lang="ru-RU" sz="2400" b="1" dirty="0">
                <a:solidFill>
                  <a:srgbClr val="C00000"/>
                </a:solidFill>
              </a:rPr>
              <a:t>а – лест­н</a:t>
            </a:r>
            <a:r>
              <a:rPr lang="ru-RU" sz="2400" b="1" u="sng" dirty="0">
                <a:solidFill>
                  <a:srgbClr val="C00000"/>
                </a:solidFill>
              </a:rPr>
              <a:t>ичк</a:t>
            </a:r>
            <a:r>
              <a:rPr lang="ru-RU" sz="2400" b="1" dirty="0">
                <a:solidFill>
                  <a:srgbClr val="C00000"/>
                </a:solidFill>
              </a:rPr>
              <a:t>а.</a:t>
            </a:r>
          </a:p>
          <a:p>
            <a:r>
              <a:rPr lang="ru-RU" sz="2400" b="1" dirty="0"/>
              <a:t>В остальных случаях используется -ЕЧК-.  </a:t>
            </a:r>
            <a:r>
              <a:rPr lang="ru-RU" sz="2400" b="1" dirty="0">
                <a:solidFill>
                  <a:srgbClr val="C00000"/>
                </a:solidFill>
              </a:rPr>
              <a:t>Утр</a:t>
            </a:r>
            <a:r>
              <a:rPr lang="ru-RU" sz="2400" b="1" u="sng" dirty="0">
                <a:solidFill>
                  <a:srgbClr val="C00000"/>
                </a:solidFill>
              </a:rPr>
              <a:t>ечк</a:t>
            </a:r>
            <a:r>
              <a:rPr lang="ru-RU" sz="2400" b="1" dirty="0">
                <a:solidFill>
                  <a:srgbClr val="C00000"/>
                </a:solidFill>
              </a:rPr>
              <a:t>о – утро.</a:t>
            </a:r>
          </a:p>
        </p:txBody>
      </p:sp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6984776" cy="7778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sz="2800" b="1" dirty="0"/>
            </a:b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Суффиксы прилагательных.</a:t>
            </a:r>
            <a:b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12776"/>
            <a:ext cx="7992888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В прилагательных используются суффиксы -ИСТ-, -ЧИВ-, -ЛИВ-, у которых нет вариантов с буквой е.  </a:t>
            </a:r>
            <a:r>
              <a:rPr lang="ru-RU" sz="2400" b="1" dirty="0">
                <a:solidFill>
                  <a:srgbClr val="C00000"/>
                </a:solidFill>
              </a:rPr>
              <a:t>Глин</a:t>
            </a:r>
            <a:r>
              <a:rPr lang="ru-RU" sz="2400" b="1" u="sng" dirty="0">
                <a:solidFill>
                  <a:srgbClr val="C00000"/>
                </a:solidFill>
              </a:rPr>
              <a:t>и­ст</a:t>
            </a:r>
            <a:r>
              <a:rPr lang="ru-RU" sz="2400" b="1" dirty="0">
                <a:solidFill>
                  <a:srgbClr val="C00000"/>
                </a:solidFill>
              </a:rPr>
              <a:t>ый, драч</a:t>
            </a:r>
            <a:r>
              <a:rPr lang="ru-RU" sz="2400" b="1" u="sng" dirty="0">
                <a:solidFill>
                  <a:srgbClr val="C00000"/>
                </a:solidFill>
              </a:rPr>
              <a:t>лив</a:t>
            </a:r>
            <a:r>
              <a:rPr lang="ru-RU" sz="2400" b="1" dirty="0">
                <a:solidFill>
                  <a:srgbClr val="C00000"/>
                </a:solidFill>
              </a:rPr>
              <a:t>ый, причуд</a:t>
            </a:r>
            <a:r>
              <a:rPr lang="ru-RU" sz="2400" b="1" u="sng" dirty="0">
                <a:solidFill>
                  <a:srgbClr val="C00000"/>
                </a:solidFill>
              </a:rPr>
              <a:t>лив</a:t>
            </a:r>
            <a:r>
              <a:rPr lang="ru-RU" sz="2400" b="1" dirty="0">
                <a:solidFill>
                  <a:srgbClr val="C00000"/>
                </a:solidFill>
              </a:rPr>
              <a:t>ый.</a:t>
            </a:r>
          </a:p>
          <a:p>
            <a:r>
              <a:rPr lang="ru-RU" sz="2400" b="1" u="sng" dirty="0"/>
              <a:t>Исключения</a:t>
            </a:r>
            <a:r>
              <a:rPr lang="ru-RU" sz="2400" b="1" dirty="0"/>
              <a:t>: </a:t>
            </a:r>
            <a:r>
              <a:rPr lang="ru-RU" sz="2400" b="1" dirty="0">
                <a:solidFill>
                  <a:srgbClr val="C00000"/>
                </a:solidFill>
              </a:rPr>
              <a:t>горестный, доблестный.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429000"/>
            <a:ext cx="7992888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В прилагательных в безударной позиции пишется суффикс -ЕВ-. </a:t>
            </a:r>
            <a:r>
              <a:rPr lang="ru-RU" sz="2400" b="1" dirty="0">
                <a:solidFill>
                  <a:srgbClr val="C00000"/>
                </a:solidFill>
              </a:rPr>
              <a:t>Бол</a:t>
            </a:r>
            <a:r>
              <a:rPr lang="ru-RU" sz="2400" b="1" u="sng" dirty="0">
                <a:solidFill>
                  <a:srgbClr val="C00000"/>
                </a:solidFill>
              </a:rPr>
              <a:t>ев</a:t>
            </a:r>
            <a:r>
              <a:rPr lang="ru-RU" sz="2400" b="1" dirty="0">
                <a:solidFill>
                  <a:srgbClr val="C00000"/>
                </a:solidFill>
              </a:rPr>
              <a:t>ой прием</a:t>
            </a:r>
            <a:r>
              <a:rPr lang="ru-RU" sz="2400" b="1" dirty="0"/>
              <a:t>.</a:t>
            </a:r>
          </a:p>
          <a:p>
            <a:r>
              <a:rPr lang="ru-RU" sz="2400" b="1" dirty="0"/>
              <a:t>Под ударением — -ИВ-. </a:t>
            </a:r>
            <a:r>
              <a:rPr lang="ru-RU" sz="2400" b="1" dirty="0">
                <a:solidFill>
                  <a:srgbClr val="C00000"/>
                </a:solidFill>
              </a:rPr>
              <a:t>Игр</a:t>
            </a:r>
            <a:r>
              <a:rPr lang="ru-RU" sz="2400" b="1" u="sng" dirty="0">
                <a:solidFill>
                  <a:srgbClr val="C00000"/>
                </a:solidFill>
              </a:rPr>
              <a:t>ив</a:t>
            </a:r>
            <a:r>
              <a:rPr lang="ru-RU" sz="2400" b="1" dirty="0">
                <a:solidFill>
                  <a:srgbClr val="C00000"/>
                </a:solidFill>
              </a:rPr>
              <a:t>ый тон</a:t>
            </a:r>
            <a:r>
              <a:rPr lang="ru-RU" sz="2400" b="1" dirty="0"/>
              <a:t>.</a:t>
            </a:r>
          </a:p>
          <a:p>
            <a:r>
              <a:rPr lang="ru-RU" sz="2400" b="1" u="sng" dirty="0"/>
              <a:t>Исключения</a:t>
            </a:r>
            <a:r>
              <a:rPr lang="ru-RU" sz="2400" b="1" dirty="0"/>
              <a:t>: </a:t>
            </a:r>
            <a:r>
              <a:rPr lang="ru-RU" sz="2400" b="1" dirty="0">
                <a:solidFill>
                  <a:srgbClr val="C00000"/>
                </a:solidFill>
              </a:rPr>
              <a:t>милостивый, юродивый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7780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Вы­пи­ши­те слова, в ко­то­ром на месте про­пус­ка пи­шет­ся буква 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25658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 err="1"/>
              <a:t>уста­навл</a:t>
            </a:r>
            <a:r>
              <a:rPr lang="ru-RU" sz="2800" b="1" dirty="0"/>
              <a:t>..</a:t>
            </a:r>
            <a:r>
              <a:rPr lang="ru-RU" sz="2800" b="1" dirty="0" err="1"/>
              <a:t>вать</a:t>
            </a:r>
            <a:r>
              <a:rPr lang="ru-RU" sz="2800" b="1" dirty="0"/>
              <a:t>   </a:t>
            </a:r>
            <a:r>
              <a:rPr lang="ru-RU" sz="2800" b="1" dirty="0" err="1"/>
              <a:t>пе­ре­ноч</a:t>
            </a:r>
            <a:r>
              <a:rPr lang="ru-RU" sz="2800" b="1" dirty="0"/>
              <a:t>..</a:t>
            </a:r>
            <a:r>
              <a:rPr lang="ru-RU" sz="2800" b="1" dirty="0" err="1"/>
              <a:t>вать</a:t>
            </a:r>
            <a:r>
              <a:rPr lang="ru-RU" sz="2800" b="1" dirty="0"/>
              <a:t>   </a:t>
            </a:r>
            <a:r>
              <a:rPr lang="ru-RU" sz="2800" b="1" dirty="0" err="1"/>
              <a:t>пред­при­имч</a:t>
            </a:r>
            <a:r>
              <a:rPr lang="ru-RU" sz="2800" b="1" dirty="0"/>
              <a:t>..вый завис..</a:t>
            </a:r>
            <a:r>
              <a:rPr lang="ru-RU" sz="2800" b="1" dirty="0" err="1"/>
              <a:t>мый</a:t>
            </a:r>
            <a:r>
              <a:rPr lang="ru-RU" sz="2800" b="1" dirty="0"/>
              <a:t>  </a:t>
            </a:r>
            <a:r>
              <a:rPr lang="ru-RU" sz="2800" b="1" dirty="0" err="1"/>
              <a:t>откле</a:t>
            </a:r>
            <a:r>
              <a:rPr lang="ru-RU" sz="2800" b="1" dirty="0"/>
              <a:t>...</a:t>
            </a:r>
            <a:r>
              <a:rPr lang="ru-RU" sz="2800" b="1" dirty="0" err="1"/>
              <a:t>ться</a:t>
            </a:r>
            <a:endParaRPr lang="ru-RU" sz="2800" b="1" dirty="0"/>
          </a:p>
          <a:p>
            <a:pPr marL="514350" indent="-514350">
              <a:buFont typeface="+mj-lt"/>
              <a:buAutoNum type="arabicPeriod"/>
            </a:pPr>
            <a:endParaRPr lang="ru-RU" sz="2800" b="1" dirty="0"/>
          </a:p>
          <a:p>
            <a:pPr marL="514350" indent="-514350">
              <a:buFont typeface="+mj-lt"/>
              <a:buAutoNum type="arabicPeriod"/>
            </a:pPr>
            <a:r>
              <a:rPr lang="ru-RU" sz="2800" b="1" dirty="0" err="1"/>
              <a:t>выпяч</a:t>
            </a:r>
            <a:r>
              <a:rPr lang="ru-RU" sz="2800" b="1" dirty="0"/>
              <a:t>..</a:t>
            </a:r>
            <a:r>
              <a:rPr lang="ru-RU" sz="2800" b="1" dirty="0" err="1"/>
              <a:t>вать</a:t>
            </a:r>
            <a:r>
              <a:rPr lang="ru-RU" sz="2800" b="1" dirty="0"/>
              <a:t>    </a:t>
            </a:r>
            <a:r>
              <a:rPr lang="ru-RU" sz="2800" b="1" dirty="0" err="1"/>
              <a:t>до­ходч</a:t>
            </a:r>
            <a:r>
              <a:rPr lang="ru-RU" sz="2800" b="1" dirty="0"/>
              <a:t>..вый     </a:t>
            </a:r>
            <a:r>
              <a:rPr lang="ru-RU" sz="2800" b="1" dirty="0" err="1"/>
              <a:t>пре­одол</a:t>
            </a:r>
            <a:r>
              <a:rPr lang="ru-RU" sz="2800" b="1" dirty="0"/>
              <a:t>..</a:t>
            </a:r>
            <a:r>
              <a:rPr lang="ru-RU" sz="2800" b="1" dirty="0" err="1"/>
              <a:t>вать</a:t>
            </a:r>
            <a:r>
              <a:rPr lang="ru-RU" sz="2800" b="1" dirty="0"/>
              <a:t>    </a:t>
            </a:r>
            <a:r>
              <a:rPr lang="ru-RU" sz="2800" b="1" dirty="0" err="1"/>
              <a:t>зате</a:t>
            </a:r>
            <a:r>
              <a:rPr lang="ru-RU" sz="2800" b="1" dirty="0"/>
              <a:t>..</a:t>
            </a:r>
            <a:r>
              <a:rPr lang="ru-RU" sz="2800" b="1" dirty="0" err="1"/>
              <a:t>ть</a:t>
            </a:r>
            <a:r>
              <a:rPr lang="ru-RU" sz="2800" b="1" dirty="0"/>
              <a:t> </a:t>
            </a:r>
            <a:r>
              <a:rPr lang="ru-RU" sz="2800" b="1" dirty="0" err="1"/>
              <a:t>за­шкал</a:t>
            </a:r>
            <a:r>
              <a:rPr lang="ru-RU" sz="2800" b="1" dirty="0"/>
              <a:t>..</a:t>
            </a:r>
            <a:r>
              <a:rPr lang="ru-RU" sz="2800" b="1" dirty="0" err="1"/>
              <a:t>вать</a:t>
            </a:r>
            <a:endParaRPr lang="ru-RU" sz="2800" b="1" dirty="0"/>
          </a:p>
          <a:p>
            <a:pPr marL="514350" indent="-514350">
              <a:buFont typeface="+mj-lt"/>
              <a:buAutoNum type="arabicPeriod"/>
            </a:pPr>
            <a:endParaRPr lang="ru-RU" sz="2800" b="1" dirty="0"/>
          </a:p>
          <a:p>
            <a:pPr marL="514350" indent="-514350">
              <a:buFont typeface="+mj-lt"/>
              <a:buAutoNum type="arabicPeriod"/>
            </a:pPr>
            <a:r>
              <a:rPr lang="ru-RU" sz="2800" b="1" dirty="0" err="1"/>
              <a:t>ута</a:t>
            </a:r>
            <a:r>
              <a:rPr lang="ru-RU" sz="2800" b="1" dirty="0"/>
              <a:t>..</a:t>
            </a:r>
            <a:r>
              <a:rPr lang="ru-RU" sz="2800" b="1" dirty="0" err="1"/>
              <a:t>вать</a:t>
            </a:r>
            <a:r>
              <a:rPr lang="ru-RU" sz="2800" b="1" dirty="0"/>
              <a:t>  </a:t>
            </a:r>
            <a:r>
              <a:rPr lang="ru-RU" sz="2800" b="1" dirty="0" err="1"/>
              <a:t>фасол</a:t>
            </a:r>
            <a:r>
              <a:rPr lang="ru-RU" sz="2800" b="1" dirty="0"/>
              <a:t>..вый  </a:t>
            </a:r>
            <a:r>
              <a:rPr lang="ru-RU" sz="2800" b="1" dirty="0" err="1"/>
              <a:t>вы­здо­равл</a:t>
            </a:r>
            <a:r>
              <a:rPr lang="ru-RU" sz="2800" b="1" dirty="0"/>
              <a:t>..</a:t>
            </a:r>
            <a:r>
              <a:rPr lang="ru-RU" sz="2800" b="1" dirty="0" err="1"/>
              <a:t>вать</a:t>
            </a:r>
            <a:r>
              <a:rPr lang="ru-RU" sz="2800" b="1" dirty="0"/>
              <a:t>                          </a:t>
            </a:r>
            <a:r>
              <a:rPr lang="ru-RU" sz="2800" b="1" dirty="0" err="1"/>
              <a:t>раз­брызг</a:t>
            </a:r>
            <a:r>
              <a:rPr lang="ru-RU" sz="2800" b="1" dirty="0"/>
              <a:t>..</a:t>
            </a:r>
            <a:r>
              <a:rPr lang="ru-RU" sz="2800" b="1" dirty="0" err="1"/>
              <a:t>ва­ю­щий</a:t>
            </a:r>
            <a:r>
              <a:rPr lang="ru-RU" sz="2800" b="1" dirty="0"/>
              <a:t>   </a:t>
            </a:r>
            <a:r>
              <a:rPr lang="ru-RU" sz="2800" b="1" dirty="0" err="1"/>
              <a:t>на­зойл</a:t>
            </a:r>
            <a:r>
              <a:rPr lang="ru-RU" sz="2800" b="1" dirty="0"/>
              <a:t>..вый</a:t>
            </a:r>
          </a:p>
          <a:p>
            <a:pPr marL="514350" indent="-514350">
              <a:buFont typeface="+mj-lt"/>
              <a:buAutoNum type="arabicPeriod"/>
            </a:pPr>
            <a:endParaRPr lang="ru-RU" sz="2800" b="1" dirty="0"/>
          </a:p>
          <a:p>
            <a:pPr marL="514350" indent="-514350">
              <a:buFont typeface="+mj-lt"/>
              <a:buAutoNum type="arabicPeriod"/>
            </a:pPr>
            <a:r>
              <a:rPr lang="ru-RU" sz="2800" b="1" dirty="0" err="1"/>
              <a:t>за­канч</a:t>
            </a:r>
            <a:r>
              <a:rPr lang="ru-RU" sz="2800" b="1" dirty="0"/>
              <a:t>..</a:t>
            </a:r>
            <a:r>
              <a:rPr lang="ru-RU" sz="2800" b="1" dirty="0" err="1"/>
              <a:t>вать</a:t>
            </a:r>
            <a:r>
              <a:rPr lang="ru-RU" sz="2800" b="1" dirty="0"/>
              <a:t>    </a:t>
            </a:r>
            <a:r>
              <a:rPr lang="ru-RU" sz="2800" b="1" dirty="0" err="1"/>
              <a:t>до­верч</a:t>
            </a:r>
            <a:r>
              <a:rPr lang="ru-RU" sz="2800" b="1" dirty="0"/>
              <a:t>..вый   </a:t>
            </a:r>
            <a:r>
              <a:rPr lang="ru-RU" sz="2800" b="1" dirty="0" err="1"/>
              <a:t>ливн</a:t>
            </a:r>
            <a:r>
              <a:rPr lang="ru-RU" sz="2800" b="1" dirty="0"/>
              <a:t>..вый       </a:t>
            </a:r>
            <a:r>
              <a:rPr lang="ru-RU" sz="2800" b="1" dirty="0" err="1"/>
              <a:t>скваж</a:t>
            </a:r>
            <a:r>
              <a:rPr lang="ru-RU" sz="2800" b="1" dirty="0"/>
              <a:t>..на  </a:t>
            </a:r>
            <a:r>
              <a:rPr lang="ru-RU" sz="2800" b="1" dirty="0" err="1"/>
              <a:t>за­ботл</a:t>
            </a:r>
            <a:r>
              <a:rPr lang="ru-RU" sz="2800" b="1" dirty="0"/>
              <a:t>..вый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4" name="Picture 2" descr="http://bugaga.net.ru/img/spryazhenie-glagol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212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0" name="Picture 2" descr="http://cdn01.ru/files/users/images/e2/b9/e2b9edd6a4b1be8d5f5c6683eb61b59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64"/>
            <a:ext cx="9144000" cy="674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15516" y="1052736"/>
            <a:ext cx="810090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1. У глаголов </a:t>
            </a:r>
            <a:r>
              <a:rPr lang="ru-RU" sz="2400" b="1" dirty="0">
                <a:solidFill>
                  <a:srgbClr val="C00000"/>
                </a:solidFill>
              </a:rPr>
              <a:t>с приставкой </a:t>
            </a:r>
            <a:r>
              <a:rPr lang="ru-RU" sz="2400" b="1" i="1" dirty="0">
                <a:solidFill>
                  <a:srgbClr val="C00000"/>
                </a:solidFill>
              </a:rPr>
              <a:t>вы-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/>
              <a:t>спряжение определяется по бесприставочному глаголу:</a:t>
            </a:r>
          </a:p>
          <a:p>
            <a:r>
              <a:rPr lang="ru-RU" sz="2400" b="1" dirty="0"/>
              <a:t>они выспятся – спят (2-е спряжение)</a:t>
            </a:r>
            <a:br>
              <a:rPr lang="ru-RU" sz="2400" b="1" dirty="0"/>
            </a:br>
            <a:r>
              <a:rPr lang="ru-RU" sz="2400" b="1" i="1" dirty="0"/>
              <a:t>он вырастит сына – растит</a:t>
            </a:r>
            <a:r>
              <a:rPr lang="ru-RU" sz="2400" b="1" dirty="0"/>
              <a:t> (2-е спряжение)</a:t>
            </a:r>
            <a:br>
              <a:rPr lang="ru-RU" sz="2400" b="1" dirty="0"/>
            </a:br>
            <a:r>
              <a:rPr lang="ru-RU" sz="2400" b="1" i="1" dirty="0"/>
              <a:t>у него вырастет сын – растет</a:t>
            </a:r>
            <a:r>
              <a:rPr lang="ru-RU" sz="2400" b="1" dirty="0"/>
              <a:t> (1-е спряжение)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1475656" y="274638"/>
            <a:ext cx="4752528" cy="6334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Примечания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2562" y="3068960"/>
            <a:ext cx="849694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2. Запомните разноспрягаемые глаголы: </a:t>
            </a:r>
            <a:r>
              <a:rPr lang="ru-RU" sz="2400" b="1" i="1" dirty="0">
                <a:solidFill>
                  <a:srgbClr val="C00000"/>
                </a:solidFill>
              </a:rPr>
              <a:t>хотеть, бежать, чтить</a:t>
            </a:r>
            <a:r>
              <a:rPr lang="ru-RU" sz="2400" b="1" i="1" dirty="0"/>
              <a:t> (чтут, чтят), </a:t>
            </a:r>
            <a:r>
              <a:rPr lang="ru-RU" sz="2400" b="1" i="1" dirty="0">
                <a:solidFill>
                  <a:srgbClr val="C00000"/>
                </a:solidFill>
              </a:rPr>
              <a:t>брезжить</a:t>
            </a:r>
            <a:r>
              <a:rPr lang="ru-RU" sz="2400" b="1" i="1" dirty="0"/>
              <a:t> (рассвет брезжит, зори </a:t>
            </a:r>
            <a:r>
              <a:rPr lang="ru-RU" sz="2400" b="1" i="1" dirty="0" err="1"/>
              <a:t>брезжут</a:t>
            </a:r>
            <a:r>
              <a:rPr lang="ru-RU" sz="2400" b="1" i="1" dirty="0"/>
              <a:t>).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2562" y="4509120"/>
            <a:ext cx="864096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3. Глаголы на </a:t>
            </a:r>
            <a:r>
              <a:rPr lang="ru-RU" sz="2400" b="1" i="1" dirty="0"/>
              <a:t>-ять</a:t>
            </a:r>
            <a:r>
              <a:rPr lang="ru-RU" sz="2400" b="1" dirty="0"/>
              <a:t> относятся к 1-му спряжению: </a:t>
            </a:r>
            <a:r>
              <a:rPr lang="ru-RU" sz="2400" b="1" i="1" dirty="0">
                <a:solidFill>
                  <a:srgbClr val="C00000"/>
                </a:solidFill>
              </a:rPr>
              <a:t>баять, блеять, веять, каяться, лаять, лелеять, маяться, надеяться, реять, сеять, таять </a:t>
            </a:r>
            <a:r>
              <a:rPr lang="ru-RU" sz="2400" b="1" dirty="0">
                <a:solidFill>
                  <a:srgbClr val="C00000"/>
                </a:solidFill>
              </a:rPr>
              <a:t>(не путать: </a:t>
            </a:r>
            <a:r>
              <a:rPr lang="ru-RU" sz="2400" b="1" i="1" dirty="0">
                <a:solidFill>
                  <a:srgbClr val="C00000"/>
                </a:solidFill>
              </a:rPr>
              <a:t>таить</a:t>
            </a:r>
            <a:r>
              <a:rPr lang="ru-RU" sz="2400" b="1" dirty="0">
                <a:solidFill>
                  <a:srgbClr val="C00000"/>
                </a:solidFill>
              </a:rPr>
              <a:t> – «скрывать»), чаять, </a:t>
            </a:r>
            <a:r>
              <a:rPr lang="ru-RU" sz="2400" b="1" i="1" dirty="0">
                <a:solidFill>
                  <a:srgbClr val="C00000"/>
                </a:solidFill>
              </a:rPr>
              <a:t>чуять,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i="1" dirty="0">
                <a:solidFill>
                  <a:srgbClr val="C00000"/>
                </a:solidFill>
              </a:rPr>
              <a:t>хаять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321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8" name="Picture 2" descr="http://grammatika-rus.ru/wp-content/uploads/2014/10/suffiksy-prichasti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5539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21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56320" y="359394"/>
            <a:ext cx="7175376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Списать, вставить пропущенные буквы и подчеркнуть их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628801"/>
            <a:ext cx="2664296" cy="26642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к..</a:t>
            </a:r>
            <a:r>
              <a:rPr lang="ru-RU" sz="2800" b="1" dirty="0" err="1"/>
              <a:t>рми­лец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 err="1"/>
              <a:t>невм</a:t>
            </a:r>
            <a:r>
              <a:rPr lang="ru-RU" sz="2800" b="1" dirty="0"/>
              <a:t>..готу</a:t>
            </a:r>
          </a:p>
          <a:p>
            <a:pPr marL="0" indent="0">
              <a:buNone/>
            </a:pPr>
            <a:r>
              <a:rPr lang="ru-RU" sz="2800" b="1" dirty="0" err="1"/>
              <a:t>перег</a:t>
            </a:r>
            <a:r>
              <a:rPr lang="ru-RU" sz="2800" b="1" dirty="0"/>
              <a:t>..</a:t>
            </a:r>
            <a:r>
              <a:rPr lang="ru-RU" sz="2800" b="1" dirty="0" err="1"/>
              <a:t>рев­ший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ср..</a:t>
            </a:r>
            <a:r>
              <a:rPr lang="ru-RU" sz="2800" b="1" dirty="0" err="1"/>
              <a:t>вни­тель­ный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 err="1"/>
              <a:t>агр</a:t>
            </a:r>
            <a:r>
              <a:rPr lang="ru-RU" sz="2800" b="1" dirty="0"/>
              <a:t>..ном</a:t>
            </a:r>
          </a:p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1628800"/>
            <a:ext cx="2736304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err="1"/>
              <a:t>оз</a:t>
            </a:r>
            <a:r>
              <a:rPr lang="ru-RU" sz="2800" b="1" dirty="0"/>
              <a:t>..</a:t>
            </a:r>
            <a:r>
              <a:rPr lang="ru-RU" sz="2800" b="1" dirty="0" err="1"/>
              <a:t>ря­ю­щий</a:t>
            </a:r>
            <a:endParaRPr lang="ru-RU" sz="2800" b="1" dirty="0"/>
          </a:p>
          <a:p>
            <a:r>
              <a:rPr lang="ru-RU" sz="2800" b="1" dirty="0" err="1"/>
              <a:t>обж</a:t>
            </a:r>
            <a:r>
              <a:rPr lang="ru-RU" sz="2800" b="1" dirty="0"/>
              <a:t>..</a:t>
            </a:r>
            <a:r>
              <a:rPr lang="ru-RU" sz="2800" b="1" dirty="0" err="1"/>
              <a:t>гать­ся</a:t>
            </a:r>
            <a:endParaRPr lang="ru-RU" sz="2800" b="1" dirty="0"/>
          </a:p>
          <a:p>
            <a:r>
              <a:rPr lang="ru-RU" sz="2800" b="1" dirty="0"/>
              <a:t>в..</a:t>
            </a:r>
            <a:r>
              <a:rPr lang="ru-RU" sz="2800" b="1" dirty="0" err="1"/>
              <a:t>негрет</a:t>
            </a:r>
            <a:endParaRPr lang="ru-RU" sz="2800" b="1" dirty="0"/>
          </a:p>
          <a:p>
            <a:r>
              <a:rPr lang="ru-RU" sz="2800" b="1" dirty="0" err="1"/>
              <a:t>заб</a:t>
            </a:r>
            <a:r>
              <a:rPr lang="ru-RU" sz="2800" b="1" dirty="0"/>
              <a:t>..</a:t>
            </a:r>
            <a:r>
              <a:rPr lang="ru-RU" sz="2800" b="1" dirty="0" err="1"/>
              <a:t>ру</a:t>
            </a:r>
            <a:endParaRPr lang="ru-RU" sz="2800" b="1" dirty="0"/>
          </a:p>
          <a:p>
            <a:r>
              <a:rPr lang="ru-RU" sz="2800" b="1" dirty="0" err="1"/>
              <a:t>оштр</a:t>
            </a:r>
            <a:r>
              <a:rPr lang="ru-RU" sz="2800" b="1" dirty="0"/>
              <a:t>..</a:t>
            </a:r>
            <a:r>
              <a:rPr lang="ru-RU" sz="2800" b="1" dirty="0" err="1"/>
              <a:t>фо­вать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2060848"/>
            <a:ext cx="2808312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err="1"/>
              <a:t>зап</a:t>
            </a:r>
            <a:r>
              <a:rPr lang="ru-RU" sz="2800" b="1" dirty="0"/>
              <a:t>..</a:t>
            </a:r>
            <a:r>
              <a:rPr lang="ru-RU" sz="2800" b="1" dirty="0" err="1"/>
              <a:t>зда­лый</a:t>
            </a:r>
            <a:endParaRPr lang="ru-RU" sz="2800" b="1" dirty="0"/>
          </a:p>
          <a:p>
            <a:r>
              <a:rPr lang="ru-RU" sz="2800" b="1" dirty="0" err="1"/>
              <a:t>изл</a:t>
            </a:r>
            <a:r>
              <a:rPr lang="ru-RU" sz="2800" b="1" dirty="0"/>
              <a:t>..гать</a:t>
            </a:r>
          </a:p>
          <a:p>
            <a:r>
              <a:rPr lang="ru-RU" sz="2800" b="1" dirty="0" err="1"/>
              <a:t>тр</a:t>
            </a:r>
            <a:r>
              <a:rPr lang="ru-RU" sz="2800" b="1" dirty="0"/>
              <a:t>..</a:t>
            </a:r>
            <a:r>
              <a:rPr lang="ru-RU" sz="2800" b="1" dirty="0" err="1"/>
              <a:t>пе­щу­щий</a:t>
            </a:r>
            <a:endParaRPr lang="ru-RU" sz="2800" b="1" dirty="0"/>
          </a:p>
          <a:p>
            <a:r>
              <a:rPr lang="ru-RU" sz="2800" b="1" dirty="0" err="1"/>
              <a:t>пан..рам­ный</a:t>
            </a:r>
            <a:endParaRPr lang="ru-RU" sz="2800" b="1" dirty="0"/>
          </a:p>
          <a:p>
            <a:r>
              <a:rPr lang="ru-RU" sz="2800" b="1" dirty="0" err="1"/>
              <a:t>отгор</a:t>
            </a:r>
            <a:r>
              <a:rPr lang="ru-RU" sz="2800" b="1" dirty="0"/>
              <a:t>..</a:t>
            </a:r>
            <a:r>
              <a:rPr lang="ru-RU" sz="2800" b="1" dirty="0" err="1"/>
              <a:t>дить­ся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437112"/>
            <a:ext cx="252028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комм..</a:t>
            </a:r>
            <a:r>
              <a:rPr lang="ru-RU" sz="2800" b="1" dirty="0" err="1"/>
              <a:t>рсант</a:t>
            </a:r>
            <a:endParaRPr lang="ru-RU" sz="2800" b="1" dirty="0"/>
          </a:p>
          <a:p>
            <a:r>
              <a:rPr lang="ru-RU" sz="2800" b="1" dirty="0" err="1"/>
              <a:t>ск</a:t>
            </a:r>
            <a:r>
              <a:rPr lang="ru-RU" sz="2800" b="1" dirty="0"/>
              <a:t>..</a:t>
            </a:r>
            <a:r>
              <a:rPr lang="ru-RU" sz="2800" b="1" dirty="0" err="1"/>
              <a:t>кать</a:t>
            </a:r>
            <a:endParaRPr lang="ru-RU" sz="2800" b="1" dirty="0"/>
          </a:p>
          <a:p>
            <a:r>
              <a:rPr lang="ru-RU" sz="2800" b="1" dirty="0" err="1"/>
              <a:t>щеб</a:t>
            </a:r>
            <a:r>
              <a:rPr lang="ru-RU" sz="2800" b="1" dirty="0"/>
              <a:t>..тать</a:t>
            </a:r>
          </a:p>
          <a:p>
            <a:r>
              <a:rPr lang="ru-RU" sz="2800" b="1" dirty="0"/>
              <a:t>д..</a:t>
            </a:r>
            <a:r>
              <a:rPr lang="ru-RU" sz="2800" b="1" dirty="0" err="1"/>
              <a:t>летант</a:t>
            </a:r>
            <a:endParaRPr lang="ru-RU" sz="2800" b="1" dirty="0"/>
          </a:p>
          <a:p>
            <a:r>
              <a:rPr lang="ru-RU" sz="2800" b="1" dirty="0" err="1"/>
              <a:t>возг</a:t>
            </a:r>
            <a:r>
              <a:rPr lang="ru-RU" sz="2800" b="1" dirty="0"/>
              <a:t>..</a:t>
            </a:r>
            <a:r>
              <a:rPr lang="ru-RU" sz="2800" b="1" dirty="0" err="1"/>
              <a:t>рание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3781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274638"/>
            <a:ext cx="7344816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Списать, вставить пропущенные буквы и подчеркнуть их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628800"/>
            <a:ext cx="288032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к..</a:t>
            </a:r>
            <a:r>
              <a:rPr lang="ru-RU" sz="2800" b="1" dirty="0" err="1"/>
              <a:t>лам­бур</a:t>
            </a:r>
            <a:endParaRPr lang="ru-RU" sz="2800" b="1" dirty="0"/>
          </a:p>
          <a:p>
            <a:r>
              <a:rPr lang="ru-RU" sz="2800" b="1" dirty="0" err="1"/>
              <a:t>зат</a:t>
            </a:r>
            <a:r>
              <a:rPr lang="ru-RU" sz="2800" b="1" dirty="0"/>
              <a:t>.. мнить</a:t>
            </a:r>
          </a:p>
          <a:p>
            <a:r>
              <a:rPr lang="ru-RU" sz="2800" b="1" dirty="0" err="1"/>
              <a:t>пок</a:t>
            </a:r>
            <a:r>
              <a:rPr lang="ru-RU" sz="2800" b="1" dirty="0"/>
              <a:t>..</a:t>
            </a:r>
            <a:r>
              <a:rPr lang="ru-RU" sz="2800" b="1" dirty="0" err="1"/>
              <a:t>ря­ю­щий</a:t>
            </a:r>
            <a:endParaRPr lang="ru-RU" sz="2800" b="1" dirty="0"/>
          </a:p>
          <a:p>
            <a:r>
              <a:rPr lang="ru-RU" sz="2800" b="1" dirty="0" err="1"/>
              <a:t>зап</a:t>
            </a:r>
            <a:r>
              <a:rPr lang="ru-RU" sz="2800" b="1" dirty="0"/>
              <a:t>..</a:t>
            </a:r>
            <a:r>
              <a:rPr lang="ru-RU" sz="2800" b="1" dirty="0" err="1"/>
              <a:t>реть­ся</a:t>
            </a:r>
            <a:endParaRPr lang="ru-RU" sz="2800" b="1" dirty="0"/>
          </a:p>
          <a:p>
            <a:r>
              <a:rPr lang="ru-RU" sz="2800" b="1" dirty="0" err="1"/>
              <a:t>зак</a:t>
            </a:r>
            <a:r>
              <a:rPr lang="ru-RU" sz="2800" b="1" dirty="0"/>
              <a:t>.. </a:t>
            </a:r>
            <a:r>
              <a:rPr lang="ru-RU" sz="2800" b="1" dirty="0" err="1"/>
              <a:t>лдо­ван­ный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1628800"/>
            <a:ext cx="3456384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прим..</a:t>
            </a:r>
            <a:r>
              <a:rPr lang="ru-RU" sz="2800" b="1" dirty="0" err="1"/>
              <a:t>рять</a:t>
            </a:r>
            <a:r>
              <a:rPr lang="ru-RU" sz="2800" b="1" dirty="0"/>
              <a:t> (пла­тье)</a:t>
            </a:r>
          </a:p>
          <a:p>
            <a:r>
              <a:rPr lang="ru-RU" sz="2800" b="1" dirty="0"/>
              <a:t>к..</a:t>
            </a:r>
            <a:r>
              <a:rPr lang="ru-RU" sz="2800" b="1" dirty="0" err="1"/>
              <a:t>сичка</a:t>
            </a:r>
            <a:endParaRPr lang="ru-RU" sz="2800" b="1" dirty="0"/>
          </a:p>
          <a:p>
            <a:r>
              <a:rPr lang="ru-RU" sz="2800" b="1" dirty="0" err="1"/>
              <a:t>обог</a:t>
            </a:r>
            <a:r>
              <a:rPr lang="ru-RU" sz="2800" b="1" dirty="0"/>
              <a:t>..</a:t>
            </a:r>
            <a:r>
              <a:rPr lang="ru-RU" sz="2800" b="1" dirty="0" err="1"/>
              <a:t>щение</a:t>
            </a:r>
            <a:endParaRPr lang="ru-RU" sz="2800" b="1" dirty="0"/>
          </a:p>
          <a:p>
            <a:r>
              <a:rPr lang="ru-RU" sz="2800" b="1" dirty="0" err="1"/>
              <a:t>альм</a:t>
            </a:r>
            <a:r>
              <a:rPr lang="ru-RU" sz="2800" b="1" dirty="0"/>
              <a:t>..нах</a:t>
            </a:r>
          </a:p>
          <a:p>
            <a:r>
              <a:rPr lang="ru-RU" sz="2800" b="1" dirty="0" err="1"/>
              <a:t>оз</a:t>
            </a:r>
            <a:r>
              <a:rPr lang="ru-RU" sz="2800" b="1" dirty="0"/>
              <a:t>..</a:t>
            </a:r>
            <a:r>
              <a:rPr lang="ru-RU" sz="2800" b="1" dirty="0" err="1"/>
              <a:t>рение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78750" y="4105815"/>
            <a:ext cx="2376264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рез..</a:t>
            </a:r>
            <a:r>
              <a:rPr lang="ru-RU" sz="2800" b="1" dirty="0" err="1"/>
              <a:t>ден­ция</a:t>
            </a:r>
            <a:endParaRPr lang="ru-RU" sz="2800" b="1" dirty="0"/>
          </a:p>
          <a:p>
            <a:r>
              <a:rPr lang="ru-RU" sz="2800" b="1" dirty="0"/>
              <a:t>щ..</a:t>
            </a:r>
            <a:r>
              <a:rPr lang="ru-RU" sz="2800" b="1" dirty="0" err="1"/>
              <a:t>бе­тать</a:t>
            </a:r>
            <a:endParaRPr lang="ru-RU" sz="2800" b="1" dirty="0"/>
          </a:p>
          <a:p>
            <a:r>
              <a:rPr lang="ru-RU" sz="2800" b="1" dirty="0"/>
              <a:t>р..</a:t>
            </a:r>
            <a:r>
              <a:rPr lang="ru-RU" sz="2800" b="1" dirty="0" err="1"/>
              <a:t>месло</a:t>
            </a:r>
            <a:endParaRPr lang="ru-RU" sz="2800" b="1" dirty="0"/>
          </a:p>
          <a:p>
            <a:r>
              <a:rPr lang="ru-RU" sz="2800" b="1" dirty="0" err="1"/>
              <a:t>напом</a:t>
            </a:r>
            <a:r>
              <a:rPr lang="ru-RU" sz="2800" b="1" dirty="0"/>
              <a:t>..</a:t>
            </a:r>
            <a:r>
              <a:rPr lang="ru-RU" sz="2800" b="1" dirty="0" err="1"/>
              <a:t>нание</a:t>
            </a:r>
            <a:endParaRPr lang="ru-RU" sz="2800" b="1" dirty="0"/>
          </a:p>
          <a:p>
            <a:r>
              <a:rPr lang="ru-RU" sz="2800" b="1" dirty="0" err="1"/>
              <a:t>узн</a:t>
            </a:r>
            <a:r>
              <a:rPr lang="ru-RU" sz="2800" b="1" dirty="0"/>
              <a:t>..</a:t>
            </a:r>
            <a:r>
              <a:rPr lang="ru-RU" sz="2800" b="1" dirty="0" err="1"/>
              <a:t>вать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086731"/>
            <a:ext cx="2592288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проб..</a:t>
            </a:r>
            <a:r>
              <a:rPr lang="ru-RU" sz="2800" b="1" dirty="0" err="1"/>
              <a:t>рать­ся</a:t>
            </a:r>
            <a:endParaRPr lang="ru-RU" sz="2800" b="1" dirty="0"/>
          </a:p>
          <a:p>
            <a:r>
              <a:rPr lang="ru-RU" sz="2800" b="1" dirty="0"/>
              <a:t>г..</a:t>
            </a:r>
            <a:r>
              <a:rPr lang="ru-RU" sz="2800" b="1" dirty="0" err="1"/>
              <a:t>рдить­ся</a:t>
            </a:r>
            <a:endParaRPr lang="ru-RU" sz="2800" b="1" dirty="0"/>
          </a:p>
          <a:p>
            <a:r>
              <a:rPr lang="ru-RU" sz="2800" b="1" dirty="0" err="1"/>
              <a:t>велос</a:t>
            </a:r>
            <a:r>
              <a:rPr lang="ru-RU" sz="2800" b="1" dirty="0"/>
              <a:t>..</a:t>
            </a:r>
            <a:r>
              <a:rPr lang="ru-RU" sz="2800" b="1" dirty="0" err="1"/>
              <a:t>пед</a:t>
            </a:r>
            <a:endParaRPr lang="ru-RU" sz="2800" b="1" dirty="0"/>
          </a:p>
          <a:p>
            <a:r>
              <a:rPr lang="ru-RU" sz="2800" b="1" dirty="0" err="1"/>
              <a:t>нац</a:t>
            </a:r>
            <a:r>
              <a:rPr lang="ru-RU" sz="2800" b="1" dirty="0"/>
              <a:t>..</a:t>
            </a:r>
            <a:r>
              <a:rPr lang="ru-RU" sz="2800" b="1" dirty="0" err="1"/>
              <a:t>ональ­ный</a:t>
            </a:r>
            <a:endParaRPr lang="ru-RU" sz="2800" b="1" dirty="0"/>
          </a:p>
          <a:p>
            <a:r>
              <a:rPr lang="ru-RU" sz="2800" b="1" dirty="0" err="1"/>
              <a:t>адр</a:t>
            </a:r>
            <a:r>
              <a:rPr lang="ru-RU" sz="2800" b="1" dirty="0"/>
              <a:t>..со­вать</a:t>
            </a:r>
          </a:p>
        </p:txBody>
      </p:sp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7032377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Списать, вставить пропущенные буквы и подчеркнуть их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628800"/>
            <a:ext cx="2232248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к..</a:t>
            </a:r>
            <a:r>
              <a:rPr lang="ru-RU" sz="2800" b="1" dirty="0" err="1"/>
              <a:t>снуть­ся</a:t>
            </a:r>
            <a:endParaRPr lang="ru-RU" sz="2800" b="1" dirty="0"/>
          </a:p>
          <a:p>
            <a:r>
              <a:rPr lang="ru-RU" sz="2800" b="1" dirty="0"/>
              <a:t>б..</a:t>
            </a:r>
            <a:r>
              <a:rPr lang="ru-RU" sz="2800" b="1" dirty="0" err="1"/>
              <a:t>гаж</a:t>
            </a:r>
            <a:endParaRPr lang="ru-RU" sz="2800" b="1" dirty="0"/>
          </a:p>
          <a:p>
            <a:r>
              <a:rPr lang="ru-RU" sz="2800" b="1" dirty="0" err="1"/>
              <a:t>водор</a:t>
            </a:r>
            <a:r>
              <a:rPr lang="ru-RU" sz="2800" b="1" dirty="0"/>
              <a:t>..</a:t>
            </a:r>
            <a:r>
              <a:rPr lang="ru-RU" sz="2800" b="1" dirty="0" err="1"/>
              <a:t>сли</a:t>
            </a:r>
            <a:endParaRPr lang="ru-RU" sz="2800" b="1" dirty="0"/>
          </a:p>
          <a:p>
            <a:r>
              <a:rPr lang="ru-RU" sz="2800" b="1" dirty="0"/>
              <a:t>с..</a:t>
            </a:r>
            <a:r>
              <a:rPr lang="ru-RU" sz="2800" b="1" dirty="0" err="1"/>
              <a:t>рди­тый</a:t>
            </a:r>
            <a:endParaRPr lang="ru-RU" sz="2800" b="1" dirty="0"/>
          </a:p>
          <a:p>
            <a:r>
              <a:rPr lang="ru-RU" sz="2800" b="1" dirty="0"/>
              <a:t>проб..</a:t>
            </a:r>
            <a:r>
              <a:rPr lang="ru-RU" sz="2800" b="1" dirty="0" err="1"/>
              <a:t>рать­ся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1700808"/>
            <a:ext cx="2952328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err="1"/>
              <a:t>пред­пол</a:t>
            </a:r>
            <a:r>
              <a:rPr lang="ru-RU" sz="2800" b="1" dirty="0"/>
              <a:t> ..</a:t>
            </a:r>
            <a:r>
              <a:rPr lang="ru-RU" sz="2800" b="1" dirty="0" err="1"/>
              <a:t>жение</a:t>
            </a:r>
            <a:endParaRPr lang="ru-RU" sz="2800" b="1" dirty="0"/>
          </a:p>
          <a:p>
            <a:r>
              <a:rPr lang="ru-RU" sz="2800" b="1" dirty="0" err="1"/>
              <a:t>просл</a:t>
            </a:r>
            <a:r>
              <a:rPr lang="ru-RU" sz="2800" b="1" dirty="0"/>
              <a:t>..</a:t>
            </a:r>
            <a:r>
              <a:rPr lang="ru-RU" sz="2800" b="1" dirty="0" err="1"/>
              <a:t>влять</a:t>
            </a:r>
            <a:endParaRPr lang="ru-RU" sz="2800" b="1" dirty="0"/>
          </a:p>
          <a:p>
            <a:r>
              <a:rPr lang="ru-RU" sz="2800" b="1" dirty="0" err="1"/>
              <a:t>выск</a:t>
            </a:r>
            <a:r>
              <a:rPr lang="ru-RU" sz="2800" b="1" dirty="0"/>
              <a:t>..</a:t>
            </a:r>
            <a:r>
              <a:rPr lang="ru-RU" sz="2800" b="1" dirty="0" err="1"/>
              <a:t>чка</a:t>
            </a:r>
            <a:endParaRPr lang="ru-RU" sz="2800" b="1" dirty="0"/>
          </a:p>
          <a:p>
            <a:r>
              <a:rPr lang="ru-RU" sz="2800" b="1" dirty="0" err="1"/>
              <a:t>пр</a:t>
            </a:r>
            <a:r>
              <a:rPr lang="ru-RU" sz="2800" b="1" dirty="0"/>
              <a:t>..</a:t>
            </a:r>
            <a:r>
              <a:rPr lang="ru-RU" sz="2800" b="1" dirty="0" err="1"/>
              <a:t>ори­тет</a:t>
            </a:r>
            <a:endParaRPr lang="ru-RU" sz="2800" b="1" dirty="0"/>
          </a:p>
          <a:p>
            <a:r>
              <a:rPr lang="ru-RU" sz="2800" b="1" dirty="0" err="1"/>
              <a:t>заст</a:t>
            </a:r>
            <a:r>
              <a:rPr lang="ru-RU" sz="2800" b="1" dirty="0"/>
              <a:t>..лить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0152" y="1844824"/>
            <a:ext cx="2952328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err="1"/>
              <a:t>р..форма</a:t>
            </a:r>
            <a:endParaRPr lang="ru-RU" sz="2800" b="1" dirty="0"/>
          </a:p>
          <a:p>
            <a:r>
              <a:rPr lang="ru-RU" sz="2800" b="1" dirty="0"/>
              <a:t>те..</a:t>
            </a:r>
            <a:r>
              <a:rPr lang="ru-RU" sz="2800" b="1" dirty="0" err="1"/>
              <a:t>ре­ти­че­ский</a:t>
            </a:r>
            <a:endParaRPr lang="ru-RU" sz="2800" b="1" dirty="0"/>
          </a:p>
          <a:p>
            <a:r>
              <a:rPr lang="ru-RU" sz="2800" b="1" dirty="0" err="1"/>
              <a:t>дем</a:t>
            </a:r>
            <a:r>
              <a:rPr lang="ru-RU" sz="2800" b="1" dirty="0"/>
              <a:t>..се­зон­ный</a:t>
            </a:r>
          </a:p>
          <a:p>
            <a:r>
              <a:rPr lang="ru-RU" sz="2800" b="1" dirty="0" err="1"/>
              <a:t>заж</a:t>
            </a:r>
            <a:r>
              <a:rPr lang="ru-RU" sz="2800" b="1" dirty="0"/>
              <a:t>..</a:t>
            </a:r>
            <a:r>
              <a:rPr lang="ru-RU" sz="2800" b="1" dirty="0" err="1"/>
              <a:t>га­ю­щий</a:t>
            </a:r>
            <a:endParaRPr lang="ru-RU" sz="2800" b="1" dirty="0"/>
          </a:p>
          <a:p>
            <a:r>
              <a:rPr lang="ru-RU" sz="2800" b="1" dirty="0"/>
              <a:t>оп..</a:t>
            </a:r>
            <a:r>
              <a:rPr lang="ru-RU" sz="2800" b="1" dirty="0" err="1"/>
              <a:t>рать­ся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4091592"/>
            <a:ext cx="2448272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к..</a:t>
            </a:r>
            <a:r>
              <a:rPr lang="ru-RU" sz="2800" b="1" dirty="0" err="1"/>
              <a:t>ри­ка­ту­ра</a:t>
            </a:r>
            <a:endParaRPr lang="ru-RU" sz="2800" b="1" dirty="0"/>
          </a:p>
          <a:p>
            <a:r>
              <a:rPr lang="ru-RU" sz="2800" b="1" dirty="0" err="1"/>
              <a:t>инц</a:t>
            </a:r>
            <a:r>
              <a:rPr lang="ru-RU" sz="2800" b="1" dirty="0"/>
              <a:t>..</a:t>
            </a:r>
            <a:r>
              <a:rPr lang="ru-RU" sz="2800" b="1" dirty="0" err="1"/>
              <a:t>дент</a:t>
            </a:r>
            <a:endParaRPr lang="ru-RU" sz="2800" b="1" dirty="0"/>
          </a:p>
          <a:p>
            <a:r>
              <a:rPr lang="ru-RU" sz="2800" b="1" dirty="0" err="1"/>
              <a:t>разг</a:t>
            </a:r>
            <a:r>
              <a:rPr lang="ru-RU" sz="2800" b="1" dirty="0"/>
              <a:t>..</a:t>
            </a:r>
            <a:r>
              <a:rPr lang="ru-RU" sz="2800" b="1" dirty="0" err="1"/>
              <a:t>реть­ся</a:t>
            </a:r>
            <a:endParaRPr lang="ru-RU" sz="2800" b="1" dirty="0"/>
          </a:p>
          <a:p>
            <a:r>
              <a:rPr lang="ru-RU" sz="2800" b="1" dirty="0" err="1"/>
              <a:t>кор</a:t>
            </a:r>
            <a:r>
              <a:rPr lang="ru-RU" sz="2800" b="1" dirty="0"/>
              <a:t>..</a:t>
            </a:r>
            <a:r>
              <a:rPr lang="ru-RU" sz="2800" b="1" dirty="0" err="1"/>
              <a:t>бель­ный</a:t>
            </a:r>
            <a:endParaRPr lang="ru-RU" sz="2800" b="1" dirty="0"/>
          </a:p>
          <a:p>
            <a:r>
              <a:rPr lang="ru-RU" sz="2800" b="1" dirty="0" err="1"/>
              <a:t>инт</a:t>
            </a:r>
            <a:r>
              <a:rPr lang="ru-RU" sz="2800" b="1" dirty="0"/>
              <a:t>..</a:t>
            </a:r>
            <a:r>
              <a:rPr lang="ru-RU" sz="2800" b="1" dirty="0" err="1"/>
              <a:t>рес­ный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Кирилл\Рабочий стол\МАМА\родина\0_1c3b0_237e46b8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88"/>
          <a:stretch>
            <a:fillRect/>
          </a:stretch>
        </p:blipFill>
        <p:spPr bwMode="auto">
          <a:xfrm>
            <a:off x="0" y="-17463"/>
            <a:ext cx="9167813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43000" y="3000375"/>
            <a:ext cx="2786063" cy="2928938"/>
          </a:xfrm>
          <a:solidFill>
            <a:schemeClr val="bg1"/>
          </a:solidFill>
          <a:ln w="1905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 dirty="0"/>
              <a:t>    </a:t>
            </a:r>
            <a:r>
              <a:rPr lang="ru-RU" sz="2800" b="1" dirty="0">
                <a:solidFill>
                  <a:srgbClr val="002060"/>
                </a:solidFill>
              </a:rPr>
              <a:t>если  </a:t>
            </a:r>
            <a:r>
              <a:rPr lang="ru-RU" sz="2800" b="1" dirty="0">
                <a:solidFill>
                  <a:srgbClr val="C00000"/>
                </a:solidFill>
              </a:rPr>
              <a:t>глухой </a:t>
            </a:r>
            <a:r>
              <a:rPr lang="ru-RU" sz="2800" b="1" dirty="0">
                <a:solidFill>
                  <a:srgbClr val="002060"/>
                </a:solidFill>
              </a:rPr>
              <a:t>согласный</a:t>
            </a:r>
          </a:p>
          <a:p>
            <a:pPr eaLnBrk="1" hangingPunct="1">
              <a:buFontTx/>
              <a:buNone/>
            </a:pPr>
            <a:endParaRPr lang="ru-RU" sz="2800" b="1" dirty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b="1" dirty="0">
                <a:solidFill>
                  <a:srgbClr val="CC0000"/>
                </a:solidFill>
              </a:rPr>
              <a:t>              </a:t>
            </a:r>
            <a:r>
              <a:rPr lang="ru-RU" sz="4400" b="1" dirty="0">
                <a:solidFill>
                  <a:srgbClr val="CC0000"/>
                </a:solidFill>
              </a:rPr>
              <a:t>С</a:t>
            </a:r>
          </a:p>
        </p:txBody>
      </p:sp>
      <p:sp>
        <p:nvSpPr>
          <p:cNvPr id="15365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857875" y="3000375"/>
            <a:ext cx="2857500" cy="2928938"/>
          </a:xfr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/>
              <a:t> </a:t>
            </a:r>
            <a:r>
              <a:rPr lang="ru-RU" sz="2800" b="1">
                <a:solidFill>
                  <a:srgbClr val="002060"/>
                </a:solidFill>
              </a:rPr>
              <a:t>если </a:t>
            </a:r>
          </a:p>
          <a:p>
            <a:pPr algn="ctr" eaLnBrk="1" hangingPunct="1">
              <a:buFontTx/>
              <a:buNone/>
            </a:pPr>
            <a:r>
              <a:rPr lang="ru-RU" sz="2800" b="1">
                <a:solidFill>
                  <a:srgbClr val="002060"/>
                </a:solidFill>
              </a:rPr>
              <a:t> </a:t>
            </a:r>
            <a:r>
              <a:rPr lang="ru-RU" sz="2800" b="1">
                <a:solidFill>
                  <a:srgbClr val="C00000"/>
                </a:solidFill>
              </a:rPr>
              <a:t>звонкий </a:t>
            </a:r>
            <a:r>
              <a:rPr lang="ru-RU" sz="2800" b="1">
                <a:solidFill>
                  <a:srgbClr val="002060"/>
                </a:solidFill>
              </a:rPr>
              <a:t>согласный</a:t>
            </a:r>
          </a:p>
          <a:p>
            <a:pPr eaLnBrk="1" hangingPunct="1"/>
            <a:endParaRPr lang="ru-RU" sz="2800"/>
          </a:p>
          <a:p>
            <a:pPr eaLnBrk="1" hangingPunct="1">
              <a:buFontTx/>
              <a:buNone/>
            </a:pPr>
            <a:r>
              <a:rPr lang="ru-RU" sz="2800" b="1">
                <a:solidFill>
                  <a:srgbClr val="CC0000"/>
                </a:solidFill>
              </a:rPr>
              <a:t>                </a:t>
            </a:r>
            <a:r>
              <a:rPr lang="ru-RU" sz="4400" b="1">
                <a:solidFill>
                  <a:srgbClr val="CC0000"/>
                </a:solidFill>
              </a:rPr>
              <a:t>З</a:t>
            </a:r>
          </a:p>
          <a:p>
            <a:pPr eaLnBrk="1" hangingPunct="1"/>
            <a:endParaRPr lang="ru-RU" sz="4000">
              <a:solidFill>
                <a:srgbClr val="CC0000"/>
              </a:solidFill>
            </a:endParaRPr>
          </a:p>
        </p:txBody>
      </p:sp>
      <p:sp>
        <p:nvSpPr>
          <p:cNvPr id="15367" name="Line 13"/>
          <p:cNvSpPr>
            <a:spLocks noChangeShapeType="1"/>
          </p:cNvSpPr>
          <p:nvPr/>
        </p:nvSpPr>
        <p:spPr bwMode="auto">
          <a:xfrm flipH="1">
            <a:off x="2428875" y="2143125"/>
            <a:ext cx="1500188" cy="506413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Line 14"/>
          <p:cNvSpPr>
            <a:spLocks noChangeShapeType="1"/>
          </p:cNvSpPr>
          <p:nvPr/>
        </p:nvSpPr>
        <p:spPr bwMode="auto">
          <a:xfrm>
            <a:off x="6286500" y="2214563"/>
            <a:ext cx="1300163" cy="57785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7073107" y="4785519"/>
            <a:ext cx="571500" cy="158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2251076" y="4321175"/>
            <a:ext cx="500062" cy="158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00188" y="214313"/>
            <a:ext cx="6072187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 dirty="0">
                <a:solidFill>
                  <a:srgbClr val="C00000"/>
                </a:solidFill>
              </a:rPr>
              <a:t>1. </a:t>
            </a:r>
            <a:r>
              <a:rPr lang="ru-RU" sz="2800" b="1" dirty="0">
                <a:solidFill>
                  <a:srgbClr val="002060"/>
                </a:solidFill>
              </a:rPr>
              <a:t>Выдели в слове </a:t>
            </a:r>
            <a:r>
              <a:rPr lang="ru-RU" sz="2800" b="1" dirty="0">
                <a:solidFill>
                  <a:srgbClr val="C00000"/>
                </a:solidFill>
              </a:rPr>
              <a:t>приставку.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0" y="1143000"/>
            <a:ext cx="7000875" cy="95408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kern="0" dirty="0">
                <a:solidFill>
                  <a:srgbClr val="C00000"/>
                </a:solidFill>
              </a:rPr>
              <a:t>2. </a:t>
            </a:r>
            <a:r>
              <a:rPr lang="ru-RU" sz="2800" b="1" kern="0" dirty="0">
                <a:solidFill>
                  <a:srgbClr val="002060"/>
                </a:solidFill>
              </a:rPr>
              <a:t>Посмотри на букву </a:t>
            </a:r>
            <a:r>
              <a:rPr lang="ru-RU" sz="2800" b="1" kern="0" dirty="0">
                <a:solidFill>
                  <a:srgbClr val="C00000"/>
                </a:solidFill>
              </a:rPr>
              <a:t>согласного звука </a:t>
            </a:r>
            <a:r>
              <a:rPr lang="ru-RU" sz="2800" b="1" kern="0" dirty="0">
                <a:solidFill>
                  <a:srgbClr val="002060"/>
                </a:solidFill>
              </a:rPr>
              <a:t>после приставки</a:t>
            </a:r>
            <a:endParaRPr lang="ru-RU" sz="2800" dirty="0">
              <a:solidFill>
                <a:srgbClr val="00206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4356894" y="927894"/>
            <a:ext cx="28575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3209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3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nimBg="1"/>
      <p:bldP spid="15365" grpId="0" build="p" animBg="1"/>
      <p:bldP spid="15367" grpId="0" animBg="1"/>
      <p:bldP spid="15368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8" name="Picture 4" descr="http://3.bp.blogspot.com/_hVK5IsHcJ3Y/SyJW2ObWVdI/AAAAAAAAAKc/SDEqN4Y0DEw/s400/%D0%BA%D0%BE%D0%BD%D1%81%D0%BF%D0%B5%D0%BA%D1%82%D1%8B6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7920880" cy="57606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6" name="Picture 28" descr="Картинки по запросу и-ы после приставо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8897"/>
            <a:ext cx="6912768" cy="217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Похожее изображени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820891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548680"/>
            <a:ext cx="8640960" cy="13010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2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Списать, вставить пропущенные буквы и подчеркнуть их</a:t>
            </a:r>
            <a:br>
              <a:rPr lang="ru-RU" sz="22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каком ряду во всех трёх словах пропущена одна и та же буква?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496944" cy="44930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b="1" dirty="0"/>
              <a:t>1)   </a:t>
            </a:r>
            <a:r>
              <a:rPr lang="ru-RU" sz="2800" b="1" dirty="0" err="1"/>
              <a:t>пр..увеличивать</a:t>
            </a:r>
            <a:r>
              <a:rPr lang="ru-RU" sz="2800" b="1" dirty="0"/>
              <a:t>, </a:t>
            </a:r>
            <a:r>
              <a:rPr lang="ru-RU" sz="2800" b="1" dirty="0" err="1"/>
              <a:t>пр..школьный</a:t>
            </a:r>
            <a:r>
              <a:rPr lang="ru-RU" sz="2800" b="1" dirty="0"/>
              <a:t>, </a:t>
            </a:r>
            <a:r>
              <a:rPr lang="ru-RU" sz="2800" b="1" dirty="0" err="1"/>
              <a:t>пр..подавать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2)   </a:t>
            </a:r>
            <a:r>
              <a:rPr lang="ru-RU" sz="2800" b="1" dirty="0" err="1"/>
              <a:t>и..черпать</a:t>
            </a:r>
            <a:r>
              <a:rPr lang="ru-RU" sz="2800" b="1" dirty="0"/>
              <a:t>, </a:t>
            </a:r>
            <a:r>
              <a:rPr lang="ru-RU" sz="2800" b="1" dirty="0" err="1"/>
              <a:t>ра</a:t>
            </a:r>
            <a:r>
              <a:rPr lang="ru-RU" sz="2800" b="1" dirty="0"/>
              <a:t>..</a:t>
            </a:r>
            <a:r>
              <a:rPr lang="ru-RU" sz="2800" b="1" dirty="0" err="1"/>
              <a:t>пределить</a:t>
            </a:r>
            <a:r>
              <a:rPr lang="ru-RU" sz="2800" b="1" dirty="0"/>
              <a:t>, </a:t>
            </a:r>
            <a:r>
              <a:rPr lang="ru-RU" sz="2800" b="1" dirty="0" err="1"/>
              <a:t>бе</a:t>
            </a:r>
            <a:r>
              <a:rPr lang="ru-RU" sz="2800" b="1" dirty="0"/>
              <a:t>..цельный</a:t>
            </a:r>
          </a:p>
          <a:p>
            <a:pPr marL="0" indent="0">
              <a:buNone/>
            </a:pPr>
            <a:r>
              <a:rPr lang="ru-RU" sz="2800" b="1" dirty="0"/>
              <a:t>3)   </a:t>
            </a:r>
            <a:r>
              <a:rPr lang="ru-RU" sz="2800" b="1" dirty="0" err="1"/>
              <a:t>пре..писание</a:t>
            </a:r>
            <a:r>
              <a:rPr lang="ru-RU" sz="2800" b="1" dirty="0"/>
              <a:t>, </a:t>
            </a:r>
            <a:r>
              <a:rPr lang="ru-RU" sz="2800" b="1" dirty="0" err="1"/>
              <a:t>по..клеить</a:t>
            </a:r>
            <a:r>
              <a:rPr lang="ru-RU" sz="2800" b="1" dirty="0"/>
              <a:t>, </a:t>
            </a:r>
            <a:r>
              <a:rPr lang="ru-RU" sz="2800" b="1" dirty="0" err="1"/>
              <a:t>о..давать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4)   </a:t>
            </a:r>
            <a:r>
              <a:rPr lang="ru-RU" sz="2800" b="1" dirty="0" err="1"/>
              <a:t>дез</a:t>
            </a:r>
            <a:r>
              <a:rPr lang="ru-RU" sz="2800" b="1" dirty="0"/>
              <a:t>..</a:t>
            </a:r>
            <a:r>
              <a:rPr lang="ru-RU" sz="2800" b="1" dirty="0" err="1"/>
              <a:t>нфекция</a:t>
            </a:r>
            <a:r>
              <a:rPr lang="ru-RU" sz="2800" b="1" dirty="0"/>
              <a:t>, под..</a:t>
            </a:r>
            <a:r>
              <a:rPr lang="ru-RU" sz="2800" b="1" dirty="0" err="1"/>
              <a:t>тожить</a:t>
            </a:r>
            <a:r>
              <a:rPr lang="ru-RU" sz="2800" b="1" dirty="0"/>
              <a:t>, </a:t>
            </a:r>
            <a:r>
              <a:rPr lang="ru-RU" sz="2800" b="1" dirty="0" err="1"/>
              <a:t>небез</a:t>
            </a:r>
            <a:r>
              <a:rPr lang="ru-RU" sz="2800" b="1" dirty="0"/>
              <a:t>..</a:t>
            </a:r>
            <a:r>
              <a:rPr lang="ru-RU" sz="2800" b="1" dirty="0" err="1"/>
              <a:t>звестный</a:t>
            </a:r>
            <a:endParaRPr lang="ru-RU" sz="2800" b="1" dirty="0"/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1)    без..</a:t>
            </a:r>
            <a:r>
              <a:rPr lang="ru-RU" sz="2800" b="1" dirty="0" err="1"/>
              <a:t>нициативный</a:t>
            </a:r>
            <a:r>
              <a:rPr lang="ru-RU" sz="2800" b="1" dirty="0"/>
              <a:t>, сверх..</a:t>
            </a:r>
            <a:r>
              <a:rPr lang="ru-RU" sz="2800" b="1" dirty="0" err="1"/>
              <a:t>нтересный</a:t>
            </a:r>
            <a:r>
              <a:rPr lang="ru-RU" sz="2800" b="1" dirty="0"/>
              <a:t>, пред..</a:t>
            </a:r>
            <a:r>
              <a:rPr lang="ru-RU" sz="2800" b="1" dirty="0" err="1"/>
              <a:t>стория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2)    </a:t>
            </a:r>
            <a:r>
              <a:rPr lang="ru-RU" sz="2800" b="1" dirty="0" err="1"/>
              <a:t>пр</a:t>
            </a:r>
            <a:r>
              <a:rPr lang="ru-RU" sz="2800" b="1" dirty="0"/>
              <a:t>..</a:t>
            </a:r>
            <a:r>
              <a:rPr lang="ru-RU" sz="2800" b="1" dirty="0" err="1"/>
              <a:t>морский</a:t>
            </a:r>
            <a:r>
              <a:rPr lang="ru-RU" sz="2800" b="1" dirty="0"/>
              <a:t>, </a:t>
            </a:r>
            <a:r>
              <a:rPr lang="ru-RU" sz="2800" b="1" dirty="0" err="1"/>
              <a:t>пр..тормозить</a:t>
            </a:r>
            <a:r>
              <a:rPr lang="ru-RU" sz="2800" b="1" dirty="0"/>
              <a:t>, </a:t>
            </a:r>
            <a:r>
              <a:rPr lang="ru-RU" sz="2800" b="1" dirty="0" err="1"/>
              <a:t>пр..коснуться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3)    </a:t>
            </a:r>
            <a:r>
              <a:rPr lang="ru-RU" sz="2800" b="1" dirty="0" err="1"/>
              <a:t>бе</a:t>
            </a:r>
            <a:r>
              <a:rPr lang="ru-RU" sz="2800" b="1" dirty="0"/>
              <a:t>..порядочный, </a:t>
            </a:r>
            <a:r>
              <a:rPr lang="ru-RU" sz="2800" b="1" dirty="0" err="1"/>
              <a:t>ра</a:t>
            </a:r>
            <a:r>
              <a:rPr lang="ru-RU" sz="2800" b="1" dirty="0"/>
              <a:t>..</a:t>
            </a:r>
            <a:r>
              <a:rPr lang="ru-RU" sz="2800" b="1" dirty="0" err="1"/>
              <a:t>жигать</a:t>
            </a:r>
            <a:r>
              <a:rPr lang="ru-RU" sz="2800" b="1" dirty="0"/>
              <a:t>, </a:t>
            </a:r>
            <a:r>
              <a:rPr lang="ru-RU" sz="2800" b="1" dirty="0" err="1"/>
              <a:t>и..целить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4)    по..</a:t>
            </a:r>
            <a:r>
              <a:rPr lang="ru-RU" sz="2800" b="1" dirty="0" err="1"/>
              <a:t>ключить</a:t>
            </a:r>
            <a:r>
              <a:rPr lang="ru-RU" sz="2800" b="1" dirty="0"/>
              <a:t>, </a:t>
            </a:r>
            <a:r>
              <a:rPr lang="ru-RU" sz="2800" b="1" dirty="0" err="1"/>
              <a:t>пре..положительный</a:t>
            </a:r>
            <a:r>
              <a:rPr lang="ru-RU" sz="2800" b="1" dirty="0"/>
              <a:t>, о..</a:t>
            </a:r>
            <a:r>
              <a:rPr lang="ru-RU" sz="2800" b="1" dirty="0" err="1"/>
              <a:t>брасывать</a:t>
            </a:r>
            <a:r>
              <a:rPr lang="ru-RU" sz="2800" b="1" dirty="0"/>
              <a:t> </a:t>
            </a:r>
          </a:p>
          <a:p>
            <a:pPr marL="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Списать, вставить пропущенные буквы и подчеркнуть </a:t>
            </a:r>
            <a:r>
              <a:rPr lang="ru-RU" sz="2400" b="1" dirty="0" err="1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их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каком ряду во всех трёх словах пропущена одна и та же буква?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496944" cy="49971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1)   </a:t>
            </a:r>
            <a:r>
              <a:rPr lang="ru-RU" sz="2800" b="1" dirty="0" err="1"/>
              <a:t>пр..одолевать</a:t>
            </a:r>
            <a:r>
              <a:rPr lang="ru-RU" sz="2800" b="1" dirty="0"/>
              <a:t>, </a:t>
            </a:r>
            <a:r>
              <a:rPr lang="ru-RU" sz="2800" b="1" dirty="0" err="1"/>
              <a:t>пр..образование</a:t>
            </a:r>
            <a:r>
              <a:rPr lang="ru-RU" sz="2800" b="1" dirty="0"/>
              <a:t>, </a:t>
            </a:r>
            <a:r>
              <a:rPr lang="ru-RU" sz="2800" b="1" dirty="0" err="1"/>
              <a:t>пр..интересный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2)   под..</a:t>
            </a:r>
            <a:r>
              <a:rPr lang="ru-RU" sz="2800" b="1" dirty="0" err="1"/>
              <a:t>тожить</a:t>
            </a:r>
            <a:r>
              <a:rPr lang="ru-RU" sz="2800" b="1" dirty="0"/>
              <a:t>, сверх..</a:t>
            </a:r>
            <a:r>
              <a:rPr lang="ru-RU" sz="2800" b="1" dirty="0" err="1"/>
              <a:t>нтересный</a:t>
            </a:r>
            <a:r>
              <a:rPr lang="ru-RU" sz="2800" b="1" dirty="0"/>
              <a:t>, без..</a:t>
            </a:r>
            <a:r>
              <a:rPr lang="ru-RU" sz="2800" b="1" dirty="0" err="1"/>
              <a:t>скусный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3)   </a:t>
            </a:r>
            <a:r>
              <a:rPr lang="ru-RU" sz="2800" b="1" dirty="0" err="1"/>
              <a:t>бе</a:t>
            </a:r>
            <a:r>
              <a:rPr lang="ru-RU" sz="2800" b="1" dirty="0"/>
              <a:t>..донный, </a:t>
            </a:r>
            <a:r>
              <a:rPr lang="ru-RU" sz="2800" b="1" dirty="0" err="1"/>
              <a:t>ра</a:t>
            </a:r>
            <a:r>
              <a:rPr lang="ru-RU" sz="2800" b="1" dirty="0"/>
              <a:t>..чесать, во..</a:t>
            </a:r>
            <a:r>
              <a:rPr lang="ru-RU" sz="2800" b="1" dirty="0" err="1"/>
              <a:t>клицание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4)   </a:t>
            </a:r>
            <a:r>
              <a:rPr lang="ru-RU" sz="2800" b="1" dirty="0" err="1"/>
              <a:t>пр..консультировать</a:t>
            </a:r>
            <a:r>
              <a:rPr lang="ru-RU" sz="2800" b="1" dirty="0"/>
              <a:t>, </a:t>
            </a:r>
            <a:r>
              <a:rPr lang="ru-RU" sz="2800" b="1" dirty="0" err="1"/>
              <a:t>под..брать</a:t>
            </a:r>
            <a:r>
              <a:rPr lang="ru-RU" sz="2800" b="1" dirty="0"/>
              <a:t>, </a:t>
            </a:r>
            <a:r>
              <a:rPr lang="ru-RU" sz="2800" b="1" dirty="0" err="1"/>
              <a:t>пр..бабушка</a:t>
            </a:r>
            <a:endParaRPr lang="ru-RU" sz="2800" b="1" dirty="0"/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1)    </a:t>
            </a:r>
            <a:r>
              <a:rPr lang="ru-RU" sz="2800" b="1" dirty="0" err="1"/>
              <a:t>в..кружить</a:t>
            </a:r>
            <a:r>
              <a:rPr lang="ru-RU" sz="2800" b="1" dirty="0"/>
              <a:t>, </a:t>
            </a:r>
            <a:r>
              <a:rPr lang="ru-RU" sz="2800" b="1" dirty="0" err="1"/>
              <a:t>бе</a:t>
            </a:r>
            <a:r>
              <a:rPr lang="ru-RU" sz="2800" b="1" dirty="0"/>
              <a:t>..корыстный, </a:t>
            </a:r>
            <a:r>
              <a:rPr lang="ru-RU" sz="2800" b="1" dirty="0" err="1"/>
              <a:t>ра</a:t>
            </a:r>
            <a:r>
              <a:rPr lang="ru-RU" sz="2800" b="1" dirty="0"/>
              <a:t>..</a:t>
            </a:r>
            <a:r>
              <a:rPr lang="ru-RU" sz="2800" b="1" dirty="0" err="1"/>
              <a:t>гореться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2)   пред..</a:t>
            </a:r>
            <a:r>
              <a:rPr lang="ru-RU" sz="2800" b="1" dirty="0" err="1"/>
              <a:t>дущий</a:t>
            </a:r>
            <a:r>
              <a:rPr lang="ru-RU" sz="2800" b="1" dirty="0"/>
              <a:t>, </a:t>
            </a:r>
            <a:r>
              <a:rPr lang="ru-RU" sz="2800" b="1" dirty="0" err="1"/>
              <a:t>дез</a:t>
            </a:r>
            <a:r>
              <a:rPr lang="ru-RU" sz="2800" b="1" dirty="0"/>
              <a:t>..</a:t>
            </a:r>
            <a:r>
              <a:rPr lang="ru-RU" sz="2800" b="1" dirty="0" err="1"/>
              <a:t>нформация</a:t>
            </a:r>
            <a:r>
              <a:rPr lang="ru-RU" sz="2800" b="1" dirty="0"/>
              <a:t>, от..</a:t>
            </a:r>
            <a:r>
              <a:rPr lang="ru-RU" sz="2800" b="1" dirty="0" err="1"/>
              <a:t>скать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3)   </a:t>
            </a:r>
            <a:r>
              <a:rPr lang="ru-RU" sz="2800" b="1" dirty="0" err="1"/>
              <a:t>с..провождение</a:t>
            </a:r>
            <a:r>
              <a:rPr lang="ru-RU" sz="2800" b="1" dirty="0"/>
              <a:t>, под..</a:t>
            </a:r>
            <a:r>
              <a:rPr lang="ru-RU" sz="2800" b="1" dirty="0" err="1"/>
              <a:t>йти</a:t>
            </a:r>
            <a:r>
              <a:rPr lang="ru-RU" sz="2800" b="1" dirty="0"/>
              <a:t>, </a:t>
            </a:r>
            <a:r>
              <a:rPr lang="ru-RU" sz="2800" b="1" dirty="0" err="1"/>
              <a:t>пр..дедушка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4)   </a:t>
            </a:r>
            <a:r>
              <a:rPr lang="ru-RU" sz="2800" b="1" dirty="0" err="1"/>
              <a:t>пр..открывать</a:t>
            </a:r>
            <a:r>
              <a:rPr lang="ru-RU" sz="2800" b="1" dirty="0"/>
              <a:t>, </a:t>
            </a:r>
            <a:r>
              <a:rPr lang="ru-RU" sz="2800" b="1" dirty="0" err="1"/>
              <a:t>пр</a:t>
            </a:r>
            <a:r>
              <a:rPr lang="ru-RU" sz="2800" b="1" dirty="0"/>
              <a:t>..</a:t>
            </a:r>
            <a:r>
              <a:rPr lang="ru-RU" sz="2800" b="1" dirty="0" err="1"/>
              <a:t>брежный</a:t>
            </a:r>
            <a:r>
              <a:rPr lang="ru-RU" sz="2800" b="1" dirty="0"/>
              <a:t>, </a:t>
            </a:r>
            <a:r>
              <a:rPr lang="ru-RU" sz="2800" b="1" dirty="0" err="1"/>
              <a:t>пр</a:t>
            </a:r>
            <a:r>
              <a:rPr lang="ru-RU" sz="2800" b="1" dirty="0"/>
              <a:t>..</a:t>
            </a:r>
            <a:r>
              <a:rPr lang="ru-RU" sz="2800" b="1" dirty="0" err="1"/>
              <a:t>свистывать</a:t>
            </a:r>
            <a:endParaRPr lang="ru-RU" sz="2800" b="1" dirty="0"/>
          </a:p>
          <a:p>
            <a:pPr marL="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58359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1199</Words>
  <Application>Microsoft Office PowerPoint</Application>
  <PresentationFormat>Экран (4:3)</PresentationFormat>
  <Paragraphs>131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Тема Office</vt:lpstr>
      <vt:lpstr>Правила и орфография</vt:lpstr>
      <vt:lpstr>Списать, вставить пропущенные буквы и подчеркнуть их</vt:lpstr>
      <vt:lpstr>Списать, вставить пропущенные буквы и подчеркнуть их</vt:lpstr>
      <vt:lpstr>Списать, вставить пропущенные буквы и подчеркнуть их</vt:lpstr>
      <vt:lpstr>Презентация PowerPoint</vt:lpstr>
      <vt:lpstr>Презентация PowerPoint</vt:lpstr>
      <vt:lpstr>Презентация PowerPoint</vt:lpstr>
      <vt:lpstr>Списать, вставить пропущенные буквы и подчеркнуть их В каком ряду во всех трёх словах пропущена одна и та же буква? </vt:lpstr>
      <vt:lpstr>Списать, вставить пропущенные буквы и подчеркнуть ихВ каком ряду во всех трёх словах пропущена одна и та же буква? </vt:lpstr>
      <vt:lpstr>Суффиксы -ЫВА(-ИВА) и -ОВА(-ЕВА) в глаголах. </vt:lpstr>
      <vt:lpstr> Суффиксы существительных. </vt:lpstr>
      <vt:lpstr> Суффиксы существительных. </vt:lpstr>
      <vt:lpstr> Суффиксы прилагательных. </vt:lpstr>
      <vt:lpstr>Вы­пи­ши­те слова, в ко­то­ром на месте про­пус­ка пи­шет­ся буква Е.</vt:lpstr>
      <vt:lpstr>Презентация PowerPoint</vt:lpstr>
      <vt:lpstr>Презентация PowerPoint</vt:lpstr>
      <vt:lpstr>Примечания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Lenovo</cp:lastModifiedBy>
  <cp:revision>27</cp:revision>
  <dcterms:created xsi:type="dcterms:W3CDTF">2016-12-26T13:06:40Z</dcterms:created>
  <dcterms:modified xsi:type="dcterms:W3CDTF">2020-03-18T04:17:05Z</dcterms:modified>
</cp:coreProperties>
</file>