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309" r:id="rId2"/>
    <p:sldId id="310" r:id="rId3"/>
    <p:sldId id="268" r:id="rId4"/>
    <p:sldId id="262" r:id="rId5"/>
    <p:sldId id="284" r:id="rId6"/>
    <p:sldId id="278" r:id="rId7"/>
    <p:sldId id="279" r:id="rId8"/>
    <p:sldId id="280" r:id="rId9"/>
    <p:sldId id="285" r:id="rId10"/>
    <p:sldId id="286" r:id="rId11"/>
    <p:sldId id="281" r:id="rId12"/>
    <p:sldId id="287" r:id="rId13"/>
    <p:sldId id="283" r:id="rId14"/>
    <p:sldId id="282" r:id="rId15"/>
    <p:sldId id="293" r:id="rId16"/>
    <p:sldId id="294" r:id="rId17"/>
    <p:sldId id="290" r:id="rId18"/>
    <p:sldId id="291" r:id="rId19"/>
    <p:sldId id="288" r:id="rId20"/>
    <p:sldId id="289" r:id="rId21"/>
    <p:sldId id="295" r:id="rId22"/>
    <p:sldId id="305" r:id="rId23"/>
    <p:sldId id="306" r:id="rId24"/>
    <p:sldId id="307" r:id="rId25"/>
    <p:sldId id="298" r:id="rId26"/>
    <p:sldId id="299" r:id="rId27"/>
    <p:sldId id="300" r:id="rId28"/>
    <p:sldId id="26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4"/>
    <a:srgbClr val="009644"/>
    <a:srgbClr val="00B050"/>
    <a:srgbClr val="005828"/>
    <a:srgbClr val="00DA63"/>
    <a:srgbClr val="EAEAEA"/>
    <a:srgbClr val="FF33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D54B05-B389-40C6-AC65-B7A4A34948FF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7ED4652-0596-45F5-B74C-DB5D7DF7C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FCE91A-3EE1-4B2A-BF7B-0B6CBCF761C7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9CBA9-B109-4F3C-B61F-96447B9162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254448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55662-49C2-4D76-A667-9DEBED0343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060152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FEF3C-BB06-4C9A-863B-D11C7A4ED3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273257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4A886-0ADE-45EC-8306-DFA9E2266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057196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643BC-669D-4DC9-9A6B-675E9C7608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893733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F2038-C61B-4861-A908-A452F69B98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02730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22954-F552-4185-BA01-5A1048A248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9214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DD4A2-6AE4-452B-ABE7-477B9C5DF0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24801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5E8B-A8F8-4756-BE18-12EFC98714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90091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8F50B-EF1C-4341-B1EE-F728E2C1DB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81713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90E7B-1748-4792-B4B0-F6F15C06DE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303255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B2A58-61CC-4EC3-BC02-25387804F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85236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A90A0F-AA09-4204-B303-011FF8FF86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52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dirty="0"/>
              <a:t>Однородные и неоднородные определения</a:t>
            </a:r>
            <a:br>
              <a:rPr lang="ru-RU" sz="6600" dirty="0"/>
            </a:br>
            <a:endParaRPr lang="ru-RU" sz="6600" dirty="0"/>
          </a:p>
        </p:txBody>
      </p:sp>
    </p:spTree>
  </p:cSld>
  <p:clrMapOvr>
    <a:masterClrMapping/>
  </p:clrMapOvr>
  <p:transition spd="med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60483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5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Дом был </a:t>
            </a:r>
          </a:p>
          <a:p>
            <a:pPr eaLnBrk="1" hangingPunct="1">
              <a:buFontTx/>
              <a:buNone/>
              <a:defRPr/>
            </a:pPr>
            <a:r>
              <a:rPr lang="ru-RU" sz="5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красивый,</a:t>
            </a:r>
          </a:p>
          <a:p>
            <a:pPr eaLnBrk="1" hangingPunct="1">
              <a:buFontTx/>
              <a:buNone/>
              <a:defRPr/>
            </a:pPr>
            <a:r>
              <a:rPr lang="ru-RU" sz="5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высокий, </a:t>
            </a:r>
          </a:p>
          <a:p>
            <a:pPr eaLnBrk="1" hangingPunct="1">
              <a:buFontTx/>
              <a:buNone/>
              <a:defRPr/>
            </a:pPr>
            <a:r>
              <a:rPr lang="ru-RU" sz="5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каменный</a:t>
            </a:r>
            <a:r>
              <a:rPr lang="ru-RU" sz="5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64FA08-E98F-4EFE-9891-771B9288EA7A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6388" name="Picture 4" descr="32677882_1222251823_0_Leo_Stans_Autumn_in_StPa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4825" y="333375"/>
            <a:ext cx="45243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eaLnBrk="1" hangingPunct="1"/>
            <a:r>
              <a:rPr lang="ru-RU" sz="2800" dirty="0"/>
              <a:t>Однородными считаются одиночное определение и следующий за ним причастный оборот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eaLnBrk="1" hangingPunct="1"/>
            <a:r>
              <a:rPr lang="ru-RU" dirty="0"/>
              <a:t>То была </a:t>
            </a:r>
            <a:r>
              <a:rPr lang="ru-RU" dirty="0">
                <a:solidFill>
                  <a:srgbClr val="C00000"/>
                </a:solidFill>
              </a:rPr>
              <a:t>первая, не замутненная никакими опасениями </a:t>
            </a:r>
            <a:r>
              <a:rPr lang="ru-RU" dirty="0"/>
              <a:t>радость открытия. </a:t>
            </a:r>
          </a:p>
          <a:p>
            <a:pPr eaLnBrk="1" hangingPunct="1"/>
            <a:r>
              <a:rPr lang="ru-RU" dirty="0">
                <a:solidFill>
                  <a:srgbClr val="C00000"/>
                </a:solidFill>
              </a:rPr>
              <a:t>Небольшая, местами пересыхающая </a:t>
            </a:r>
            <a:r>
              <a:rPr lang="ru-RU" dirty="0"/>
              <a:t>речушка была живописна.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u="sng" dirty="0"/>
              <a:t>НО</a:t>
            </a:r>
            <a:r>
              <a:rPr lang="ru-RU" dirty="0"/>
              <a:t>:</a:t>
            </a:r>
          </a:p>
          <a:p>
            <a:pPr eaLnBrk="1" hangingPunct="1"/>
            <a:r>
              <a:rPr lang="ru-RU" dirty="0">
                <a:solidFill>
                  <a:srgbClr val="C00000"/>
                </a:solidFill>
              </a:rPr>
              <a:t>Местами пересыхающая небольшая </a:t>
            </a:r>
            <a:r>
              <a:rPr lang="ru-RU" dirty="0"/>
              <a:t>речушка была живописна.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i="1"/>
              <a:t>Нивы  </a:t>
            </a:r>
            <a:r>
              <a:rPr lang="ru-RU" sz="4400" b="1" i="1">
                <a:solidFill>
                  <a:srgbClr val="FFC000"/>
                </a:solidFill>
              </a:rPr>
              <a:t>печальные, снегом</a:t>
            </a:r>
          </a:p>
          <a:p>
            <a:pPr eaLnBrk="1" hangingPunct="1">
              <a:buFontTx/>
              <a:buNone/>
            </a:pPr>
            <a:r>
              <a:rPr lang="ru-RU" sz="4400" b="1" i="1">
                <a:solidFill>
                  <a:srgbClr val="FFC000"/>
                </a:solidFill>
              </a:rPr>
              <a:t>покрытые</a:t>
            </a:r>
            <a:r>
              <a:rPr lang="ru-RU" sz="4400" i="1"/>
              <a:t>.</a:t>
            </a:r>
            <a:r>
              <a:rPr lang="ru-RU" i="1"/>
              <a:t> </a:t>
            </a:r>
            <a:r>
              <a:rPr lang="ru-RU"/>
              <a:t>(И. Тургенев.) </a:t>
            </a:r>
          </a:p>
        </p:txBody>
      </p:sp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pic>
        <p:nvPicPr>
          <p:cNvPr id="18436" name="Picture 4" descr="0_39d9c_44501239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060575"/>
            <a:ext cx="57023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/>
              <a:t>Однородные определения.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/>
              <a:t>Купил широкий, удобный стол.</a:t>
            </a:r>
          </a:p>
          <a:p>
            <a:pPr eaLnBrk="1" hangingPunct="1"/>
            <a:r>
              <a:rPr lang="ru-RU" dirty="0"/>
              <a:t>Купил широкий и удобный стол.</a:t>
            </a:r>
          </a:p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Вывод:</a:t>
            </a:r>
          </a:p>
          <a:p>
            <a:pPr eaLnBrk="1" hangingPunct="1"/>
            <a:r>
              <a:rPr lang="ru-RU" dirty="0"/>
              <a:t>Однородные определения произносятся с </a:t>
            </a:r>
            <a:r>
              <a:rPr lang="ru-RU" dirty="0">
                <a:solidFill>
                  <a:srgbClr val="C00000"/>
                </a:solidFill>
              </a:rPr>
              <a:t>перечислительной интонацией, допускают вставку союза «и».</a:t>
            </a:r>
          </a:p>
          <a:p>
            <a:pPr eaLnBrk="1" hangingPunct="1"/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 cstate="print"/>
          <a:srcRect b="13585"/>
          <a:stretch>
            <a:fillRect/>
          </a:stretch>
        </p:blipFill>
        <p:spPr bwMode="auto">
          <a:xfrm>
            <a:off x="107950" y="260350"/>
            <a:ext cx="8980488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/>
              <a:t>Если в перечислении встречается </a:t>
            </a:r>
            <a:r>
              <a:rPr lang="ru-RU" sz="2800" dirty="0">
                <a:solidFill>
                  <a:srgbClr val="C00000"/>
                </a:solidFill>
              </a:rPr>
              <a:t>эпитет</a:t>
            </a:r>
            <a:r>
              <a:rPr lang="ru-RU" sz="2800" dirty="0"/>
              <a:t>, то перечисляемые определения будут однородными.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4724400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rgbClr val="C00000"/>
                </a:solidFill>
              </a:rPr>
              <a:t>Молодой, нежный </a:t>
            </a:r>
            <a:r>
              <a:rPr lang="ru-RU" dirty="0"/>
              <a:t>месяц лежал на синем пологе ночи.</a:t>
            </a:r>
          </a:p>
          <a:p>
            <a:pPr eaLnBrk="1" hangingPunct="1"/>
            <a:r>
              <a:rPr lang="ru-RU" dirty="0">
                <a:solidFill>
                  <a:srgbClr val="C00000"/>
                </a:solidFill>
              </a:rPr>
              <a:t>Эпитет</a:t>
            </a:r>
            <a:r>
              <a:rPr lang="ru-RU" dirty="0"/>
              <a:t> – художественное определение, не только указывающее на какое-то качество, но и вызывающее</a:t>
            </a:r>
            <a:r>
              <a:rPr lang="en-US" dirty="0"/>
              <a:t>  </a:t>
            </a:r>
            <a:r>
              <a:rPr lang="ru-RU" dirty="0"/>
              <a:t>зримый образ предмета, человека, явления и формирующее у читателя определенное эмоциональное отношение. Выступая в роли эпитета, прилагательное часто употребляется </a:t>
            </a:r>
            <a:r>
              <a:rPr lang="ru-RU" dirty="0">
                <a:solidFill>
                  <a:srgbClr val="C00000"/>
                </a:solidFill>
              </a:rPr>
              <a:t>в переносном смысле</a:t>
            </a:r>
            <a:r>
              <a:rPr lang="ru-RU" dirty="0">
                <a:solidFill>
                  <a:srgbClr val="FFC000"/>
                </a:solidFill>
              </a:rPr>
              <a:t>.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2133600"/>
          </a:xfrm>
        </p:spPr>
        <p:txBody>
          <a:bodyPr/>
          <a:lstStyle/>
          <a:p>
            <a:pPr eaLnBrk="1" hangingPunct="1"/>
            <a:r>
              <a:rPr lang="ru-RU" sz="4000"/>
              <a:t>Если определения стоят </a:t>
            </a:r>
            <a:r>
              <a:rPr lang="ru-RU" sz="4000">
                <a:solidFill>
                  <a:srgbClr val="C00000"/>
                </a:solidFill>
              </a:rPr>
              <a:t>после определяемого слова</a:t>
            </a:r>
            <a:r>
              <a:rPr lang="ru-RU" sz="4000"/>
              <a:t>, то их тоже следует разделять запятыми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00400"/>
            <a:ext cx="8229600" cy="3276600"/>
          </a:xfrm>
        </p:spPr>
        <p:txBody>
          <a:bodyPr/>
          <a:lstStyle/>
          <a:p>
            <a:pPr eaLnBrk="1" hangingPunct="1"/>
            <a:r>
              <a:rPr lang="ru-RU" sz="3600">
                <a:solidFill>
                  <a:srgbClr val="002060"/>
                </a:solidFill>
              </a:rPr>
              <a:t>По дороге</a:t>
            </a:r>
            <a:r>
              <a:rPr lang="ru-RU" sz="3600"/>
              <a:t>, </a:t>
            </a:r>
            <a:r>
              <a:rPr lang="ru-RU" sz="3600">
                <a:solidFill>
                  <a:srgbClr val="C00000"/>
                </a:solidFill>
              </a:rPr>
              <a:t>зимней, скучной</a:t>
            </a:r>
            <a:r>
              <a:rPr lang="ru-RU" sz="3600"/>
              <a:t>, тройка борзая бежит. </a:t>
            </a:r>
          </a:p>
          <a:p>
            <a:pPr eaLnBrk="1" hangingPunct="1"/>
            <a:r>
              <a:rPr lang="ru-RU" sz="3600">
                <a:solidFill>
                  <a:srgbClr val="002060"/>
                </a:solidFill>
              </a:rPr>
              <a:t>Он</a:t>
            </a:r>
            <a:r>
              <a:rPr lang="ru-RU" sz="3600"/>
              <a:t>, </a:t>
            </a:r>
            <a:r>
              <a:rPr lang="ru-RU" sz="3600">
                <a:solidFill>
                  <a:srgbClr val="C00000"/>
                </a:solidFill>
              </a:rPr>
              <a:t>преданный, покинутый, почти безоружный</a:t>
            </a:r>
            <a:r>
              <a:rPr lang="ru-RU" sz="3600"/>
              <a:t>, был все еще страшен.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>
                <a:solidFill>
                  <a:srgbClr val="FFC000"/>
                </a:solidFill>
              </a:rPr>
              <a:t>Неоднородные определения</a:t>
            </a:r>
            <a:r>
              <a:rPr lang="ru-RU" sz="4000"/>
              <a:t>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/>
              <a:t>Купил </a:t>
            </a:r>
            <a:r>
              <a:rPr lang="ru-RU" dirty="0">
                <a:solidFill>
                  <a:srgbClr val="C00000"/>
                </a:solidFill>
              </a:rPr>
              <a:t>удобный письменный </a:t>
            </a:r>
            <a:r>
              <a:rPr lang="ru-RU" dirty="0"/>
              <a:t>стол.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solidFill>
                  <a:srgbClr val="C00000"/>
                </a:solidFill>
              </a:rPr>
              <a:t>Упорный осенний </a:t>
            </a:r>
            <a:r>
              <a:rPr lang="ru-RU" dirty="0"/>
              <a:t>дождь.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solidFill>
                  <a:srgbClr val="C00000"/>
                </a:solidFill>
              </a:rPr>
              <a:t>Тихое летнее </a:t>
            </a:r>
            <a:r>
              <a:rPr lang="ru-RU" dirty="0"/>
              <a:t>утро.</a:t>
            </a:r>
          </a:p>
          <a:p>
            <a:pPr eaLnBrk="1" hangingPunct="1">
              <a:lnSpc>
                <a:spcPct val="90000"/>
              </a:lnSpc>
            </a:pPr>
            <a:endParaRPr lang="ru-RU" dirty="0"/>
          </a:p>
          <a:p>
            <a:pPr eaLnBrk="1" hangingPunct="1">
              <a:lnSpc>
                <a:spcPct val="90000"/>
              </a:lnSpc>
            </a:pPr>
            <a:r>
              <a:rPr lang="ru-RU" dirty="0"/>
              <a:t>Вывод: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/>
              <a:t>определения произносятся </a:t>
            </a:r>
            <a:r>
              <a:rPr lang="ru-RU" dirty="0">
                <a:solidFill>
                  <a:srgbClr val="C00000"/>
                </a:solidFill>
              </a:rPr>
              <a:t>без перечислительной интонации, между ними нельзя поставить союз «и»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 b="13585"/>
          <a:stretch>
            <a:fillRect/>
          </a:stretch>
        </p:blipFill>
        <p:spPr bwMode="auto">
          <a:xfrm>
            <a:off x="34925" y="369888"/>
            <a:ext cx="9053513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>
                <a:solidFill>
                  <a:srgbClr val="1D1D5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Сравните примеры: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785225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На прилавке лежали </a:t>
            </a:r>
            <a:r>
              <a:rPr lang="ru-RU" sz="40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шерстяные</a:t>
            </a:r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</a:p>
          <a:p>
            <a:pPr eaLnBrk="1" hangingPunct="1">
              <a:buFontTx/>
              <a:buNone/>
              <a:defRPr/>
            </a:pPr>
            <a:r>
              <a:rPr lang="ru-RU" sz="40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шелковые</a:t>
            </a:r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40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ситцевые</a:t>
            </a:r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платки.</a:t>
            </a:r>
          </a:p>
          <a:p>
            <a:pPr eaLnBrk="1" hangingPunct="1">
              <a:buFontTx/>
              <a:buNone/>
              <a:defRPr/>
            </a:pPr>
            <a:endParaRPr lang="ru-RU" sz="40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sz="40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000" b="1" i="1">
                <a:solidFill>
                  <a:srgbClr val="D703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Белая </a:t>
            </a:r>
            <a:r>
              <a:rPr lang="ru-RU" sz="40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шерстяная</a:t>
            </a:r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кофта висела </a:t>
            </a:r>
          </a:p>
          <a:p>
            <a:pPr eaLnBrk="1" hangingPunct="1">
              <a:buFontTx/>
              <a:buNone/>
              <a:defRPr/>
            </a:pPr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на спинке стула.</a:t>
            </a:r>
          </a:p>
        </p:txBody>
      </p:sp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6861F0-BD61-44C2-9111-4A54C35C24DA}"/>
              </a:ext>
            </a:extLst>
          </p:cNvPr>
          <p:cNvSpPr txBox="1"/>
          <p:nvPr/>
        </p:nvSpPr>
        <p:spPr>
          <a:xfrm>
            <a:off x="971600" y="764704"/>
            <a:ext cx="67687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Изучить лекцию, подготовиться к устному опросу, выучить правила.</a:t>
            </a:r>
          </a:p>
          <a:p>
            <a:r>
              <a:rPr lang="ru-RU" sz="4000" dirty="0">
                <a:solidFill>
                  <a:srgbClr val="C00000"/>
                </a:solidFill>
              </a:rPr>
              <a:t>Сделать конспект данной лекции ( фотографии отправить на почту, либо) </a:t>
            </a:r>
          </a:p>
          <a:p>
            <a:r>
              <a:rPr lang="ru-RU" sz="4000" dirty="0">
                <a:solidFill>
                  <a:srgbClr val="C00000"/>
                </a:solidFill>
              </a:rPr>
              <a:t>Тетради будут проверяться после карантина!!!</a:t>
            </a:r>
          </a:p>
        </p:txBody>
      </p:sp>
    </p:spTree>
    <p:extLst>
      <p:ext uri="{BB962C8B-B14F-4D97-AF65-F5344CB8AC3E}">
        <p14:creationId xmlns:p14="http://schemas.microsoft.com/office/powerpoint/2010/main" val="3826525822"/>
      </p:ext>
    </p:extLst>
  </p:cSld>
  <p:clrMapOvr>
    <a:masterClrMapping/>
  </p:clrMapOvr>
  <p:transition spd="med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2" cstate="print"/>
          <a:srcRect b="50"/>
          <a:stretch>
            <a:fillRect/>
          </a:stretch>
        </p:blipFill>
        <p:spPr bwMode="auto">
          <a:xfrm>
            <a:off x="179388" y="476250"/>
            <a:ext cx="8693150" cy="563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/>
          <a:lstStyle/>
          <a:p>
            <a:pPr eaLnBrk="1" hangingPunct="1"/>
            <a:r>
              <a:rPr lang="ru-RU" sz="3600" b="1">
                <a:solidFill>
                  <a:srgbClr val="FF0000"/>
                </a:solidFill>
              </a:rPr>
              <a:t>Неоднородные определения </a:t>
            </a:r>
            <a:r>
              <a:rPr lang="ru-RU" sz="2800"/>
              <a:t>не имеют признаков однородных членов предложения. Они: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4648200"/>
          </a:xfrm>
        </p:spPr>
        <p:txBody>
          <a:bodyPr/>
          <a:lstStyle/>
          <a:p>
            <a:pPr eaLnBrk="1" hangingPunct="1"/>
            <a:r>
              <a:rPr lang="ru-RU" sz="2800"/>
              <a:t>Характеризуют предмет </a:t>
            </a:r>
            <a:r>
              <a:rPr lang="ru-RU" sz="2800">
                <a:solidFill>
                  <a:srgbClr val="FF0000"/>
                </a:solidFill>
              </a:rPr>
              <a:t>с разных сторон</a:t>
            </a:r>
            <a:r>
              <a:rPr lang="ru-RU" sz="2800"/>
              <a:t>, например по цвету и размеру (большой красный бант). Между ними нельзя поставить союз И; выбрасывание любого из них ведет к сужению информации предложения.</a:t>
            </a:r>
          </a:p>
          <a:p>
            <a:pPr eaLnBrk="1" hangingPunct="1"/>
            <a:r>
              <a:rPr lang="ru-RU" sz="2800">
                <a:solidFill>
                  <a:srgbClr val="FF0000"/>
                </a:solidFill>
              </a:rPr>
              <a:t>Поясняют друг друга</a:t>
            </a:r>
            <a:r>
              <a:rPr lang="ru-RU" sz="2800"/>
              <a:t>, т.е одно из определений зависит от словосочетания, в которое входит определяемое существительное и другое определение (красный бант </a:t>
            </a:r>
            <a:r>
              <a:rPr lang="ru-RU" sz="2800" i="1"/>
              <a:t>какой?</a:t>
            </a:r>
            <a:r>
              <a:rPr lang="ru-RU" sz="2800"/>
              <a:t> большой).</a:t>
            </a:r>
          </a:p>
          <a:p>
            <a:pPr eaLnBrk="1" hangingPunct="1"/>
            <a:r>
              <a:rPr lang="ru-RU" sz="2800">
                <a:solidFill>
                  <a:srgbClr val="FF0000"/>
                </a:solidFill>
              </a:rPr>
              <a:t>Лишены перечислительной интонации </a:t>
            </a:r>
            <a:r>
              <a:rPr lang="ru-RU" sz="2800"/>
              <a:t>(Алеша подал ему маленькое складное кругленькое зеркальце).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0"/>
            <a:ext cx="8447088" cy="62642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/>
              <a:t>   </a:t>
            </a:r>
            <a:r>
              <a:rPr lang="ru-RU" b="1" i="1" u="sng">
                <a:solidFill>
                  <a:srgbClr val="FF0000"/>
                </a:solidFill>
              </a:rPr>
              <a:t>Схемы соединения и разделения однородных членов предложения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5400">
                <a:solidFill>
                  <a:srgbClr val="FFFF00"/>
                </a:solidFill>
              </a:rPr>
              <a:t>О и О</a:t>
            </a:r>
            <a:r>
              <a:rPr lang="ru-RU" sz="5400">
                <a:solidFill>
                  <a:srgbClr val="FF0000"/>
                </a:solidFill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5400">
                <a:solidFill>
                  <a:srgbClr val="FFFF00"/>
                </a:solidFill>
              </a:rPr>
              <a:t>О  О</a:t>
            </a:r>
            <a:r>
              <a:rPr lang="ru-RU" sz="5400">
                <a:solidFill>
                  <a:srgbClr val="FF0000"/>
                </a:solidFill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5400">
                <a:solidFill>
                  <a:srgbClr val="FFFF00"/>
                </a:solidFill>
              </a:rPr>
              <a:t>О а О.</a:t>
            </a:r>
            <a:r>
              <a:rPr lang="ru-RU">
                <a:solidFill>
                  <a:srgbClr val="FFFF00"/>
                </a:solidFill>
              </a:rPr>
              <a:t>  </a:t>
            </a:r>
            <a:r>
              <a:rPr lang="ru-RU" b="1">
                <a:solidFill>
                  <a:srgbClr val="FFFF00"/>
                </a:solidFill>
              </a:rPr>
              <a:t>(могут употребляться союзы  </a:t>
            </a:r>
            <a:r>
              <a:rPr lang="ru-RU" sz="4000" b="1">
                <a:solidFill>
                  <a:srgbClr val="FFFF00"/>
                </a:solidFill>
              </a:rPr>
              <a:t>но, да</a:t>
            </a:r>
            <a:r>
              <a:rPr lang="en-US" b="1">
                <a:solidFill>
                  <a:srgbClr val="FFFF00"/>
                </a:solidFill>
              </a:rPr>
              <a:t>)</a:t>
            </a:r>
            <a:r>
              <a:rPr lang="ru-RU" b="1">
                <a:solidFill>
                  <a:srgbClr val="FFFF00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5400">
                <a:solidFill>
                  <a:srgbClr val="FFFF00"/>
                </a:solidFill>
              </a:rPr>
              <a:t>4. и О и О и О и О.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5400">
                <a:solidFill>
                  <a:srgbClr val="FFFF00"/>
                </a:solidFill>
              </a:rPr>
              <a:t>5. О и О О и О.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mph" presetSubtype="1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mph" presetSubtype="1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9" dur="indefinite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0" dur="indefinite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mph" presetSubtype="1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2" dur="indefinite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3" dur="indefinite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4" dur="indefinite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" presetClass="emph" presetSubtype="1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6" dur="indefinite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7" dur="indefinite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8" dur="indefinite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" presetClass="emph" presetSubtype="1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0" dur="indefinite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1" dur="indefinite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2" dur="indefinite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" presetClass="emph" presetSubtype="1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4" dur="indefinite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5" dur="indefinite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6" dur="indefinite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5" grpId="1" build="p"/>
      <p:bldP spid="33795" grpId="2" build="p"/>
      <p:bldP spid="33795" grpId="3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b="1" dirty="0"/>
            </a:br>
            <a:r>
              <a:rPr lang="ru-RU" b="1" dirty="0">
                <a:cs typeface="Times New Roman" pitchFamily="18" charset="0"/>
              </a:rPr>
              <a:t>Сочинительные союзы</a:t>
            </a:r>
            <a:br>
              <a:rPr lang="ru-RU" b="1" dirty="0">
                <a:cs typeface="Times New Roman" pitchFamily="18" charset="0"/>
              </a:rPr>
            </a:br>
            <a:endParaRPr lang="ru-RU" b="1" dirty="0">
              <a:cs typeface="Times New Roman" pitchFamily="18" charset="0"/>
            </a:endParaRPr>
          </a:p>
        </p:txBody>
      </p:sp>
      <p:grpSp>
        <p:nvGrpSpPr>
          <p:cNvPr id="30723" name="Group 25"/>
          <p:cNvGrpSpPr>
            <a:grpSpLocks/>
          </p:cNvGrpSpPr>
          <p:nvPr/>
        </p:nvGrpSpPr>
        <p:grpSpPr bwMode="auto">
          <a:xfrm>
            <a:off x="304800" y="1676400"/>
            <a:ext cx="8382000" cy="3657600"/>
            <a:chOff x="-3" y="-3"/>
            <a:chExt cx="4161" cy="1129"/>
          </a:xfrm>
        </p:grpSpPr>
        <p:grpSp>
          <p:nvGrpSpPr>
            <p:cNvPr id="30724" name="Group 23"/>
            <p:cNvGrpSpPr>
              <a:grpSpLocks/>
            </p:cNvGrpSpPr>
            <p:nvPr/>
          </p:nvGrpSpPr>
          <p:grpSpPr bwMode="auto">
            <a:xfrm>
              <a:off x="0" y="0"/>
              <a:ext cx="4155" cy="1123"/>
              <a:chOff x="0" y="0"/>
              <a:chExt cx="4155" cy="1123"/>
            </a:xfrm>
          </p:grpSpPr>
          <p:grpSp>
            <p:nvGrpSpPr>
              <p:cNvPr id="30726" name="Group 12"/>
              <p:cNvGrpSpPr>
                <a:grpSpLocks/>
              </p:cNvGrpSpPr>
              <p:nvPr/>
            </p:nvGrpSpPr>
            <p:grpSpPr bwMode="auto">
              <a:xfrm>
                <a:off x="0" y="0"/>
                <a:ext cx="1385" cy="365"/>
                <a:chOff x="0" y="0"/>
                <a:chExt cx="1385" cy="365"/>
              </a:xfrm>
            </p:grpSpPr>
            <p:sp>
              <p:nvSpPr>
                <p:cNvPr id="30742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299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2000" b="1" dirty="0">
                      <a:effectLst/>
                      <a:cs typeface="Times New Roman" pitchFamily="18" charset="0"/>
                    </a:rPr>
                    <a:t>Соединительные</a:t>
                  </a:r>
                </a:p>
                <a:p>
                  <a:pPr algn="ctr" eaLnBrk="0" hangingPunct="0"/>
                  <a:endParaRPr lang="ru-RU" sz="2400" b="1" dirty="0">
                    <a:effectLst/>
                  </a:endParaRPr>
                </a:p>
              </p:txBody>
            </p:sp>
            <p:sp>
              <p:nvSpPr>
                <p:cNvPr id="9227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85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727" name="Group 14"/>
              <p:cNvGrpSpPr>
                <a:grpSpLocks/>
              </p:cNvGrpSpPr>
              <p:nvPr/>
            </p:nvGrpSpPr>
            <p:grpSpPr bwMode="auto">
              <a:xfrm>
                <a:off x="1385" y="0"/>
                <a:ext cx="1385" cy="365"/>
                <a:chOff x="1385" y="0"/>
                <a:chExt cx="1385" cy="365"/>
              </a:xfrm>
            </p:grpSpPr>
            <p:sp>
              <p:nvSpPr>
                <p:cNvPr id="30740" name="Rectangle 6"/>
                <p:cNvSpPr>
                  <a:spLocks noChangeArrowheads="1"/>
                </p:cNvSpPr>
                <p:nvPr/>
              </p:nvSpPr>
              <p:spPr bwMode="auto">
                <a:xfrm>
                  <a:off x="1428" y="0"/>
                  <a:ext cx="1299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2000" b="1">
                      <a:effectLst/>
                      <a:cs typeface="Times New Roman" pitchFamily="18" charset="0"/>
                    </a:rPr>
                    <a:t>Противительные</a:t>
                  </a:r>
                </a:p>
                <a:p>
                  <a:pPr algn="ctr" eaLnBrk="0" hangingPunct="0"/>
                  <a:endParaRPr lang="ru-RU" sz="2400" b="1">
                    <a:effectLst/>
                  </a:endParaRPr>
                </a:p>
              </p:txBody>
            </p:sp>
            <p:sp>
              <p:nvSpPr>
                <p:cNvPr id="9229" name="Rectangle 13"/>
                <p:cNvSpPr>
                  <a:spLocks noChangeArrowheads="1"/>
                </p:cNvSpPr>
                <p:nvPr/>
              </p:nvSpPr>
              <p:spPr bwMode="auto">
                <a:xfrm>
                  <a:off x="1385" y="0"/>
                  <a:ext cx="1385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728" name="Group 16"/>
              <p:cNvGrpSpPr>
                <a:grpSpLocks/>
              </p:cNvGrpSpPr>
              <p:nvPr/>
            </p:nvGrpSpPr>
            <p:grpSpPr bwMode="auto">
              <a:xfrm>
                <a:off x="2770" y="0"/>
                <a:ext cx="1385" cy="365"/>
                <a:chOff x="2770" y="0"/>
                <a:chExt cx="1385" cy="365"/>
              </a:xfrm>
            </p:grpSpPr>
            <p:sp>
              <p:nvSpPr>
                <p:cNvPr id="30738" name="Rectangle 7"/>
                <p:cNvSpPr>
                  <a:spLocks noChangeArrowheads="1"/>
                </p:cNvSpPr>
                <p:nvPr/>
              </p:nvSpPr>
              <p:spPr bwMode="auto">
                <a:xfrm>
                  <a:off x="2813" y="0"/>
                  <a:ext cx="1299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2000" b="1">
                      <a:effectLst/>
                      <a:cs typeface="Times New Roman" pitchFamily="18" charset="0"/>
                    </a:rPr>
                    <a:t>Разделительные</a:t>
                  </a:r>
                </a:p>
                <a:p>
                  <a:pPr algn="ctr" eaLnBrk="0" hangingPunct="0"/>
                  <a:endParaRPr lang="ru-RU" sz="2400" b="1">
                    <a:effectLst/>
                  </a:endParaRPr>
                </a:p>
              </p:txBody>
            </p:sp>
            <p:sp>
              <p:nvSpPr>
                <p:cNvPr id="9231" name="Rectangle 15"/>
                <p:cNvSpPr>
                  <a:spLocks noChangeArrowheads="1"/>
                </p:cNvSpPr>
                <p:nvPr/>
              </p:nvSpPr>
              <p:spPr bwMode="auto">
                <a:xfrm>
                  <a:off x="2770" y="0"/>
                  <a:ext cx="1385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729" name="Group 18"/>
              <p:cNvGrpSpPr>
                <a:grpSpLocks/>
              </p:cNvGrpSpPr>
              <p:nvPr/>
            </p:nvGrpSpPr>
            <p:grpSpPr bwMode="auto">
              <a:xfrm>
                <a:off x="0" y="365"/>
                <a:ext cx="1385" cy="758"/>
                <a:chOff x="0" y="365"/>
                <a:chExt cx="1385" cy="758"/>
              </a:xfrm>
            </p:grpSpPr>
            <p:sp>
              <p:nvSpPr>
                <p:cNvPr id="30736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365"/>
                  <a:ext cx="1299" cy="7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bIns="0"/>
                <a:lstStyle/>
                <a:p>
                  <a:r>
                    <a:rPr lang="ru-RU" sz="2400" b="1" i="1">
                      <a:effectLst/>
                      <a:latin typeface="Times New Roman" pitchFamily="18" charset="0"/>
                      <a:cs typeface="Times New Roman" pitchFamily="18" charset="0"/>
                    </a:rPr>
                    <a:t>и, да, ни - ни, </a:t>
                  </a:r>
                  <a:endParaRPr lang="ru-RU" sz="2400" b="1" i="1">
                    <a:effectLst/>
                    <a:latin typeface="Times New Roman" pitchFamily="18" charset="0"/>
                  </a:endParaRPr>
                </a:p>
                <a:p>
                  <a:r>
                    <a:rPr lang="ru-RU" sz="2400" b="1" i="1">
                      <a:effectLst/>
                      <a:latin typeface="Times New Roman" pitchFamily="18" charset="0"/>
                      <a:cs typeface="Times New Roman" pitchFamily="18" charset="0"/>
                    </a:rPr>
                    <a:t>и - и</a:t>
                  </a:r>
                  <a:endParaRPr lang="ru-RU" sz="2400" b="1">
                    <a:effectLst/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ru-RU" sz="2400" b="1" i="1">
                      <a:effectLst/>
                      <a:cs typeface="Times New Roman" pitchFamily="18" charset="0"/>
                    </a:rPr>
                    <a:t>не только - но и</a:t>
                  </a:r>
                  <a:endParaRPr lang="ru-RU" sz="2400" b="1">
                    <a:effectLst/>
                    <a:cs typeface="Times New Roman" pitchFamily="18" charset="0"/>
                  </a:endParaRPr>
                </a:p>
                <a:p>
                  <a:pPr eaLnBrk="0" hangingPunct="0"/>
                  <a:r>
                    <a:rPr lang="ru-RU" sz="2400" b="1" i="1">
                      <a:effectLst/>
                      <a:cs typeface="Times New Roman" pitchFamily="18" charset="0"/>
                    </a:rPr>
                    <a:t>так - как и</a:t>
                  </a:r>
                  <a:endParaRPr lang="ru-RU" sz="2400" b="1">
                    <a:effectLst/>
                    <a:cs typeface="Times New Roman" pitchFamily="18" charset="0"/>
                  </a:endParaRPr>
                </a:p>
                <a:p>
                  <a:pPr eaLnBrk="0" hangingPunct="0"/>
                  <a:r>
                    <a:rPr lang="ru-RU" sz="2400" b="1" i="1">
                      <a:effectLst/>
                      <a:cs typeface="Times New Roman" pitchFamily="18" charset="0"/>
                    </a:rPr>
                    <a:t>тоже, также</a:t>
                  </a:r>
                  <a:endParaRPr lang="ru-RU" sz="2400" b="1">
                    <a:effectLst/>
                    <a:cs typeface="Times New Roman" pitchFamily="18" charset="0"/>
                  </a:endParaRPr>
                </a:p>
                <a:p>
                  <a:pPr eaLnBrk="0" hangingPunct="0"/>
                  <a:endParaRPr lang="ru-RU" sz="2400" b="1">
                    <a:effectLst/>
                  </a:endParaRPr>
                </a:p>
              </p:txBody>
            </p:sp>
            <p:sp>
              <p:nvSpPr>
                <p:cNvPr id="9233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365"/>
                  <a:ext cx="1385" cy="7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730" name="Group 20"/>
              <p:cNvGrpSpPr>
                <a:grpSpLocks/>
              </p:cNvGrpSpPr>
              <p:nvPr/>
            </p:nvGrpSpPr>
            <p:grpSpPr bwMode="auto">
              <a:xfrm>
                <a:off x="1385" y="365"/>
                <a:ext cx="1385" cy="758"/>
                <a:chOff x="1385" y="365"/>
                <a:chExt cx="1385" cy="758"/>
              </a:xfrm>
            </p:grpSpPr>
            <p:sp>
              <p:nvSpPr>
                <p:cNvPr id="30734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365"/>
                  <a:ext cx="1299" cy="7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sz="2400" b="1" i="1">
                      <a:effectLst/>
                      <a:cs typeface="Times New Roman" pitchFamily="18" charset="0"/>
                    </a:rPr>
                    <a:t>а, но, да(но), зато,</a:t>
                  </a:r>
                  <a:endParaRPr lang="ru-RU" sz="2400" b="1">
                    <a:effectLst/>
                    <a:cs typeface="Times New Roman" pitchFamily="18" charset="0"/>
                  </a:endParaRPr>
                </a:p>
                <a:p>
                  <a:pPr eaLnBrk="0" hangingPunct="0"/>
                  <a:r>
                    <a:rPr lang="ru-RU" sz="2400" b="1" i="1">
                      <a:effectLst/>
                      <a:cs typeface="Times New Roman" pitchFamily="18" charset="0"/>
                    </a:rPr>
                    <a:t>хотя, однако</a:t>
                  </a:r>
                  <a:endParaRPr lang="ru-RU" sz="2400" b="1">
                    <a:effectLst/>
                    <a:cs typeface="Times New Roman" pitchFamily="18" charset="0"/>
                  </a:endParaRPr>
                </a:p>
                <a:p>
                  <a:pPr eaLnBrk="0" hangingPunct="0"/>
                  <a:endParaRPr lang="ru-RU" sz="2400" b="1">
                    <a:effectLst/>
                  </a:endParaRPr>
                </a:p>
              </p:txBody>
            </p:sp>
            <p:sp>
              <p:nvSpPr>
                <p:cNvPr id="9235" name="Rectangle 19"/>
                <p:cNvSpPr>
                  <a:spLocks noChangeArrowheads="1"/>
                </p:cNvSpPr>
                <p:nvPr/>
              </p:nvSpPr>
              <p:spPr bwMode="auto">
                <a:xfrm>
                  <a:off x="1385" y="365"/>
                  <a:ext cx="1385" cy="7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731" name="Group 22"/>
              <p:cNvGrpSpPr>
                <a:grpSpLocks/>
              </p:cNvGrpSpPr>
              <p:nvPr/>
            </p:nvGrpSpPr>
            <p:grpSpPr bwMode="auto">
              <a:xfrm>
                <a:off x="2770" y="365"/>
                <a:ext cx="1385" cy="758"/>
                <a:chOff x="2770" y="365"/>
                <a:chExt cx="1385" cy="758"/>
              </a:xfrm>
            </p:grpSpPr>
            <p:sp>
              <p:nvSpPr>
                <p:cNvPr id="30732" name="Rectangle 10"/>
                <p:cNvSpPr>
                  <a:spLocks noChangeArrowheads="1"/>
                </p:cNvSpPr>
                <p:nvPr/>
              </p:nvSpPr>
              <p:spPr bwMode="auto">
                <a:xfrm>
                  <a:off x="2813" y="365"/>
                  <a:ext cx="1299" cy="7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bIns="0"/>
                <a:lstStyle/>
                <a:p>
                  <a:r>
                    <a:rPr lang="ru-RU" sz="2400" b="1" i="1">
                      <a:effectLst/>
                      <a:latin typeface="Times New Roman" pitchFamily="18" charset="0"/>
                      <a:cs typeface="Times New Roman" pitchFamily="18" charset="0"/>
                    </a:rPr>
                    <a:t>или, либо, </a:t>
                  </a:r>
                  <a:endParaRPr lang="ru-RU" sz="2400" b="1" i="1">
                    <a:effectLst/>
                    <a:latin typeface="Times New Roman" pitchFamily="18" charset="0"/>
                  </a:endParaRPr>
                </a:p>
                <a:p>
                  <a:r>
                    <a:rPr lang="ru-RU" sz="2400" b="1" i="1">
                      <a:effectLst/>
                      <a:latin typeface="Times New Roman" pitchFamily="18" charset="0"/>
                      <a:cs typeface="Times New Roman" pitchFamily="18" charset="0"/>
                    </a:rPr>
                    <a:t>то - то</a:t>
                  </a:r>
                </a:p>
                <a:p>
                  <a:pPr eaLnBrk="0" hangingPunct="0"/>
                  <a:r>
                    <a:rPr lang="ru-RU" sz="2400" b="1" i="1">
                      <a:effectLst/>
                      <a:cs typeface="Times New Roman" pitchFamily="18" charset="0"/>
                    </a:rPr>
                    <a:t>не то - не то</a:t>
                  </a:r>
                  <a:endParaRPr lang="ru-RU" sz="2400" b="1">
                    <a:effectLst/>
                    <a:cs typeface="Times New Roman" pitchFamily="18" charset="0"/>
                  </a:endParaRPr>
                </a:p>
                <a:p>
                  <a:pPr eaLnBrk="0" hangingPunct="0"/>
                  <a:r>
                    <a:rPr lang="ru-RU" sz="2400" b="1" i="1">
                      <a:effectLst/>
                      <a:cs typeface="Times New Roman" pitchFamily="18" charset="0"/>
                    </a:rPr>
                    <a:t>или - или</a:t>
                  </a:r>
                  <a:endParaRPr lang="ru-RU" sz="2400" b="1">
                    <a:effectLst/>
                    <a:cs typeface="Times New Roman" pitchFamily="18" charset="0"/>
                  </a:endParaRPr>
                </a:p>
                <a:p>
                  <a:pPr eaLnBrk="0" hangingPunct="0"/>
                  <a:r>
                    <a:rPr lang="ru-RU" sz="2400" b="1" i="1">
                      <a:effectLst/>
                      <a:cs typeface="Times New Roman" pitchFamily="18" charset="0"/>
                    </a:rPr>
                    <a:t>то ли - то ли </a:t>
                  </a:r>
                  <a:endParaRPr lang="ru-RU" sz="2400" b="1">
                    <a:effectLst/>
                    <a:cs typeface="Times New Roman" pitchFamily="18" charset="0"/>
                  </a:endParaRPr>
                </a:p>
                <a:p>
                  <a:pPr eaLnBrk="0" hangingPunct="0"/>
                  <a:endParaRPr lang="ru-RU" sz="2400" b="1">
                    <a:effectLst/>
                  </a:endParaRPr>
                </a:p>
              </p:txBody>
            </p:sp>
            <p:sp>
              <p:nvSpPr>
                <p:cNvPr id="9237" name="Rectangle 21"/>
                <p:cNvSpPr>
                  <a:spLocks noChangeArrowheads="1"/>
                </p:cNvSpPr>
                <p:nvPr/>
              </p:nvSpPr>
              <p:spPr bwMode="auto">
                <a:xfrm>
                  <a:off x="2770" y="365"/>
                  <a:ext cx="1385" cy="7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-3" y="-3"/>
              <a:ext cx="4161" cy="1129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ransition spd="med"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8107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b="1" dirty="0"/>
            </a:br>
            <a:r>
              <a:rPr lang="ru-RU" sz="3600" b="1" dirty="0">
                <a:cs typeface="Times New Roman" pitchFamily="18" charset="0"/>
              </a:rPr>
              <a:t>Союзы при однородных членах</a:t>
            </a:r>
            <a:br>
              <a:rPr lang="ru-RU" dirty="0">
                <a:cs typeface="Times New Roman" pitchFamily="18" charset="0"/>
              </a:rPr>
            </a:br>
            <a:endParaRPr lang="ru-RU" dirty="0">
              <a:cs typeface="Times New Roman" pitchFamily="18" charset="0"/>
            </a:endParaRPr>
          </a:p>
        </p:txBody>
      </p:sp>
      <p:graphicFrame>
        <p:nvGraphicFramePr>
          <p:cNvPr id="10332" name="Group 9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11282120"/>
              </p:ext>
            </p:extLst>
          </p:nvPr>
        </p:nvGraphicFramePr>
        <p:xfrm>
          <a:off x="457200" y="2438400"/>
          <a:ext cx="2819400" cy="411480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Если однородные члены связаны только интонацией: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 O ,  O  ].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Перед противительными союзами: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а, но, зато.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 O  , а  O  ].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Перед повторяющимися союзами: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[и  O, и O, и  O ].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Перед второй частью составных союзов: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только – но и,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   так и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[как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O, так и O].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1747" name="Group 50"/>
          <p:cNvGrpSpPr>
            <a:grpSpLocks/>
          </p:cNvGrpSpPr>
          <p:nvPr/>
        </p:nvGrpSpPr>
        <p:grpSpPr bwMode="auto">
          <a:xfrm>
            <a:off x="396875" y="693738"/>
            <a:ext cx="8405813" cy="5853112"/>
            <a:chOff x="-37" y="-270"/>
            <a:chExt cx="4685" cy="2974"/>
          </a:xfrm>
        </p:grpSpPr>
        <p:grpSp>
          <p:nvGrpSpPr>
            <p:cNvPr id="31750" name="Group 48"/>
            <p:cNvGrpSpPr>
              <a:grpSpLocks/>
            </p:cNvGrpSpPr>
            <p:nvPr/>
          </p:nvGrpSpPr>
          <p:grpSpPr bwMode="auto">
            <a:xfrm>
              <a:off x="0" y="-234"/>
              <a:ext cx="4648" cy="2938"/>
              <a:chOff x="0" y="-234"/>
              <a:chExt cx="4648" cy="2938"/>
            </a:xfrm>
          </p:grpSpPr>
          <p:grpSp>
            <p:nvGrpSpPr>
              <p:cNvPr id="31752" name="Group 37"/>
              <p:cNvGrpSpPr>
                <a:grpSpLocks/>
              </p:cNvGrpSpPr>
              <p:nvPr/>
            </p:nvGrpSpPr>
            <p:grpSpPr bwMode="auto">
              <a:xfrm>
                <a:off x="0" y="-161"/>
                <a:ext cx="1555" cy="794"/>
                <a:chOff x="0" y="-161"/>
                <a:chExt cx="1555" cy="794"/>
              </a:xfrm>
            </p:grpSpPr>
            <p:sp>
              <p:nvSpPr>
                <p:cNvPr id="31768" name="Rectangle 22"/>
                <p:cNvSpPr>
                  <a:spLocks noChangeArrowheads="1"/>
                </p:cNvSpPr>
                <p:nvPr/>
              </p:nvSpPr>
              <p:spPr bwMode="auto">
                <a:xfrm>
                  <a:off x="83" y="-161"/>
                  <a:ext cx="1469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2000" b="1">
                      <a:effectLst/>
                      <a:cs typeface="Times New Roman" pitchFamily="18" charset="0"/>
                    </a:rPr>
                    <a:t>Запятая ставится между однородными членами</a:t>
                  </a:r>
                </a:p>
                <a:p>
                  <a:pPr algn="ctr" eaLnBrk="0" hangingPunct="0"/>
                  <a:endParaRPr lang="ru-RU" sz="2000" b="1">
                    <a:effectLst/>
                  </a:endParaRPr>
                </a:p>
              </p:txBody>
            </p:sp>
            <p:sp>
              <p:nvSpPr>
                <p:cNvPr id="10276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55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753" name="Group 39"/>
              <p:cNvGrpSpPr>
                <a:grpSpLocks/>
              </p:cNvGrpSpPr>
              <p:nvPr/>
            </p:nvGrpSpPr>
            <p:grpSpPr bwMode="auto">
              <a:xfrm>
                <a:off x="1568" y="-234"/>
                <a:ext cx="1635" cy="889"/>
                <a:chOff x="1568" y="-234"/>
                <a:chExt cx="1635" cy="889"/>
              </a:xfrm>
            </p:grpSpPr>
            <p:sp>
              <p:nvSpPr>
                <p:cNvPr id="31766" name="Rectangle 23"/>
                <p:cNvSpPr>
                  <a:spLocks noChangeArrowheads="1"/>
                </p:cNvSpPr>
                <p:nvPr/>
              </p:nvSpPr>
              <p:spPr bwMode="auto">
                <a:xfrm>
                  <a:off x="1568" y="22"/>
                  <a:ext cx="1469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2400" b="1">
                      <a:effectLst/>
                      <a:cs typeface="Times New Roman" pitchFamily="18" charset="0"/>
                    </a:rPr>
                    <a:t>Запомни!</a:t>
                  </a:r>
                </a:p>
                <a:p>
                  <a:pPr algn="ctr" eaLnBrk="0" hangingPunct="0"/>
                  <a:endParaRPr lang="ru-RU" sz="2400" b="1">
                    <a:effectLst/>
                  </a:endParaRPr>
                </a:p>
              </p:txBody>
            </p:sp>
            <p:sp>
              <p:nvSpPr>
                <p:cNvPr id="10278" name="Rectangle 38"/>
                <p:cNvSpPr>
                  <a:spLocks noChangeArrowheads="1"/>
                </p:cNvSpPr>
                <p:nvPr/>
              </p:nvSpPr>
              <p:spPr bwMode="auto">
                <a:xfrm>
                  <a:off x="1648" y="-234"/>
                  <a:ext cx="1555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754" name="Group 41"/>
              <p:cNvGrpSpPr>
                <a:grpSpLocks/>
              </p:cNvGrpSpPr>
              <p:nvPr/>
            </p:nvGrpSpPr>
            <p:grpSpPr bwMode="auto">
              <a:xfrm>
                <a:off x="3093" y="-234"/>
                <a:ext cx="1555" cy="732"/>
                <a:chOff x="3093" y="-234"/>
                <a:chExt cx="1555" cy="732"/>
              </a:xfrm>
            </p:grpSpPr>
            <p:sp>
              <p:nvSpPr>
                <p:cNvPr id="31764" name="Rectangle 24"/>
                <p:cNvSpPr>
                  <a:spLocks noChangeArrowheads="1"/>
                </p:cNvSpPr>
                <p:nvPr/>
              </p:nvSpPr>
              <p:spPr bwMode="auto">
                <a:xfrm>
                  <a:off x="3153" y="-197"/>
                  <a:ext cx="1469" cy="6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2000" b="1">
                      <a:effectLst/>
                      <a:cs typeface="Times New Roman" pitchFamily="18" charset="0"/>
                    </a:rPr>
                    <a:t>Запятая не ставится между однородными членами</a:t>
                  </a:r>
                </a:p>
                <a:p>
                  <a:pPr algn="ctr" eaLnBrk="0" hangingPunct="0"/>
                  <a:endParaRPr lang="ru-RU" sz="2000" b="1">
                    <a:effectLst/>
                  </a:endParaRPr>
                </a:p>
              </p:txBody>
            </p:sp>
            <p:sp>
              <p:nvSpPr>
                <p:cNvPr id="10280" name="Rectangle 40"/>
                <p:cNvSpPr>
                  <a:spLocks noChangeArrowheads="1"/>
                </p:cNvSpPr>
                <p:nvPr/>
              </p:nvSpPr>
              <p:spPr bwMode="auto">
                <a:xfrm>
                  <a:off x="3093" y="-234"/>
                  <a:ext cx="1555" cy="63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755" name="Group 43"/>
              <p:cNvGrpSpPr>
                <a:grpSpLocks/>
              </p:cNvGrpSpPr>
              <p:nvPr/>
            </p:nvGrpSpPr>
            <p:grpSpPr bwMode="auto">
              <a:xfrm>
                <a:off x="0" y="633"/>
                <a:ext cx="1555" cy="2071"/>
                <a:chOff x="0" y="633"/>
                <a:chExt cx="1555" cy="2071"/>
              </a:xfrm>
            </p:grpSpPr>
            <p:sp>
              <p:nvSpPr>
                <p:cNvPr id="31762" name="Rectangle 25"/>
                <p:cNvSpPr>
                  <a:spLocks noChangeArrowheads="1"/>
                </p:cNvSpPr>
                <p:nvPr/>
              </p:nvSpPr>
              <p:spPr bwMode="auto">
                <a:xfrm>
                  <a:off x="43" y="633"/>
                  <a:ext cx="1469" cy="20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ru-RU">
                    <a:effectLst/>
                  </a:endParaRPr>
                </a:p>
              </p:txBody>
            </p:sp>
            <p:sp>
              <p:nvSpPr>
                <p:cNvPr id="10282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633"/>
                  <a:ext cx="1555" cy="20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756" name="Group 45"/>
              <p:cNvGrpSpPr>
                <a:grpSpLocks/>
              </p:cNvGrpSpPr>
              <p:nvPr/>
            </p:nvGrpSpPr>
            <p:grpSpPr bwMode="auto">
              <a:xfrm>
                <a:off x="1555" y="633"/>
                <a:ext cx="1555" cy="2071"/>
                <a:chOff x="1555" y="633"/>
                <a:chExt cx="1555" cy="2071"/>
              </a:xfrm>
            </p:grpSpPr>
            <p:sp>
              <p:nvSpPr>
                <p:cNvPr id="31760" name="Rectangle 30"/>
                <p:cNvSpPr>
                  <a:spLocks noChangeArrowheads="1"/>
                </p:cNvSpPr>
                <p:nvPr/>
              </p:nvSpPr>
              <p:spPr bwMode="auto">
                <a:xfrm>
                  <a:off x="1598" y="633"/>
                  <a:ext cx="1469" cy="20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ru-RU" sz="1400" b="1">
                      <a:effectLst/>
                      <a:cs typeface="Times New Roman" pitchFamily="18" charset="0"/>
                    </a:rPr>
                    <a:t>Где же ставить запятые?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Вот вам правила простые.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Коль союзы повторяем,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Иль союзов вовсе нет,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То поставьте запятые!</a:t>
                  </a:r>
                  <a:endParaRPr lang="ru-RU" sz="1400" b="1">
                    <a:effectLst/>
                  </a:endParaRPr>
                </a:p>
                <a:p>
                  <a:pPr eaLnBrk="0" hangingPunct="0"/>
                  <a:r>
                    <a:rPr lang="ru-RU" sz="1400" b="1" u="sng">
                      <a:effectLst/>
                      <a:latin typeface="Times New Roman" pitchFamily="18" charset="0"/>
                    </a:rPr>
                    <a:t>Это правильный совет!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Союз зато, а, но, да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В тексте сыщешь без труда,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Можешь ставить запятую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Перед ними ты всегда.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Но, дружок, не торопись:</a:t>
                  </a:r>
                  <a:endParaRPr lang="ru-RU" sz="1400" b="1">
                    <a:effectLst/>
                  </a:endParaRPr>
                </a:p>
                <a:p>
                  <a:pPr eaLnBrk="0" hangingPunct="0"/>
                  <a:r>
                    <a:rPr lang="ru-RU" sz="1400" b="1" u="sng">
                      <a:effectLst/>
                      <a:latin typeface="Times New Roman" pitchFamily="18" charset="0"/>
                    </a:rPr>
                    <a:t>В значенье «да» ты убедись!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Двойной союз заметил ты 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И оробел впервой?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Не бойся, запятую ставь</a:t>
                  </a:r>
                </a:p>
                <a:p>
                  <a:pPr eaLnBrk="0" hangingPunct="0"/>
                  <a:r>
                    <a:rPr lang="ru-RU" sz="1400" b="1">
                      <a:effectLst/>
                      <a:cs typeface="Times New Roman" pitchFamily="18" charset="0"/>
                    </a:rPr>
                    <a:t>Пред частью ты второй.</a:t>
                  </a:r>
                </a:p>
                <a:p>
                  <a:pPr eaLnBrk="0" hangingPunct="0"/>
                  <a:endParaRPr lang="ru-RU" sz="1400" b="1">
                    <a:effectLst/>
                  </a:endParaRPr>
                </a:p>
              </p:txBody>
            </p:sp>
            <p:sp>
              <p:nvSpPr>
                <p:cNvPr id="10284" name="Rectangle 44"/>
                <p:cNvSpPr>
                  <a:spLocks noChangeArrowheads="1"/>
                </p:cNvSpPr>
                <p:nvPr/>
              </p:nvSpPr>
              <p:spPr bwMode="auto">
                <a:xfrm>
                  <a:off x="1555" y="633"/>
                  <a:ext cx="1555" cy="20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757" name="Group 47"/>
              <p:cNvGrpSpPr>
                <a:grpSpLocks/>
              </p:cNvGrpSpPr>
              <p:nvPr/>
            </p:nvGrpSpPr>
            <p:grpSpPr bwMode="auto">
              <a:xfrm>
                <a:off x="3093" y="461"/>
                <a:ext cx="1555" cy="2071"/>
                <a:chOff x="3093" y="461"/>
                <a:chExt cx="1555" cy="2071"/>
              </a:xfrm>
            </p:grpSpPr>
            <p:sp>
              <p:nvSpPr>
                <p:cNvPr id="31758" name="Rectangle 33"/>
                <p:cNvSpPr>
                  <a:spLocks noChangeArrowheads="1"/>
                </p:cNvSpPr>
                <p:nvPr/>
              </p:nvSpPr>
              <p:spPr bwMode="auto">
                <a:xfrm>
                  <a:off x="3173" y="461"/>
                  <a:ext cx="1469" cy="20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-22225">
                    <a:tabLst>
                      <a:tab pos="136525" algn="l"/>
                    </a:tabLst>
                  </a:pPr>
                  <a:r>
                    <a:rPr lang="ru-RU" sz="1600" b="1">
                      <a:effectLst/>
                      <a:cs typeface="Times New Roman" pitchFamily="18" charset="0"/>
                    </a:rPr>
                    <a:t>1.Перед одиночными соединительными или разделительными союзами: </a:t>
                  </a:r>
                  <a:r>
                    <a:rPr lang="ru-RU" sz="1600" b="1" i="1">
                      <a:effectLst/>
                      <a:cs typeface="Times New Roman" pitchFamily="18" charset="0"/>
                    </a:rPr>
                    <a:t>и, или.</a:t>
                  </a:r>
                  <a:endParaRPr lang="ru-RU" sz="1600" b="1" i="1">
                    <a:effectLst/>
                  </a:endParaRPr>
                </a:p>
                <a:p>
                  <a:pPr indent="-22225">
                    <a:spcBef>
                      <a:spcPct val="20000"/>
                    </a:spcBef>
                    <a:tabLst>
                      <a:tab pos="136525" algn="l"/>
                    </a:tabLst>
                  </a:pPr>
                  <a:r>
                    <a:rPr lang="ru-RU" sz="1400" b="1">
                      <a:effectLst/>
                      <a:latin typeface="Times New Roman" pitchFamily="18" charset="0"/>
                      <a:cs typeface="Times New Roman" pitchFamily="18" charset="0"/>
                    </a:rPr>
                    <a:t>[ O </a:t>
                  </a:r>
                  <a:r>
                    <a:rPr lang="ru-RU" sz="1400" b="1">
                      <a:effectLst/>
                      <a:latin typeface="Times New Roman" pitchFamily="18" charset="0"/>
                    </a:rPr>
                    <a:t>и</a:t>
                  </a:r>
                  <a:r>
                    <a:rPr lang="ru-RU" sz="1400" b="1">
                      <a:effectLst/>
                      <a:latin typeface="Times New Roman" pitchFamily="18" charset="0"/>
                      <a:cs typeface="Times New Roman" pitchFamily="18" charset="0"/>
                    </a:rPr>
                    <a:t> O  ].</a:t>
                  </a:r>
                  <a:endParaRPr lang="ru-RU" sz="1600" b="1" i="1">
                    <a:effectLst/>
                  </a:endParaRPr>
                </a:p>
                <a:p>
                  <a:pPr indent="-22225">
                    <a:tabLst>
                      <a:tab pos="136525" algn="l"/>
                    </a:tabLst>
                  </a:pPr>
                  <a:r>
                    <a:rPr lang="ru-RU" sz="1600" b="1">
                      <a:effectLst/>
                      <a:cs typeface="Times New Roman" pitchFamily="18" charset="0"/>
                    </a:rPr>
                    <a:t>2.Перед союзом, которой объединяет однородные члены в пары: </a:t>
                  </a:r>
                  <a:endParaRPr lang="ru-RU" sz="1600" b="1">
                    <a:effectLst/>
                  </a:endParaRPr>
                </a:p>
                <a:p>
                  <a:pPr indent="-22225">
                    <a:spcBef>
                      <a:spcPct val="20000"/>
                    </a:spcBef>
                    <a:tabLst>
                      <a:tab pos="136525" algn="l"/>
                    </a:tabLst>
                  </a:pPr>
                  <a:r>
                    <a:rPr lang="ru-RU" sz="1400" b="1">
                      <a:effectLst/>
                      <a:latin typeface="Times New Roman" pitchFamily="18" charset="0"/>
                      <a:cs typeface="Times New Roman" pitchFamily="18" charset="0"/>
                    </a:rPr>
                    <a:t>[ O </a:t>
                  </a:r>
                  <a:r>
                    <a:rPr lang="ru-RU" sz="1400" b="1">
                      <a:effectLst/>
                      <a:latin typeface="Times New Roman" pitchFamily="18" charset="0"/>
                    </a:rPr>
                    <a:t>и</a:t>
                  </a:r>
                  <a:r>
                    <a:rPr lang="ru-RU" sz="1400" b="1">
                      <a:effectLst/>
                      <a:latin typeface="Times New Roman" pitchFamily="18" charset="0"/>
                      <a:cs typeface="Times New Roman" pitchFamily="18" charset="0"/>
                    </a:rPr>
                    <a:t> O</a:t>
                  </a:r>
                  <a:r>
                    <a:rPr lang="ru-RU" sz="1400" b="1">
                      <a:effectLst/>
                      <a:latin typeface="Times New Roman" pitchFamily="18" charset="0"/>
                    </a:rPr>
                    <a:t>, </a:t>
                  </a:r>
                  <a:r>
                    <a:rPr lang="ru-RU" sz="1400" b="1">
                      <a:effectLst/>
                      <a:latin typeface="Times New Roman" pitchFamily="18" charset="0"/>
                      <a:cs typeface="Times New Roman" pitchFamily="18" charset="0"/>
                    </a:rPr>
                    <a:t>O </a:t>
                  </a:r>
                  <a:r>
                    <a:rPr lang="ru-RU" sz="1400" b="1">
                      <a:effectLst/>
                      <a:latin typeface="Times New Roman" pitchFamily="18" charset="0"/>
                    </a:rPr>
                    <a:t>и</a:t>
                  </a:r>
                  <a:r>
                    <a:rPr lang="ru-RU" sz="1400" b="1">
                      <a:effectLst/>
                      <a:latin typeface="Times New Roman" pitchFamily="18" charset="0"/>
                      <a:cs typeface="Times New Roman" pitchFamily="18" charset="0"/>
                    </a:rPr>
                    <a:t> O  ].</a:t>
                  </a:r>
                  <a:endParaRPr lang="ru-RU" sz="1600" b="1">
                    <a:effectLst/>
                  </a:endParaRPr>
                </a:p>
                <a:p>
                  <a:pPr indent="-22225" eaLnBrk="0" hangingPunct="0">
                    <a:tabLst>
                      <a:tab pos="136525" algn="l"/>
                    </a:tabLst>
                  </a:pPr>
                  <a:r>
                    <a:rPr lang="ru-RU" sz="1600" b="1">
                      <a:effectLst/>
                      <a:cs typeface="Times New Roman" pitchFamily="18" charset="0"/>
                    </a:rPr>
                    <a:t>3. Если два однородных члена предложения, соединенные повторяющимися союзами  </a:t>
                  </a:r>
                  <a:r>
                    <a:rPr lang="ru-RU" sz="1600" b="1" i="1">
                      <a:effectLst/>
                      <a:cs typeface="Times New Roman" pitchFamily="18" charset="0"/>
                    </a:rPr>
                    <a:t>и  </a:t>
                  </a:r>
                  <a:r>
                    <a:rPr lang="ru-RU" sz="1600" b="1">
                      <a:effectLst/>
                      <a:cs typeface="Times New Roman" pitchFamily="18" charset="0"/>
                    </a:rPr>
                    <a:t>или </a:t>
                  </a:r>
                  <a:r>
                    <a:rPr lang="ru-RU" sz="1600" b="1" i="1">
                      <a:effectLst/>
                      <a:cs typeface="Times New Roman" pitchFamily="18" charset="0"/>
                    </a:rPr>
                    <a:t>ни – ни,</a:t>
                  </a:r>
                  <a:r>
                    <a:rPr lang="ru-RU" sz="1600" b="1">
                      <a:effectLst/>
                      <a:cs typeface="Times New Roman" pitchFamily="18" charset="0"/>
                    </a:rPr>
                    <a:t> образуют устойчивое сочетание (и день и ночь).</a:t>
                  </a:r>
                </a:p>
                <a:p>
                  <a:pPr indent="-22225" eaLnBrk="0" hangingPunct="0">
                    <a:tabLst>
                      <a:tab pos="136525" algn="l"/>
                    </a:tabLst>
                  </a:pPr>
                  <a:endParaRPr lang="ru-RU" sz="1600" b="1">
                    <a:effectLst/>
                  </a:endParaRPr>
                </a:p>
              </p:txBody>
            </p:sp>
            <p:sp>
              <p:nvSpPr>
                <p:cNvPr id="10286" name="Rectangle 46"/>
                <p:cNvSpPr>
                  <a:spLocks noChangeArrowheads="1"/>
                </p:cNvSpPr>
                <p:nvPr/>
              </p:nvSpPr>
              <p:spPr bwMode="auto">
                <a:xfrm>
                  <a:off x="3093" y="462"/>
                  <a:ext cx="1555" cy="20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-37" y="-270"/>
              <a:ext cx="4671" cy="271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ransition spd="med"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1"/>
          <p:cNvSpPr>
            <a:spLocks noChangeArrowheads="1"/>
          </p:cNvSpPr>
          <p:nvPr/>
        </p:nvSpPr>
        <p:spPr bwMode="auto">
          <a:xfrm>
            <a:off x="611188" y="0"/>
            <a:ext cx="7127875" cy="162877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>
                <a:solidFill>
                  <a:srgbClr val="000066"/>
                </a:solidFill>
              </a:rPr>
              <a:t>1.  ДАННЫЙ ПРИЗНАК </a:t>
            </a:r>
          </a:p>
          <a:p>
            <a:pPr marL="342900" indent="-342900" algn="ctr">
              <a:defRPr/>
            </a:pPr>
            <a:r>
              <a:rPr lang="ru-RU">
                <a:solidFill>
                  <a:schemeClr val="tx2"/>
                </a:solidFill>
              </a:rPr>
              <a:t>НЕ</a:t>
            </a:r>
            <a:r>
              <a:rPr lang="ru-RU">
                <a:solidFill>
                  <a:srgbClr val="000066"/>
                </a:solidFill>
              </a:rPr>
              <a:t> ЯВЛЯЕТСЯ ХАРАКТЕРНЫМ </a:t>
            </a:r>
          </a:p>
          <a:p>
            <a:pPr marL="342900" indent="-342900" algn="ctr">
              <a:defRPr/>
            </a:pPr>
            <a:r>
              <a:rPr lang="ru-RU">
                <a:solidFill>
                  <a:srgbClr val="000066"/>
                </a:solidFill>
              </a:rPr>
              <a:t>ДЛЯ ОДНОРОДНЫХ ОПРЕДЕЛЕНИЙ:</a:t>
            </a:r>
            <a:r>
              <a:rPr lang="en-US">
                <a:solidFill>
                  <a:srgbClr val="000066"/>
                </a:solidFill>
              </a:rPr>
              <a:t> </a:t>
            </a:r>
            <a:endParaRPr lang="ru-RU">
              <a:solidFill>
                <a:srgbClr val="000066"/>
              </a:solidFill>
            </a:endParaRPr>
          </a:p>
        </p:txBody>
      </p:sp>
      <p:sp>
        <p:nvSpPr>
          <p:cNvPr id="4103" name="AutoShape 19"/>
          <p:cNvSpPr>
            <a:spLocks noChangeArrowheads="1"/>
          </p:cNvSpPr>
          <p:nvPr/>
        </p:nvSpPr>
        <p:spPr bwMode="auto">
          <a:xfrm>
            <a:off x="611188" y="1773238"/>
            <a:ext cx="792162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/>
              <a:t>1. Характеризуют предмет с одной стороны. </a:t>
            </a:r>
          </a:p>
        </p:txBody>
      </p:sp>
      <p:sp>
        <p:nvSpPr>
          <p:cNvPr id="4104" name="AutoShape 21"/>
          <p:cNvSpPr>
            <a:spLocks noChangeArrowheads="1"/>
          </p:cNvSpPr>
          <p:nvPr/>
        </p:nvSpPr>
        <p:spPr bwMode="auto">
          <a:xfrm>
            <a:off x="611188" y="2636838"/>
            <a:ext cx="7921625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/>
              <a:t>2.Произносятся с перечислительной интонацией. </a:t>
            </a:r>
          </a:p>
        </p:txBody>
      </p:sp>
      <p:sp>
        <p:nvSpPr>
          <p:cNvPr id="4105" name="AutoShape 23"/>
          <p:cNvSpPr>
            <a:spLocks noChangeArrowheads="1"/>
          </p:cNvSpPr>
          <p:nvPr/>
        </p:nvSpPr>
        <p:spPr bwMode="auto">
          <a:xfrm>
            <a:off x="611188" y="3500438"/>
            <a:ext cx="7993062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000"/>
              <a:t>3.Можно поставить союз И, если определения</a:t>
            </a:r>
            <a:r>
              <a:rPr lang="ru-RU"/>
              <a:t> соединены</a:t>
            </a:r>
          </a:p>
          <a:p>
            <a:pPr>
              <a:defRPr/>
            </a:pPr>
            <a:r>
              <a:rPr lang="ru-RU"/>
              <a:t>бессоюзной связью.  </a:t>
            </a:r>
          </a:p>
        </p:txBody>
      </p:sp>
      <p:sp>
        <p:nvSpPr>
          <p:cNvPr id="4106" name="AutoShape 25"/>
          <p:cNvSpPr>
            <a:spLocks noChangeArrowheads="1"/>
          </p:cNvSpPr>
          <p:nvPr/>
        </p:nvSpPr>
        <p:spPr bwMode="auto">
          <a:xfrm>
            <a:off x="611188" y="4437063"/>
            <a:ext cx="7993062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/>
              <a:t>4. Характеризуют предмет с разных сторон.</a:t>
            </a:r>
          </a:p>
        </p:txBody>
      </p:sp>
    </p:spTree>
  </p:cSld>
  <p:clrMapOvr>
    <a:masterClrMapping/>
  </p:clrMapOvr>
  <p:transition spd="med" advClick="0">
    <p:split orient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4"/>
          <p:cNvSpPr>
            <a:spLocks noChangeArrowheads="1"/>
          </p:cNvSpPr>
          <p:nvPr/>
        </p:nvSpPr>
        <p:spPr bwMode="auto">
          <a:xfrm>
            <a:off x="468313" y="0"/>
            <a:ext cx="7127875" cy="162877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>
                <a:solidFill>
                  <a:srgbClr val="002060"/>
                </a:solidFill>
              </a:rPr>
              <a:t>3.  УКАЖИТЕ</a:t>
            </a:r>
          </a:p>
          <a:p>
            <a:pPr marL="342900" indent="-342900" algn="ctr">
              <a:defRPr/>
            </a:pPr>
            <a:r>
              <a:rPr lang="ru-RU">
                <a:solidFill>
                  <a:srgbClr val="002060"/>
                </a:solidFill>
              </a:rPr>
              <a:t>ОДНОРОДНЫЕ ОПРЕДЕЛЕНИЯ</a:t>
            </a:r>
            <a:endParaRPr lang="ru-RU" sz="3200">
              <a:solidFill>
                <a:srgbClr val="002060"/>
              </a:solidFill>
            </a:endParaRPr>
          </a:p>
        </p:txBody>
      </p:sp>
      <p:sp>
        <p:nvSpPr>
          <p:cNvPr id="6152" name="AutoShape 23"/>
          <p:cNvSpPr>
            <a:spLocks noChangeArrowheads="1"/>
          </p:cNvSpPr>
          <p:nvPr/>
        </p:nvSpPr>
        <p:spPr bwMode="auto">
          <a:xfrm>
            <a:off x="539750" y="1773238"/>
            <a:ext cx="7129463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/>
              <a:t>1. Царственный дубовый лес</a:t>
            </a:r>
          </a:p>
        </p:txBody>
      </p:sp>
      <p:sp>
        <p:nvSpPr>
          <p:cNvPr id="6153" name="AutoShape 24"/>
          <p:cNvSpPr>
            <a:spLocks noChangeArrowheads="1"/>
          </p:cNvSpPr>
          <p:nvPr/>
        </p:nvSpPr>
        <p:spPr bwMode="auto">
          <a:xfrm>
            <a:off x="611188" y="2636838"/>
            <a:ext cx="7129462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/>
              <a:t>2. Красивые стройные деревья </a:t>
            </a:r>
          </a:p>
        </p:txBody>
      </p:sp>
      <p:sp>
        <p:nvSpPr>
          <p:cNvPr id="6154" name="AutoShape 25"/>
          <p:cNvSpPr>
            <a:spLocks noChangeArrowheads="1"/>
          </p:cNvSpPr>
          <p:nvPr/>
        </p:nvSpPr>
        <p:spPr bwMode="auto">
          <a:xfrm>
            <a:off x="611188" y="3429000"/>
            <a:ext cx="7129462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/>
              <a:t>3. Широкая липовая аллея</a:t>
            </a:r>
          </a:p>
        </p:txBody>
      </p:sp>
      <p:sp>
        <p:nvSpPr>
          <p:cNvPr id="6155" name="AutoShape 26"/>
          <p:cNvSpPr>
            <a:spLocks noChangeArrowheads="1"/>
          </p:cNvSpPr>
          <p:nvPr/>
        </p:nvSpPr>
        <p:spPr bwMode="auto">
          <a:xfrm>
            <a:off x="611188" y="4292600"/>
            <a:ext cx="7129462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/>
              <a:t>4. Узкая багровая полоса</a:t>
            </a:r>
          </a:p>
        </p:txBody>
      </p:sp>
    </p:spTree>
  </p:cSld>
  <p:clrMapOvr>
    <a:masterClrMapping/>
  </p:clrMapOvr>
  <p:transition spd="med" advClick="0">
    <p:split orient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1"/>
          <p:cNvSpPr>
            <a:spLocks noChangeArrowheads="1"/>
          </p:cNvSpPr>
          <p:nvPr/>
        </p:nvSpPr>
        <p:spPr bwMode="auto">
          <a:xfrm>
            <a:off x="468313" y="0"/>
            <a:ext cx="7127875" cy="162877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rgbClr val="002060"/>
                </a:solidFill>
              </a:rPr>
              <a:t>4. </a:t>
            </a:r>
            <a:r>
              <a:rPr lang="ru-RU">
                <a:solidFill>
                  <a:srgbClr val="002060"/>
                </a:solidFill>
              </a:rPr>
              <a:t>УКАЖИТЕ</a:t>
            </a:r>
          </a:p>
          <a:p>
            <a:pPr algn="ctr">
              <a:defRPr/>
            </a:pPr>
            <a:r>
              <a:rPr lang="ru-RU">
                <a:solidFill>
                  <a:srgbClr val="002060"/>
                </a:solidFill>
              </a:rPr>
              <a:t>НЕОДНОРОДНЫЕ ОПРЕДЕЛЕНИЯ</a:t>
            </a:r>
          </a:p>
        </p:txBody>
      </p:sp>
      <p:sp>
        <p:nvSpPr>
          <p:cNvPr id="7176" name="AutoShape 19"/>
          <p:cNvSpPr>
            <a:spLocks noChangeArrowheads="1"/>
          </p:cNvSpPr>
          <p:nvPr/>
        </p:nvSpPr>
        <p:spPr bwMode="auto">
          <a:xfrm>
            <a:off x="539750" y="1773238"/>
            <a:ext cx="7129463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/>
              <a:t>1. Мрачная угрюмая зима</a:t>
            </a:r>
          </a:p>
        </p:txBody>
      </p:sp>
      <p:sp>
        <p:nvSpPr>
          <p:cNvPr id="7177" name="AutoShape 20"/>
          <p:cNvSpPr>
            <a:spLocks noChangeArrowheads="1"/>
          </p:cNvSpPr>
          <p:nvPr/>
        </p:nvSpPr>
        <p:spPr bwMode="auto">
          <a:xfrm>
            <a:off x="539750" y="2565400"/>
            <a:ext cx="7129463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/>
              <a:t>2. Глиняная деревянная посуда</a:t>
            </a:r>
          </a:p>
        </p:txBody>
      </p:sp>
      <p:sp>
        <p:nvSpPr>
          <p:cNvPr id="7178" name="AutoShape 21"/>
          <p:cNvSpPr>
            <a:spLocks noChangeArrowheads="1"/>
          </p:cNvSpPr>
          <p:nvPr/>
        </p:nvSpPr>
        <p:spPr bwMode="auto">
          <a:xfrm>
            <a:off x="539750" y="3357563"/>
            <a:ext cx="7129463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/>
              <a:t>3. Старый господский дом</a:t>
            </a:r>
          </a:p>
        </p:txBody>
      </p:sp>
      <p:sp>
        <p:nvSpPr>
          <p:cNvPr id="7179" name="AutoShape 22"/>
          <p:cNvSpPr>
            <a:spLocks noChangeArrowheads="1"/>
          </p:cNvSpPr>
          <p:nvPr/>
        </p:nvSpPr>
        <p:spPr bwMode="auto">
          <a:xfrm>
            <a:off x="611188" y="4221163"/>
            <a:ext cx="7129462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/>
              <a:t>4. Красные жёлтые флажки</a:t>
            </a:r>
          </a:p>
        </p:txBody>
      </p:sp>
    </p:spTree>
  </p:cSld>
  <p:clrMapOvr>
    <a:masterClrMapping/>
  </p:clrMapOvr>
  <p:transition spd="med" advClick="0">
    <p:split orient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i="1" u="sng">
                <a:solidFill>
                  <a:srgbClr val="990000"/>
                </a:solidFill>
              </a:rPr>
              <a:t>Вывод: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/>
              <a:t>        </a:t>
            </a:r>
            <a:r>
              <a:rPr lang="ru-RU" b="1" i="1" dirty="0"/>
              <a:t>В нашей речи встречаются предложения с несколькими членами, которые отвечают на один и тот же вопрос и относятся, как правило, к одной и той же части речи.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i="1" dirty="0"/>
              <a:t>        В предложении они играют одну и ту же роль. Такие члены предложения называются однородными.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i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0862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i="1" dirty="0"/>
              <a:t>Блиц – опрос ( подготовиться отвечать на эти вопросы устно!)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22262" y="1371599"/>
            <a:ext cx="82296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dirty="0"/>
              <a:t>Однородные члены – это члены предложения, которые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/>
              <a:t>     </a:t>
            </a:r>
            <a:r>
              <a:rPr lang="ru-RU" sz="2000" b="1" i="1" dirty="0"/>
              <a:t>отвечают на вопрос одной и той же части речи (хотя могут быть разными частями речи).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Синтаксически однородные члены являются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/>
              <a:t>    </a:t>
            </a:r>
            <a:r>
              <a:rPr lang="ru-RU" sz="2000" b="1" i="1" dirty="0"/>
              <a:t>одним членом предложения.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Однородные члены предложения относятся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/>
              <a:t>    </a:t>
            </a:r>
            <a:r>
              <a:rPr lang="ru-RU" sz="2000" b="1" i="1" dirty="0"/>
              <a:t>к одному и тому же члену предложения.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Однородные члены предложения образуют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dirty="0"/>
              <a:t>       </a:t>
            </a:r>
            <a:r>
              <a:rPr lang="ru-RU" sz="2000" b="1" i="1" dirty="0"/>
              <a:t>сочинительные</a:t>
            </a:r>
            <a:r>
              <a:rPr lang="en-US" sz="2000" b="1" i="1" dirty="0"/>
              <a:t>     </a:t>
            </a:r>
            <a:r>
              <a:rPr lang="ru-RU" sz="2000" b="1" i="1" dirty="0"/>
              <a:t>словосочетания.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В предложении однородных членов может быть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/>
              <a:t>     </a:t>
            </a:r>
            <a:r>
              <a:rPr lang="ru-RU" sz="2000" b="1" i="1" dirty="0"/>
              <a:t>сколько угодно.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/>
              <a:t>Однородные члены предложения соединяются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/>
              <a:t>     </a:t>
            </a:r>
            <a:r>
              <a:rPr lang="ru-RU" sz="2000" b="1" i="1" dirty="0"/>
              <a:t>интонацией и сочинительными союзами.</a:t>
            </a:r>
          </a:p>
          <a:p>
            <a:pPr eaLnBrk="1" hangingPunct="1">
              <a:lnSpc>
                <a:spcPct val="90000"/>
              </a:lnSpc>
            </a:pPr>
            <a:endParaRPr lang="ru-RU" sz="2000" b="1" i="1" dirty="0"/>
          </a:p>
          <a:p>
            <a:pPr eaLnBrk="1" hangingPunct="1">
              <a:lnSpc>
                <a:spcPct val="90000"/>
              </a:lnSpc>
            </a:pPr>
            <a:endParaRPr lang="ru-RU" sz="2800" b="1" i="1" dirty="0"/>
          </a:p>
        </p:txBody>
      </p:sp>
      <p:pic>
        <p:nvPicPr>
          <p:cNvPr id="15366" name="Picture 6" descr="знак вопрос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724400"/>
            <a:ext cx="1582738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825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4248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6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0825" y="0"/>
            <a:ext cx="8642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Признаки однородных членов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55650" y="765175"/>
            <a:ext cx="813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Отвечают на один и тот же вопрос.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27088" y="1412875"/>
            <a:ext cx="8316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Относятся к одному и тому же слову</a:t>
            </a: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27088" y="2060575"/>
            <a:ext cx="74898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Равноправны и независимы друг от друга. т. е. связаны сочинительной связью, между ними можно поставить союз и.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827088" y="3860800"/>
            <a:ext cx="80660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Характеризуются перечислительной интонацией.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 письме однородные члены разделяются запятой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2" grpId="0"/>
      <p:bldP spid="8204" grpId="0"/>
      <p:bldP spid="82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7" name="Rectangle 9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0" y="381000"/>
            <a:ext cx="8229600" cy="1371600"/>
          </a:xfrm>
        </p:spPr>
        <p:txBody>
          <a:bodyPr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 </a:t>
            </a:r>
            <a:br>
              <a:rPr lang="ru-RU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0310" name="Rectangle 22" descr="Букет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8913"/>
            <a:ext cx="4464050" cy="66690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2000" b="1" dirty="0">
                <a:solidFill>
                  <a:srgbClr val="008000"/>
                </a:solidFill>
                <a:latin typeface="Times New Roman" pitchFamily="18" charset="0"/>
              </a:rPr>
              <a:t>	</a:t>
            </a:r>
            <a:r>
              <a:rPr lang="ru-RU" sz="2000" b="1" u="sng" dirty="0">
                <a:solidFill>
                  <a:srgbClr val="008000"/>
                </a:solidFill>
                <a:latin typeface="Times New Roman" pitchFamily="18" charset="0"/>
              </a:rPr>
              <a:t>ОДНОРОДНЫЕ ОПРЕДЕЛЕНИЯ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008000"/>
                </a:solidFill>
                <a:latin typeface="Times New Roman" pitchFamily="18" charset="0"/>
              </a:rPr>
              <a:t>Характеризуют предмет с одной стороны ( по цвету, форме, размеру) или создают целостную картину о предмете.</a:t>
            </a:r>
            <a:endParaRPr lang="en-US" sz="1800" b="1" dirty="0">
              <a:solidFill>
                <a:srgbClr val="008000"/>
              </a:solidFill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009644"/>
                </a:solidFill>
                <a:latin typeface="Times New Roman" pitchFamily="18" charset="0"/>
                <a:cs typeface="Times New Roman" pitchFamily="18" charset="0"/>
              </a:rPr>
              <a:t>Сочетание одиночного прилагательного с причастным  оборотом.</a:t>
            </a:r>
            <a:endParaRPr lang="ru-RU" sz="1800" b="1" dirty="0">
              <a:solidFill>
                <a:srgbClr val="009644"/>
              </a:solidFill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008000"/>
                </a:solidFill>
                <a:latin typeface="Times New Roman" pitchFamily="18" charset="0"/>
              </a:rPr>
              <a:t>Соединены между собой сочинительной связью. (Можно поставить союз </a:t>
            </a:r>
            <a:r>
              <a:rPr lang="ru-RU" sz="1800" b="1" i="1" dirty="0">
                <a:solidFill>
                  <a:srgbClr val="008000"/>
                </a:solidFill>
                <a:latin typeface="Times New Roman" pitchFamily="18" charset="0"/>
              </a:rPr>
              <a:t>и</a:t>
            </a:r>
            <a:r>
              <a:rPr lang="ru-RU" sz="1800" b="1" dirty="0">
                <a:solidFill>
                  <a:srgbClr val="008000"/>
                </a:solidFill>
                <a:latin typeface="Times New Roman" pitchFamily="18" charset="0"/>
              </a:rPr>
              <a:t>).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008000"/>
                </a:solidFill>
                <a:latin typeface="Times New Roman" pitchFamily="18" charset="0"/>
              </a:rPr>
              <a:t>Относятся к одному и тому же определяемому существительному, не зависят друг от друга.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008000"/>
                </a:solidFill>
                <a:latin typeface="Times New Roman" pitchFamily="18" charset="0"/>
              </a:rPr>
              <a:t>Произносятся с перечислительной интонацией.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008000"/>
                </a:solidFill>
                <a:latin typeface="Times New Roman" pitchFamily="18" charset="0"/>
              </a:rPr>
              <a:t>Определения- эпитеты (художественные, эмоциональные определения).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008000"/>
                </a:solidFill>
                <a:latin typeface="Times New Roman" pitchFamily="18" charset="0"/>
              </a:rPr>
              <a:t>Определений три и больше.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ru-RU" sz="1800" b="1" dirty="0">
              <a:solidFill>
                <a:srgbClr val="008000"/>
              </a:solidFill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ru-RU" sz="1800" b="1" dirty="0">
              <a:solidFill>
                <a:srgbClr val="008000"/>
              </a:solidFill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ru-RU" sz="1800" b="1" dirty="0">
              <a:solidFill>
                <a:srgbClr val="008000"/>
              </a:solidFill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endParaRPr lang="ru-RU" sz="1800" b="1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40311" name="Rectangle 23" descr="Почтовая бумага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87900" y="188913"/>
            <a:ext cx="4356100" cy="66690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b="1" dirty="0">
                <a:solidFill>
                  <a:srgbClr val="CC3300"/>
                </a:solidFill>
                <a:latin typeface="Times New Roman" pitchFamily="18" charset="0"/>
              </a:rPr>
              <a:t>	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</a:rPr>
              <a:t>НЕОДНОРОДНЫЕ ОПРЕДЕЛЕНИЯ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</a:rPr>
              <a:t>Характеризуют предмет с разных сторон.</a:t>
            </a:r>
            <a:endParaRPr lang="en-US" sz="1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</a:rPr>
              <a:t>Часто неоднородные определения выражены прилагательными разных разрядов (например, качественным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</a:rPr>
              <a:t>и относительным).</a:t>
            </a:r>
          </a:p>
          <a:p>
            <a:pPr marL="533400" indent="-533400" eaLnBrk="1" hangingPunct="1">
              <a:buFontTx/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</a:rPr>
              <a:t> 3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</a:rPr>
              <a:t>.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</a:rPr>
              <a:t>     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</a:rPr>
              <a:t>Непосредственно к существительному относится только ближайшее определение, а другое относится ко всему словосочетанию.</a:t>
            </a:r>
          </a:p>
          <a:p>
            <a:pPr marL="533400" indent="-533400" eaLnBrk="1" hangingPunct="1">
              <a:buFontTx/>
              <a:buAutoNum type="arabicPeriod" startAt="4"/>
            </a:pP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</a:rPr>
              <a:t>Между ними нет сочинительной связи . (Нельзя поставить союз </a:t>
            </a:r>
            <a:r>
              <a:rPr lang="ru-RU" sz="1800" b="1" i="1" dirty="0">
                <a:solidFill>
                  <a:srgbClr val="0070C0"/>
                </a:solidFill>
                <a:latin typeface="Times New Roman" pitchFamily="18" charset="0"/>
              </a:rPr>
              <a:t>и</a:t>
            </a: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</a:rPr>
              <a:t>).</a:t>
            </a:r>
          </a:p>
          <a:p>
            <a:pPr marL="533400" indent="-533400" eaLnBrk="1" hangingPunct="1">
              <a:buFontTx/>
              <a:buAutoNum type="arabicPeriod" startAt="4"/>
            </a:pPr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Определения, когда одно выражено местоимением или числительным, а другое - прилагательным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03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03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403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0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40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0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0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40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0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0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40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0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0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40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0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0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40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0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0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40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03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03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1403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0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0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140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0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0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140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0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0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140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0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0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98" decel="100000" fill="hold"/>
                                        <p:tgtEl>
                                          <p:spTgt spid="140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40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0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98" decel="100000" fill="hold"/>
                                        <p:tgtEl>
                                          <p:spTgt spid="140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40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0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98" decel="100000" fill="hold"/>
                                        <p:tgtEl>
                                          <p:spTgt spid="140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40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0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98" decel="100000" fill="hold"/>
                                        <p:tgtEl>
                                          <p:spTgt spid="140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40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0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98" decel="100000" fill="hold"/>
                                        <p:tgtEl>
                                          <p:spTgt spid="140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10" grpId="0" build="p" animBg="1"/>
      <p:bldP spid="14031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 b="13759"/>
          <a:stretch>
            <a:fillRect/>
          </a:stretch>
        </p:blipFill>
        <p:spPr bwMode="auto">
          <a:xfrm>
            <a:off x="13626" y="17373"/>
            <a:ext cx="9130374" cy="684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ru-RU" sz="2800" dirty="0"/>
              <a:t>Главным признаком однородных определений является их </a:t>
            </a:r>
            <a:r>
              <a:rPr lang="ru-RU" sz="2800" dirty="0">
                <a:solidFill>
                  <a:srgbClr val="C00000"/>
                </a:solidFill>
              </a:rPr>
              <a:t>равноправие</a:t>
            </a:r>
            <a:r>
              <a:rPr lang="ru-RU" sz="2800" dirty="0"/>
              <a:t> в предложении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rgbClr val="C00000"/>
                </a:solidFill>
              </a:rPr>
              <a:t>Красные, зеленые, лиловые, желтые, синие </a:t>
            </a:r>
            <a:r>
              <a:rPr lang="ru-RU" dirty="0">
                <a:solidFill>
                  <a:srgbClr val="002060"/>
                </a:solidFill>
              </a:rPr>
              <a:t>полотнища</a:t>
            </a:r>
            <a:r>
              <a:rPr lang="ru-RU" dirty="0"/>
              <a:t> света падают на прохожих, скользят по фасадам.</a:t>
            </a:r>
          </a:p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  (Предмет характеризуется с одной стороны – </a:t>
            </a:r>
            <a:r>
              <a:rPr lang="ru-RU" dirty="0">
                <a:solidFill>
                  <a:srgbClr val="C00000"/>
                </a:solidFill>
              </a:rPr>
              <a:t>по цвету</a:t>
            </a:r>
            <a:r>
              <a:rPr lang="ru-RU" dirty="0"/>
              <a:t>. Обобщенно его определения могут быть выражены словом - </a:t>
            </a:r>
            <a:r>
              <a:rPr lang="ru-RU" dirty="0">
                <a:solidFill>
                  <a:srgbClr val="C00000"/>
                </a:solidFill>
              </a:rPr>
              <a:t>разноцветные</a:t>
            </a:r>
            <a:r>
              <a:rPr lang="ru-RU" dirty="0"/>
              <a:t>)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133600"/>
          </a:xfrm>
        </p:spPr>
        <p:txBody>
          <a:bodyPr/>
          <a:lstStyle/>
          <a:p>
            <a:pPr eaLnBrk="1" hangingPunct="1"/>
            <a:r>
              <a:rPr lang="ru-RU" sz="2800" dirty="0"/>
              <a:t>Другим признаком однородных определений является их </a:t>
            </a:r>
            <a:r>
              <a:rPr lang="ru-RU" sz="2800" dirty="0">
                <a:solidFill>
                  <a:srgbClr val="C00000"/>
                </a:solidFill>
              </a:rPr>
              <a:t>одинаковая характеризующая роль</a:t>
            </a:r>
            <a:r>
              <a:rPr lang="ru-RU" sz="2800" dirty="0"/>
              <a:t>, т.е. такая совокупность  определений, которая характеризует предмет, лицо или явление с одной стороны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28600" y="2743200"/>
            <a:ext cx="8763000" cy="3581400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rgbClr val="C00000"/>
                </a:solidFill>
              </a:rPr>
              <a:t>Темный, дремучий, мрачный </a:t>
            </a:r>
            <a:r>
              <a:rPr lang="ru-RU" dirty="0">
                <a:solidFill>
                  <a:srgbClr val="002060"/>
                </a:solidFill>
              </a:rPr>
              <a:t>лес</a:t>
            </a:r>
            <a:r>
              <a:rPr lang="ru-RU" dirty="0"/>
              <a:t> встал перед нами. </a:t>
            </a:r>
            <a:endParaRPr lang="en-US" dirty="0"/>
          </a:p>
          <a:p>
            <a:pPr eaLnBrk="1" hangingPunct="1"/>
            <a:r>
              <a:rPr lang="ru-RU" sz="2800" dirty="0"/>
              <a:t>(В этом предложении каждое определение, выражая свой смысл, служит для характеристики «страшного, жуткого леса». В таких случаях возможна замена нескольких определений одним без изменения смысла предложения </a:t>
            </a:r>
            <a:r>
              <a:rPr lang="ru-RU" sz="2800" dirty="0">
                <a:solidFill>
                  <a:srgbClr val="C00000"/>
                </a:solidFill>
              </a:rPr>
              <a:t>= страшный</a:t>
            </a:r>
            <a:r>
              <a:rPr lang="ru-RU" dirty="0"/>
              <a:t>)</a:t>
            </a:r>
          </a:p>
        </p:txBody>
      </p:sp>
    </p:spTree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60483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Серое, дождливое, хмурое</a:t>
            </a:r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небо  висело над нами</a:t>
            </a:r>
            <a:r>
              <a:rPr lang="ru-RU"/>
              <a:t> </a:t>
            </a:r>
          </a:p>
        </p:txBody>
      </p:sp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16B07F-8D1C-49D5-8167-E3590B0815C7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5364" name="Picture 5" descr="1238480769_pogoda"/>
          <p:cNvPicPr>
            <a:picLocks noChangeAspect="1" noChangeArrowheads="1"/>
          </p:cNvPicPr>
          <p:nvPr/>
        </p:nvPicPr>
        <p:blipFill>
          <a:blip r:embed="rId2" cstate="print"/>
          <a:srcRect b="100"/>
          <a:stretch>
            <a:fillRect/>
          </a:stretch>
        </p:blipFill>
        <p:spPr bwMode="auto">
          <a:xfrm>
            <a:off x="827088" y="2205038"/>
            <a:ext cx="7416800" cy="4125912"/>
          </a:xfrm>
          <a:prstGeom prst="rect">
            <a:avLst/>
          </a:prstGeom>
          <a:noFill/>
          <a:ln w="28575">
            <a:solidFill>
              <a:srgbClr val="1D1D59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Сектор</Template>
  <TotalTime>752</TotalTime>
  <Words>1277</Words>
  <Application>Microsoft Office PowerPoint</Application>
  <PresentationFormat>Экран (4:3)</PresentationFormat>
  <Paragraphs>176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Calibri</vt:lpstr>
      <vt:lpstr>Calibri Light</vt:lpstr>
      <vt:lpstr>Times New Roman</vt:lpstr>
      <vt:lpstr>Wingdings</vt:lpstr>
      <vt:lpstr>Wingdings 2</vt:lpstr>
      <vt:lpstr>HDOfficeLightV0</vt:lpstr>
      <vt:lpstr>Однородные и неоднородные определения </vt:lpstr>
      <vt:lpstr>Презентация PowerPoint</vt:lpstr>
      <vt:lpstr>Блиц – опрос ( подготовиться отвечать на эти вопросы устно!)</vt:lpstr>
      <vt:lpstr>Презентация PowerPoint</vt:lpstr>
      <vt:lpstr>   </vt:lpstr>
      <vt:lpstr>Презентация PowerPoint</vt:lpstr>
      <vt:lpstr>Главным признаком однородных определений является их равноправие в предложении</vt:lpstr>
      <vt:lpstr>Другим признаком однородных определений является их одинаковая характеризующая роль, т.е. такая совокупность  определений, которая характеризует предмет, лицо или явление с одной стороны</vt:lpstr>
      <vt:lpstr>Презентация PowerPoint</vt:lpstr>
      <vt:lpstr>Презентация PowerPoint</vt:lpstr>
      <vt:lpstr>Однородными считаются одиночное определение и следующий за ним причастный оборот</vt:lpstr>
      <vt:lpstr>Презентация PowerPoint</vt:lpstr>
      <vt:lpstr>Однородные определения.</vt:lpstr>
      <vt:lpstr>Презентация PowerPoint</vt:lpstr>
      <vt:lpstr>Если в перечислении встречается эпитет, то перечисляемые определения будут однородными.</vt:lpstr>
      <vt:lpstr>Если определения стоят после определяемого слова, то их тоже следует разделять запятыми</vt:lpstr>
      <vt:lpstr>Неоднородные определения.</vt:lpstr>
      <vt:lpstr>Презентация PowerPoint</vt:lpstr>
      <vt:lpstr>Сравните примеры:</vt:lpstr>
      <vt:lpstr>Презентация PowerPoint</vt:lpstr>
      <vt:lpstr>Неоднородные определения не имеют признаков однородных членов предложения. Они:</vt:lpstr>
      <vt:lpstr>Презентация PowerPoint</vt:lpstr>
      <vt:lpstr> Сочинительные союзы </vt:lpstr>
      <vt:lpstr> Союзы при однородных членах </vt:lpstr>
      <vt:lpstr>Презентация PowerPoint</vt:lpstr>
      <vt:lpstr>Презентация PowerPoint</vt:lpstr>
      <vt:lpstr>Презентация PowerPoint</vt:lpstr>
      <vt:lpstr>Вывод: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рисуют , играют, сидят, Спорят, смеются, поют, говорят Их запятой раздели непременно,  Если это …. Однородные члены</dc:title>
  <dc:creator>Елена</dc:creator>
  <cp:lastModifiedBy>Lenovo</cp:lastModifiedBy>
  <cp:revision>58</cp:revision>
  <dcterms:created xsi:type="dcterms:W3CDTF">2005-12-14T17:53:51Z</dcterms:created>
  <dcterms:modified xsi:type="dcterms:W3CDTF">2020-03-18T05:11:54Z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879737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